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8288000" cy="10287000"/>
  <p:notesSz cx="6858000" cy="9144000"/>
  <p:embeddedFontLst>
    <p:embeddedFont>
      <p:font typeface="Helvetica World Bold" panose="020B0604020202020204" charset="-128"/>
      <p:regular r:id="rId3"/>
    </p:embeddedFont>
    <p:embeddedFont>
      <p:font typeface="TH SarabunPSK" panose="020B0500040200020003" pitchFamily="34" charset="-34"/>
      <p:regular r:id="rId4"/>
      <p:bold r:id="rId5"/>
      <p:italic r:id="rId6"/>
      <p:boldItalic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29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tableStyles" Target="tableStyles.xml"/><Relationship Id="rId5" Type="http://schemas.openxmlformats.org/officeDocument/2006/relationships/font" Target="fonts/font3.fntdata"/><Relationship Id="rId10" Type="http://schemas.openxmlformats.org/officeDocument/2006/relationships/theme" Target="theme/theme1.xml"/><Relationship Id="rId4" Type="http://schemas.openxmlformats.org/officeDocument/2006/relationships/font" Target="fonts/font2.fntdata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921852" y="-790860"/>
            <a:ext cx="15396025" cy="7740711"/>
            <a:chOff x="0" y="0"/>
            <a:chExt cx="812800" cy="408654"/>
          </a:xfrm>
        </p:grpSpPr>
        <p:sp>
          <p:nvSpPr>
            <p:cNvPr id="3" name="Freeform 3"/>
            <p:cNvSpPr/>
            <p:nvPr/>
          </p:nvSpPr>
          <p:spPr>
            <a:xfrm>
              <a:off x="14687" y="0"/>
              <a:ext cx="783426" cy="398199"/>
            </a:xfrm>
            <a:custGeom>
              <a:avLst/>
              <a:gdLst/>
              <a:ahLst/>
              <a:cxnLst/>
              <a:rect l="l" t="t" r="r" b="b"/>
              <a:pathLst>
                <a:path w="783426" h="398199">
                  <a:moveTo>
                    <a:pt x="409442" y="390827"/>
                  </a:moveTo>
                  <a:lnTo>
                    <a:pt x="780384" y="17828"/>
                  </a:lnTo>
                  <a:cubicBezTo>
                    <a:pt x="783362" y="14833"/>
                    <a:pt x="784246" y="10341"/>
                    <a:pt x="782624" y="6441"/>
                  </a:cubicBezTo>
                  <a:cubicBezTo>
                    <a:pt x="781003" y="2541"/>
                    <a:pt x="777194" y="0"/>
                    <a:pt x="772970" y="0"/>
                  </a:cubicBezTo>
                  <a:lnTo>
                    <a:pt x="10456" y="0"/>
                  </a:lnTo>
                  <a:cubicBezTo>
                    <a:pt x="6232" y="0"/>
                    <a:pt x="2423" y="2541"/>
                    <a:pt x="802" y="6441"/>
                  </a:cubicBezTo>
                  <a:cubicBezTo>
                    <a:pt x="-820" y="10341"/>
                    <a:pt x="64" y="14833"/>
                    <a:pt x="3042" y="17828"/>
                  </a:cubicBezTo>
                  <a:lnTo>
                    <a:pt x="373984" y="390827"/>
                  </a:lnTo>
                  <a:cubicBezTo>
                    <a:pt x="378677" y="395546"/>
                    <a:pt x="385058" y="398199"/>
                    <a:pt x="391713" y="398199"/>
                  </a:cubicBezTo>
                  <a:cubicBezTo>
                    <a:pt x="398368" y="398199"/>
                    <a:pt x="404749" y="395546"/>
                    <a:pt x="409442" y="390827"/>
                  </a:cubicBezTo>
                  <a:close/>
                </a:path>
              </a:pathLst>
            </a:custGeom>
            <a:solidFill>
              <a:srgbClr val="B2E0B2">
                <a:alpha val="9804"/>
              </a:srgbClr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127000" y="48240"/>
              <a:ext cx="558800" cy="17068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736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 rot="2700000">
            <a:off x="-3262038" y="8856659"/>
            <a:ext cx="8602361" cy="2177132"/>
          </a:xfrm>
          <a:custGeom>
            <a:avLst/>
            <a:gdLst/>
            <a:ahLst/>
            <a:cxnLst/>
            <a:rect l="l" t="t" r="r" b="b"/>
            <a:pathLst>
              <a:path w="8602361" h="2177132">
                <a:moveTo>
                  <a:pt x="0" y="0"/>
                </a:moveTo>
                <a:lnTo>
                  <a:pt x="8602361" y="0"/>
                </a:lnTo>
                <a:lnTo>
                  <a:pt x="8602361" y="2177132"/>
                </a:lnTo>
                <a:lnTo>
                  <a:pt x="0" y="21771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t="-51785" r="-15069" b="-14736"/>
            </a:stretch>
          </a:blipFill>
        </p:spPr>
      </p:sp>
      <p:grpSp>
        <p:nvGrpSpPr>
          <p:cNvPr id="9" name="Group 9"/>
          <p:cNvGrpSpPr/>
          <p:nvPr/>
        </p:nvGrpSpPr>
        <p:grpSpPr>
          <a:xfrm rot="-10800000">
            <a:off x="10132369" y="5561029"/>
            <a:ext cx="20724775" cy="10419864"/>
            <a:chOff x="0" y="0"/>
            <a:chExt cx="812800" cy="408654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812800" cy="408654"/>
            </a:xfrm>
            <a:custGeom>
              <a:avLst/>
              <a:gdLst/>
              <a:ahLst/>
              <a:cxnLst/>
              <a:rect l="l" t="t" r="r" b="b"/>
              <a:pathLst>
                <a:path w="812800" h="408654">
                  <a:moveTo>
                    <a:pt x="406400" y="408654"/>
                  </a:moveTo>
                  <a:lnTo>
                    <a:pt x="812800" y="0"/>
                  </a:lnTo>
                  <a:lnTo>
                    <a:pt x="0" y="0"/>
                  </a:lnTo>
                  <a:lnTo>
                    <a:pt x="406400" y="408654"/>
                  </a:lnTo>
                  <a:close/>
                </a:path>
              </a:pathLst>
            </a:custGeom>
            <a:solidFill>
              <a:srgbClr val="4CAF50"/>
            </a:solidFill>
          </p:spPr>
        </p:sp>
        <p:sp>
          <p:nvSpPr>
            <p:cNvPr id="11" name="TextBox 11"/>
            <p:cNvSpPr txBox="1"/>
            <p:nvPr/>
          </p:nvSpPr>
          <p:spPr>
            <a:xfrm>
              <a:off x="127000" y="48240"/>
              <a:ext cx="558800" cy="17068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736"/>
                </a:lnSpc>
              </a:pPr>
              <a:endParaRPr/>
            </a:p>
          </p:txBody>
        </p:sp>
      </p:grpSp>
      <p:sp>
        <p:nvSpPr>
          <p:cNvPr id="12" name="Freeform 12"/>
          <p:cNvSpPr/>
          <p:nvPr/>
        </p:nvSpPr>
        <p:spPr>
          <a:xfrm rot="2800698">
            <a:off x="15884341" y="7775660"/>
            <a:ext cx="2749918" cy="5022681"/>
          </a:xfrm>
          <a:custGeom>
            <a:avLst/>
            <a:gdLst/>
            <a:ahLst/>
            <a:cxnLst/>
            <a:rect l="l" t="t" r="r" b="b"/>
            <a:pathLst>
              <a:path w="2749918" h="5022681">
                <a:moveTo>
                  <a:pt x="0" y="0"/>
                </a:moveTo>
                <a:lnTo>
                  <a:pt x="2749918" y="0"/>
                </a:lnTo>
                <a:lnTo>
                  <a:pt x="2749918" y="5022680"/>
                </a:lnTo>
                <a:lnTo>
                  <a:pt x="0" y="502268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grpSp>
        <p:nvGrpSpPr>
          <p:cNvPr id="17" name="Group 17"/>
          <p:cNvGrpSpPr/>
          <p:nvPr/>
        </p:nvGrpSpPr>
        <p:grpSpPr>
          <a:xfrm>
            <a:off x="10394933" y="1746471"/>
            <a:ext cx="5644229" cy="1099560"/>
            <a:chOff x="0" y="0"/>
            <a:chExt cx="447886" cy="87778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447886" cy="87778"/>
            </a:xfrm>
            <a:custGeom>
              <a:avLst/>
              <a:gdLst/>
              <a:ahLst/>
              <a:cxnLst/>
              <a:rect l="l" t="t" r="r" b="b"/>
              <a:pathLst>
                <a:path w="447886" h="87778">
                  <a:moveTo>
                    <a:pt x="20470" y="0"/>
                  </a:moveTo>
                  <a:lnTo>
                    <a:pt x="427416" y="0"/>
                  </a:lnTo>
                  <a:cubicBezTo>
                    <a:pt x="438721" y="0"/>
                    <a:pt x="447886" y="9165"/>
                    <a:pt x="447886" y="20470"/>
                  </a:cubicBezTo>
                  <a:lnTo>
                    <a:pt x="447886" y="67309"/>
                  </a:lnTo>
                  <a:cubicBezTo>
                    <a:pt x="447886" y="72738"/>
                    <a:pt x="445729" y="77944"/>
                    <a:pt x="441890" y="81783"/>
                  </a:cubicBezTo>
                  <a:cubicBezTo>
                    <a:pt x="438052" y="85622"/>
                    <a:pt x="432845" y="87778"/>
                    <a:pt x="427416" y="87778"/>
                  </a:cubicBezTo>
                  <a:lnTo>
                    <a:pt x="20470" y="87778"/>
                  </a:lnTo>
                  <a:cubicBezTo>
                    <a:pt x="15041" y="87778"/>
                    <a:pt x="9834" y="85622"/>
                    <a:pt x="5995" y="81783"/>
                  </a:cubicBezTo>
                  <a:cubicBezTo>
                    <a:pt x="2157" y="77944"/>
                    <a:pt x="0" y="72738"/>
                    <a:pt x="0" y="67309"/>
                  </a:cubicBezTo>
                  <a:lnTo>
                    <a:pt x="0" y="20470"/>
                  </a:lnTo>
                  <a:cubicBezTo>
                    <a:pt x="0" y="9165"/>
                    <a:pt x="9165" y="0"/>
                    <a:pt x="20470" y="0"/>
                  </a:cubicBezTo>
                  <a:close/>
                </a:path>
              </a:pathLst>
            </a:custGeom>
            <a:solidFill>
              <a:srgbClr val="B2E0B2"/>
            </a:solidFill>
          </p:spPr>
        </p:sp>
        <p:sp>
          <p:nvSpPr>
            <p:cNvPr id="19" name="TextBox 19"/>
            <p:cNvSpPr txBox="1"/>
            <p:nvPr/>
          </p:nvSpPr>
          <p:spPr>
            <a:xfrm>
              <a:off x="0" y="-38100"/>
              <a:ext cx="447886" cy="125878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ctr">
                <a:lnSpc>
                  <a:spcPts val="2940"/>
                </a:lnSpc>
              </a:pPr>
              <a:endParaRPr lang="en-US" sz="2100" b="1" spc="105" dirty="0">
                <a:solidFill>
                  <a:srgbClr val="1C1C39"/>
                </a:solidFill>
                <a:latin typeface="Helvetica World Bold"/>
                <a:ea typeface="Helvetica World Bold"/>
                <a:cs typeface="Helvetica World Bold"/>
                <a:sym typeface="Helvetica World Bold"/>
              </a:endParaRPr>
            </a:p>
          </p:txBody>
        </p:sp>
      </p:grpSp>
      <p:sp>
        <p:nvSpPr>
          <p:cNvPr id="20" name="Freeform 20"/>
          <p:cNvSpPr/>
          <p:nvPr/>
        </p:nvSpPr>
        <p:spPr>
          <a:xfrm>
            <a:off x="11261753" y="8951502"/>
            <a:ext cx="1657294" cy="613597"/>
          </a:xfrm>
          <a:custGeom>
            <a:avLst/>
            <a:gdLst/>
            <a:ahLst/>
            <a:cxnLst/>
            <a:rect l="l" t="t" r="r" b="b"/>
            <a:pathLst>
              <a:path w="1657294" h="613597">
                <a:moveTo>
                  <a:pt x="0" y="0"/>
                </a:moveTo>
                <a:lnTo>
                  <a:pt x="1657294" y="0"/>
                </a:lnTo>
                <a:lnTo>
                  <a:pt x="1657294" y="613596"/>
                </a:lnTo>
                <a:lnTo>
                  <a:pt x="0" y="61359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-16456" t="-88726"/>
            </a:stretch>
          </a:blipFill>
        </p:spPr>
      </p:sp>
      <p:pic>
        <p:nvPicPr>
          <p:cNvPr id="27" name="รูปภาพ 26">
            <a:extLst>
              <a:ext uri="{FF2B5EF4-FFF2-40B4-BE49-F238E27FC236}">
                <a16:creationId xmlns:a16="http://schemas.microsoft.com/office/drawing/2014/main" id="{8451C115-2C4B-711D-EBE6-BA4451A0B16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3981" y="3251966"/>
            <a:ext cx="5644229" cy="4727958"/>
          </a:xfrm>
          <a:prstGeom prst="rect">
            <a:avLst/>
          </a:prstGeom>
        </p:spPr>
      </p:pic>
      <p:pic>
        <p:nvPicPr>
          <p:cNvPr id="29" name="รูปภาพ 28">
            <a:extLst>
              <a:ext uri="{FF2B5EF4-FFF2-40B4-BE49-F238E27FC236}">
                <a16:creationId xmlns:a16="http://schemas.microsoft.com/office/drawing/2014/main" id="{7C13D7D2-BFCC-39BF-11FF-BC1296A0E349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8329" y="3924300"/>
            <a:ext cx="3752312" cy="3955733"/>
          </a:xfrm>
          <a:prstGeom prst="rect">
            <a:avLst/>
          </a:prstGeom>
        </p:spPr>
      </p:pic>
      <p:sp>
        <p:nvSpPr>
          <p:cNvPr id="30" name="กล่องข้อความ 29">
            <a:extLst>
              <a:ext uri="{FF2B5EF4-FFF2-40B4-BE49-F238E27FC236}">
                <a16:creationId xmlns:a16="http://schemas.microsoft.com/office/drawing/2014/main" id="{F30A7762-16DF-1ECA-08B9-9A7FF8DBED3D}"/>
              </a:ext>
            </a:extLst>
          </p:cNvPr>
          <p:cNvSpPr txBox="1"/>
          <p:nvPr/>
        </p:nvSpPr>
        <p:spPr>
          <a:xfrm>
            <a:off x="11216968" y="1911530"/>
            <a:ext cx="47593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400" dirty="0">
                <a:cs typeface="TH SarabunPSK" panose="020B0500040200020003" pitchFamily="34" charset="-34"/>
              </a:rPr>
              <a:t>แบบประเมินความพึงพอใจ</a:t>
            </a:r>
            <a:endParaRPr lang="en-US" sz="4400" dirty="0">
              <a:cs typeface="TH SarabunPSK" panose="020B0500040200020003" pitchFamily="34" charset="-34"/>
            </a:endParaRPr>
          </a:p>
        </p:txBody>
      </p:sp>
      <p:grpSp>
        <p:nvGrpSpPr>
          <p:cNvPr id="31" name="Group 17">
            <a:extLst>
              <a:ext uri="{FF2B5EF4-FFF2-40B4-BE49-F238E27FC236}">
                <a16:creationId xmlns:a16="http://schemas.microsoft.com/office/drawing/2014/main" id="{C3DD17D0-0E56-052C-EEE1-D7CEE0ECA1DE}"/>
              </a:ext>
            </a:extLst>
          </p:cNvPr>
          <p:cNvGrpSpPr/>
          <p:nvPr/>
        </p:nvGrpSpPr>
        <p:grpSpPr>
          <a:xfrm>
            <a:off x="1549310" y="1746470"/>
            <a:ext cx="6405874" cy="1524846"/>
            <a:chOff x="0" y="0"/>
            <a:chExt cx="447886" cy="87778"/>
          </a:xfrm>
        </p:grpSpPr>
        <p:sp>
          <p:nvSpPr>
            <p:cNvPr id="32" name="Freeform 18">
              <a:extLst>
                <a:ext uri="{FF2B5EF4-FFF2-40B4-BE49-F238E27FC236}">
                  <a16:creationId xmlns:a16="http://schemas.microsoft.com/office/drawing/2014/main" id="{0C0FCA59-EF68-4AB1-90DC-269F296E24C9}"/>
                </a:ext>
              </a:extLst>
            </p:cNvPr>
            <p:cNvSpPr/>
            <p:nvPr/>
          </p:nvSpPr>
          <p:spPr>
            <a:xfrm>
              <a:off x="0" y="0"/>
              <a:ext cx="447886" cy="87778"/>
            </a:xfrm>
            <a:custGeom>
              <a:avLst/>
              <a:gdLst/>
              <a:ahLst/>
              <a:cxnLst/>
              <a:rect l="l" t="t" r="r" b="b"/>
              <a:pathLst>
                <a:path w="447886" h="87778">
                  <a:moveTo>
                    <a:pt x="20470" y="0"/>
                  </a:moveTo>
                  <a:lnTo>
                    <a:pt x="427416" y="0"/>
                  </a:lnTo>
                  <a:cubicBezTo>
                    <a:pt x="438721" y="0"/>
                    <a:pt x="447886" y="9165"/>
                    <a:pt x="447886" y="20470"/>
                  </a:cubicBezTo>
                  <a:lnTo>
                    <a:pt x="447886" y="67309"/>
                  </a:lnTo>
                  <a:cubicBezTo>
                    <a:pt x="447886" y="72738"/>
                    <a:pt x="445729" y="77944"/>
                    <a:pt x="441890" y="81783"/>
                  </a:cubicBezTo>
                  <a:cubicBezTo>
                    <a:pt x="438052" y="85622"/>
                    <a:pt x="432845" y="87778"/>
                    <a:pt x="427416" y="87778"/>
                  </a:cubicBezTo>
                  <a:lnTo>
                    <a:pt x="20470" y="87778"/>
                  </a:lnTo>
                  <a:cubicBezTo>
                    <a:pt x="15041" y="87778"/>
                    <a:pt x="9834" y="85622"/>
                    <a:pt x="5995" y="81783"/>
                  </a:cubicBezTo>
                  <a:cubicBezTo>
                    <a:pt x="2157" y="77944"/>
                    <a:pt x="0" y="72738"/>
                    <a:pt x="0" y="67309"/>
                  </a:cubicBezTo>
                  <a:lnTo>
                    <a:pt x="0" y="20470"/>
                  </a:lnTo>
                  <a:cubicBezTo>
                    <a:pt x="0" y="9165"/>
                    <a:pt x="9165" y="0"/>
                    <a:pt x="20470" y="0"/>
                  </a:cubicBezTo>
                  <a:close/>
                </a:path>
              </a:pathLst>
            </a:custGeom>
            <a:solidFill>
              <a:srgbClr val="B2E0B2"/>
            </a:solidFill>
          </p:spPr>
        </p:sp>
        <p:sp>
          <p:nvSpPr>
            <p:cNvPr id="33" name="TextBox 19">
              <a:extLst>
                <a:ext uri="{FF2B5EF4-FFF2-40B4-BE49-F238E27FC236}">
                  <a16:creationId xmlns:a16="http://schemas.microsoft.com/office/drawing/2014/main" id="{E10EDE80-CFB3-88D1-FEE5-25BFB73C7EA6}"/>
                </a:ext>
              </a:extLst>
            </p:cNvPr>
            <p:cNvSpPr txBox="1"/>
            <p:nvPr/>
          </p:nvSpPr>
          <p:spPr>
            <a:xfrm>
              <a:off x="0" y="-38100"/>
              <a:ext cx="447886" cy="125878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ctr">
                <a:lnSpc>
                  <a:spcPts val="2940"/>
                </a:lnSpc>
              </a:pPr>
              <a:endParaRPr lang="en-US" sz="2100" b="1" spc="105" dirty="0">
                <a:solidFill>
                  <a:srgbClr val="1C1C39"/>
                </a:solidFill>
                <a:latin typeface="Helvetica World Bold"/>
                <a:ea typeface="Helvetica World Bold"/>
                <a:cs typeface="Helvetica World Bold"/>
                <a:sym typeface="Helvetica World Bold"/>
              </a:endParaRPr>
            </a:p>
          </p:txBody>
        </p:sp>
      </p:grpSp>
      <p:sp>
        <p:nvSpPr>
          <p:cNvPr id="34" name="กล่องข้อความ 33">
            <a:extLst>
              <a:ext uri="{FF2B5EF4-FFF2-40B4-BE49-F238E27FC236}">
                <a16:creationId xmlns:a16="http://schemas.microsoft.com/office/drawing/2014/main" id="{E634CCBC-A636-37D7-BC8A-D6311537903D}"/>
              </a:ext>
            </a:extLst>
          </p:cNvPr>
          <p:cNvSpPr txBox="1"/>
          <p:nvPr/>
        </p:nvSpPr>
        <p:spPr>
          <a:xfrm>
            <a:off x="2061377" y="1841774"/>
            <a:ext cx="564164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เอกสารประกอบการประชุม </a:t>
            </a:r>
            <a:r>
              <a:rPr lang="en-GB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MOPH Refer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ในวันที่ 27 – 28 เมษาย2569</a:t>
            </a:r>
            <a:endParaRPr lang="en-US" sz="4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17</Words>
  <Application>Microsoft Office PowerPoint</Application>
  <PresentationFormat>กำหนดเอง</PresentationFormat>
  <Paragraphs>2</Paragraphs>
  <Slides>1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4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</vt:i4>
      </vt:variant>
    </vt:vector>
  </HeadingPairs>
  <TitlesOfParts>
    <vt:vector size="6" baseType="lpstr">
      <vt:lpstr>Helvetica World Bold</vt:lpstr>
      <vt:lpstr>TH SarabunPSK</vt:lpstr>
      <vt:lpstr>Calibri</vt:lpstr>
      <vt:lpstr>Arial</vt:lpstr>
      <vt:lpstr>Office Theme</vt:lpstr>
      <vt:lpstr>งานนำเสนอ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Green Modern Eco-Friendly Proposal Presentation</dc:title>
  <cp:lastModifiedBy>Siriporn Manee</cp:lastModifiedBy>
  <cp:revision>3</cp:revision>
  <dcterms:created xsi:type="dcterms:W3CDTF">2006-08-16T00:00:00Z</dcterms:created>
  <dcterms:modified xsi:type="dcterms:W3CDTF">2026-04-26T15:15:48Z</dcterms:modified>
  <dc:identifier>DAGgs0t_4-E</dc:identifier>
</cp:coreProperties>
</file>