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64" r:id="rId11"/>
    <p:sldId id="265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6" r:id="rId28"/>
  </p:sldIdLst>
  <p:sldSz cx="12192000" cy="6858000"/>
  <p:notesSz cx="6858000" cy="9144000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eaLnBrk="1" fontAlgn="auto" latinLnBrk="0" hangingPunct="1">
      <a:buNone/>
      <a:defRPr sz="2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1pPr>
    <a:lvl2pPr marL="457200" indent="0" algn="l" defTabSz="914400" eaLnBrk="1" fontAlgn="auto" latinLnBrk="0" hangingPunct="1">
      <a:buNone/>
      <a:defRPr sz="2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2pPr>
    <a:lvl3pPr marL="914400" indent="0" algn="l" defTabSz="914400" eaLnBrk="1" fontAlgn="auto" latinLnBrk="0" hangingPunct="1">
      <a:buNone/>
      <a:defRPr sz="2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3pPr>
    <a:lvl4pPr marL="1371600" indent="0" algn="l" defTabSz="914400" eaLnBrk="1" fontAlgn="auto" latinLnBrk="0" hangingPunct="1">
      <a:buNone/>
      <a:defRPr sz="2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4pPr>
    <a:lvl5pPr marL="1828800" indent="0" algn="l" defTabSz="914400" eaLnBrk="1" fontAlgn="auto" latinLnBrk="0" hangingPunct="1">
      <a:buNone/>
      <a:defRPr sz="2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5pPr>
    <a:lvl6pPr marL="2286000" indent="0" algn="l" defTabSz="914400" eaLnBrk="1" fontAlgn="auto" latinLnBrk="0" hangingPunct="1">
      <a:buNone/>
      <a:defRPr sz="2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6pPr>
    <a:lvl7pPr marL="2743200" indent="0" algn="l" defTabSz="914400" eaLnBrk="1" fontAlgn="auto" latinLnBrk="0" hangingPunct="1">
      <a:buNone/>
      <a:defRPr sz="2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7pPr>
    <a:lvl8pPr marL="3200400" indent="0" algn="l" defTabSz="914400" eaLnBrk="1" fontAlgn="auto" latinLnBrk="0" hangingPunct="1">
      <a:buNone/>
      <a:defRPr sz="2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8pPr>
    <a:lvl9pPr marL="3200400" indent="0" algn="l" defTabSz="914400" eaLnBrk="1" fontAlgn="auto" latinLnBrk="0" hangingPunct="1">
      <a:buNone/>
      <a:defRPr sz="2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 autoAdjust="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0" b="0" i="0" u="none" strike="noStrike" kern="1200" cap="none" spc="0" baseline="0">
                <a:solidFill>
                  <a:schemeClr val="tx1"/>
                </a:solidFill>
                <a:latin typeface="Calibri Light" charset="0"/>
                <a:ea typeface="等线 Light" charset="0"/>
                <a:cs typeface="Lucida Sans"/>
              </a:rPr>
              <a:t>คลิกเพื่อแก้ไขสไตล์ชื่อเรื่องต้นแบบ</a:t>
            </a:r>
            <a:endParaRPr lang="zh-CN" altLang="en-US" sz="6000" b="0" i="0" u="none" strike="noStrike" kern="1200" cap="none" spc="0" baseline="0">
              <a:solidFill>
                <a:schemeClr val="tx1"/>
              </a:solidFill>
              <a:latin typeface="Calibri Light" charset="0"/>
              <a:ea typeface="等线 Light" charset="0"/>
              <a:cs typeface="Lucida Sans"/>
            </a:endParaRPr>
          </a:p>
        </p:txBody>
      </p:sp>
      <p:sp>
        <p:nvSpPr>
          <p:cNvPr id="8" name="กล่องข้อความ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คลิกเพื่อแก้ไขสไตล์ชื่อเรื่องรองต้นแบบ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</p:txBody>
      </p:sp>
      <p:sp>
        <p:nvSpPr>
          <p:cNvPr id="9" name="กล่องข้อความ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charset="0"/>
                <a:ea typeface="等线" charset="0"/>
                <a:cs typeface="Calibri" charset="0"/>
              </a:rPr>
              <a:t>Date/Time</a:t>
            </a: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charset="0"/>
              <a:ea typeface="等线" charset="0"/>
              <a:cs typeface="Calibri" charset="0"/>
            </a:endParaRPr>
          </a:p>
        </p:txBody>
      </p:sp>
      <p:sp>
        <p:nvSpPr>
          <p:cNvPr id="10" name="กล่องข้อความ"/>
          <p:cNvSpPr>
            <a:spLocks noGrp="1"/>
          </p:cNvSpPr>
          <p:nvPr>
            <p:ph type="ftr" idx="11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charset="0"/>
              <a:ea typeface="等线" charset="0"/>
              <a:cs typeface="Calibri" charset="0"/>
            </a:endParaRPr>
          </a:p>
        </p:txBody>
      </p:sp>
      <p:sp>
        <p:nvSpPr>
          <p:cNvPr id="11" name="กล่องข้อความ"/>
          <p:cNvSpPr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charset="0"/>
                <a:ea typeface="等线" charset="0"/>
                <a:cs typeface="Calibri" charset="0"/>
              </a:rPr>
              <a:t>‹#›</a:t>
            </a:fld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charset="0"/>
              <a:ea typeface="等线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กล่องข้อความ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กล่องข้อความ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5" name="กล่องข้อความ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กล่องข้อความ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48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กล่องข้อความ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กล่องข้อความ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5" name="กล่องข้อความ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กล่องข้อความ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137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กล่องข้อความ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en-US" altLang="zh-CN"/>
              <a:t>คลิกเพื่อแก้ไขสไตล์ชื่อเรื่องต้นแบบ</a:t>
            </a:r>
            <a:endParaRPr lang="zh-CN" altLang="en-US"/>
          </a:p>
        </p:txBody>
      </p:sp>
      <p:sp>
        <p:nvSpPr>
          <p:cNvPr id="16" name="กล่องข้อความ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en-US" altLang="zh-CN"/>
              <a:t>คลิกเพื่อแก้ไขสไตล์ของข้อความต้นแบบ</a:t>
            </a:r>
          </a:p>
          <a:p>
            <a:pPr lvl="1"/>
            <a:r>
              <a:rPr lang="en-US" altLang="zh-CN"/>
              <a:t>ระดับที่สอง</a:t>
            </a:r>
          </a:p>
          <a:p>
            <a:pPr lvl="2"/>
            <a:r>
              <a:rPr lang="en-US" altLang="zh-CN"/>
              <a:t>ระดับที่สาม</a:t>
            </a:r>
          </a:p>
          <a:p>
            <a:pPr lvl="3"/>
            <a:r>
              <a:rPr lang="en-US" altLang="zh-CN"/>
              <a:t>ระดับที่สี่</a:t>
            </a:r>
          </a:p>
          <a:p>
            <a:pPr lvl="4"/>
            <a:r>
              <a:rPr lang="en-US" altLang="zh-CN"/>
              <a:t>ระดับที่ห้า</a:t>
            </a:r>
            <a:endParaRPr lang="zh-CN" altLang="en-US"/>
          </a:p>
        </p:txBody>
      </p:sp>
      <p:sp>
        <p:nvSpPr>
          <p:cNvPr id="17" name="กล่องข้อความ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l"/>
            <a:r>
              <a:rPr lang="en-US" altLang="zh-CN" sz="1200">
                <a:solidFill>
                  <a:srgbClr val="898989"/>
                </a:solidFill>
                <a:latin typeface="Calibri" charset="0"/>
                <a:ea typeface="等线" charset="0"/>
                <a:cs typeface="Calibri" charset="0"/>
              </a:rPr>
              <a:t>Date/Time</a:t>
            </a:r>
            <a:endParaRPr lang="zh-CN" altLang="en-US" sz="1200">
              <a:solidFill>
                <a:srgbClr val="898989"/>
              </a:solidFill>
              <a:latin typeface="Calibri" charset="0"/>
              <a:ea typeface="等线" charset="0"/>
              <a:cs typeface="Calibri" charset="0"/>
            </a:endParaRPr>
          </a:p>
        </p:txBody>
      </p:sp>
      <p:sp>
        <p:nvSpPr>
          <p:cNvPr id="18" name="กล่องข้อความ"/>
          <p:cNvSpPr>
            <a:spLocks noGrp="1"/>
          </p:cNvSpPr>
          <p:nvPr>
            <p:ph type="ftr" idx="11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等线" charset="0"/>
              <a:cs typeface="Calibri" charset="0"/>
            </a:endParaRPr>
          </a:p>
        </p:txBody>
      </p:sp>
      <p:sp>
        <p:nvSpPr>
          <p:cNvPr id="19" name="กล่องข้อความ"/>
          <p:cNvSpPr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charset="0"/>
                <a:ea typeface="等线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等线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77383"/>
      </p:ext>
    </p:extLst>
  </p:cSld>
  <p:clrMapOvr>
    <a:masterClrMapping/>
  </p:clrMapOvr>
  <p:hf sldNu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กล่องข้อความ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l"/>
            <a:r>
              <a:rPr lang="en-US" altLang="zh-CN" sz="1200">
                <a:solidFill>
                  <a:srgbClr val="898989"/>
                </a:solidFill>
                <a:latin typeface="Calibri" charset="0"/>
                <a:ea typeface="等线" charset="0"/>
                <a:cs typeface="Calibri" charset="0"/>
              </a:rPr>
              <a:t>Date/Time</a:t>
            </a:r>
            <a:endParaRPr lang="zh-CN" altLang="en-US" sz="1200">
              <a:solidFill>
                <a:srgbClr val="898989"/>
              </a:solidFill>
              <a:latin typeface="Calibri" charset="0"/>
              <a:ea typeface="等线" charset="0"/>
              <a:cs typeface="Calibri" charset="0"/>
            </a:endParaRPr>
          </a:p>
        </p:txBody>
      </p:sp>
      <p:sp>
        <p:nvSpPr>
          <p:cNvPr id="36" name="กล่องข้อความ"/>
          <p:cNvSpPr>
            <a:spLocks noGrp="1"/>
          </p:cNvSpPr>
          <p:nvPr>
            <p:ph type="ftr" idx="11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等线" charset="0"/>
              <a:cs typeface="Calibri" charset="0"/>
            </a:endParaRPr>
          </a:p>
        </p:txBody>
      </p:sp>
      <p:sp>
        <p:nvSpPr>
          <p:cNvPr id="37" name="กล่องข้อความ"/>
          <p:cNvSpPr>
            <a:spLocks noGrp="1"/>
          </p:cNvSpPr>
          <p:nvPr>
            <p:ph type="sldNum" idx="12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charset="0"/>
                <a:ea typeface="等线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等线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9120"/>
      </p:ext>
    </p:extLst>
  </p:cSld>
  <p:clrMapOvr>
    <a:masterClrMapping/>
  </p:clrMapOvr>
  <p:hf sldNu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กล่องข้อความ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กล่องข้อความ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5" name="กล่องข้อความ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กล่องข้อความ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13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กล่องข้อความ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กล่องข้อความ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5" name="กล่องข้อความ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กล่องข้อความ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10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กล่องข้อความ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กล่องข้อความ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กล่องข้อความ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6" name="กล่องข้อความ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กล่องข้อความ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91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กล่องข้อความ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กล่องข้อความ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กล่องข้อความ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กล่องข้อความ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กล่องข้อความ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8" name="กล่องข้อความ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กล่องข้อความ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08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กล่องข้อความ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4" name="กล่องข้อความ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กล่องข้อความ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5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3" name="กล่องข้อความ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กล่องข้อความ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0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กล่องข้อความ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กล่องข้อความ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กล่องข้อความ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6" name="กล่องข้อความ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กล่องข้อความ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36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กล่องข้อความ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กล่องข้อความ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กล่องข้อความ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2026/4/26</a:t>
            </a:fld>
            <a:endParaRPr lang="zh-CN" altLang="en-US"/>
          </a:p>
        </p:txBody>
      </p:sp>
      <p:sp>
        <p:nvSpPr>
          <p:cNvPr id="6" name="กล่องข้อความ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กล่องข้อความ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47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en-US" altLang="zh-CN"/>
              <a:t>คลิกเพื่อแก้ไขสไตล์ชื่อเรื่องต้นแบบ</a:t>
            </a:r>
            <a:endParaRPr lang="zh-CN" altLang="en-US"/>
          </a:p>
        </p:txBody>
      </p:sp>
      <p:sp>
        <p:nvSpPr>
          <p:cNvPr id="3" name="กล่องข้อความ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en-US" altLang="zh-CN"/>
              <a:t>คลิกเพื่อแก้ไขสไตล์ของข้อความต้นแบบ</a:t>
            </a:r>
          </a:p>
          <a:p>
            <a:pPr lvl="1"/>
            <a:r>
              <a:rPr lang="en-US" altLang="zh-CN"/>
              <a:t>ระดับที่สอง</a:t>
            </a:r>
          </a:p>
          <a:p>
            <a:pPr lvl="2"/>
            <a:r>
              <a:rPr lang="en-US" altLang="zh-CN"/>
              <a:t>ระดับที่สาม</a:t>
            </a:r>
          </a:p>
          <a:p>
            <a:pPr lvl="3"/>
            <a:r>
              <a:rPr lang="en-US" altLang="zh-CN"/>
              <a:t>ระดับที่สี่</a:t>
            </a:r>
          </a:p>
          <a:p>
            <a:pPr lvl="4"/>
            <a:r>
              <a:rPr lang="en-US" altLang="zh-CN"/>
              <a:t>ระดับที่ห้า</a:t>
            </a:r>
            <a:endParaRPr lang="zh-CN" altLang="en-US"/>
          </a:p>
        </p:txBody>
      </p:sp>
      <p:sp>
        <p:nvSpPr>
          <p:cNvPr id="4" name="กล่องข้อความ"/>
          <p:cNvSpPr>
            <a:spLocks noGrp="1"/>
          </p:cNvSpPr>
          <p:nvPr>
            <p:ph type="dt" idx="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l"/>
            <a:fld id="{CAD2D6BD-DE1B-4B5F-8B41-2702339687B9}" type="datetime1">
              <a:rPr lang="en-US" altLang="zh-CN" sz="1200">
                <a:solidFill>
                  <a:srgbClr val="898989"/>
                </a:solidFill>
                <a:latin typeface="Calibri" charset="0"/>
                <a:ea typeface="等线" charset="0"/>
                <a:cs typeface="Calibri" charset="0"/>
              </a:rPr>
              <a:t>4/26/2026</a:t>
            </a:fld>
            <a:endParaRPr lang="zh-CN" altLang="en-US" sz="1200">
              <a:solidFill>
                <a:srgbClr val="898989"/>
              </a:solidFill>
              <a:latin typeface="Calibri" charset="0"/>
              <a:ea typeface="等线" charset="0"/>
              <a:cs typeface="Calibri" charset="0"/>
            </a:endParaRPr>
          </a:p>
        </p:txBody>
      </p:sp>
      <p:sp>
        <p:nvSpPr>
          <p:cNvPr id="5" name="กล่องข้อความ"/>
          <p:cNvSpPr>
            <a:spLocks noGrp="1"/>
          </p:cNvSpPr>
          <p:nvPr>
            <p:ph type="ft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等线" charset="0"/>
              <a:cs typeface="Calibri" charset="0"/>
            </a:endParaRPr>
          </a:p>
        </p:txBody>
      </p:sp>
      <p:sp>
        <p:nvSpPr>
          <p:cNvPr id="6" name="กล่องข้อความ"/>
          <p:cNvSpPr>
            <a:spLocks noGrp="1"/>
          </p:cNvSpPr>
          <p:nvPr>
            <p:ph type="sldNum" idx="4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charset="0"/>
                <a:ea typeface="等线" charset="0"/>
                <a:cs typeface="Calibri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等线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2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lvl1pPr algn="l" defTabSz="914400" eaLnBrk="1" fontAlgn="auto" latinLnBrk="0" hangingPunct="1">
        <a:lnSpc>
          <a:spcPct val="90000"/>
        </a:lnSpc>
        <a:spcBef>
          <a:spcPts val="0"/>
        </a:spcBef>
        <a:buNone/>
        <a:defRPr sz="4400" kern="1200">
          <a:solidFill>
            <a:schemeClr val="tx1"/>
          </a:solidFill>
          <a:latin typeface="Calibri Light" charset="0"/>
          <a:ea typeface="等线 Light" charset="0"/>
          <a:cs typeface="Calibri Light" charset="0"/>
        </a:defRPr>
      </a:lvl1pPr>
    </p:titleStyle>
    <p:bodyStyle>
      <a:lvl1pPr marL="228600" indent="-228600" algn="l" defTabSz="914400" eaLnBrk="1" fontAlgn="auto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libri" charset="0"/>
          <a:ea typeface="等线" charset="0"/>
          <a:cs typeface="Calibri" charset="0"/>
        </a:defRPr>
      </a:lvl1pPr>
      <a:lvl2pPr marL="685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charset="0"/>
          <a:ea typeface="等线" charset="0"/>
          <a:cs typeface="Calibri" charset="0"/>
        </a:defRPr>
      </a:lvl2pPr>
      <a:lvl3pPr marL="1143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charset="0"/>
          <a:ea typeface="等线" charset="0"/>
          <a:cs typeface="Calibri" charset="0"/>
        </a:defRPr>
      </a:lvl3pPr>
      <a:lvl4pPr marL="16002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charset="0"/>
          <a:ea typeface="等线" charset="0"/>
          <a:cs typeface="Calibri" charset="0"/>
        </a:defRPr>
      </a:lvl4pPr>
      <a:lvl5pPr marL="20574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charset="0"/>
          <a:ea typeface="等线" charset="0"/>
          <a:cs typeface="Calibri" charset="0"/>
        </a:defRPr>
      </a:lvl5pPr>
      <a:lvl6pPr marL="25146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charset="0"/>
          <a:ea typeface="等线" charset="0"/>
          <a:cs typeface="Calibri" charset="0"/>
        </a:defRPr>
      </a:lvl6pPr>
      <a:lvl7pPr marL="2971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charset="0"/>
          <a:ea typeface="等线" charset="0"/>
          <a:cs typeface="Calibri" charset="0"/>
        </a:defRPr>
      </a:lvl7pPr>
      <a:lvl8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charset="0"/>
          <a:ea typeface="等线" charset="0"/>
          <a:cs typeface="Calibri" charset="0"/>
        </a:defRPr>
      </a:lvl8pPr>
      <a:lvl9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charset="0"/>
          <a:ea typeface="等线" charset="0"/>
          <a:cs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3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กล่องข้อความ"/>
          <p:cNvSpPr>
            <a:spLocks noGrp="1"/>
          </p:cNvSpPr>
          <p:nvPr>
            <p:ph type="ctrTitle"/>
          </p:nvPr>
        </p:nvSpPr>
        <p:spPr>
          <a:xfrm>
            <a:off x="1524000" y="566547"/>
            <a:ext cx="9144000" cy="2387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7900" b="1" i="0" u="none" strike="noStrike" kern="1200" cap="none" spc="0" baseline="0">
                <a:solidFill>
                  <a:srgbClr val="002060"/>
                </a:solidFill>
                <a:latin typeface="Calibri Light" charset="0"/>
                <a:ea typeface="等线 Light" charset="0"/>
                <a:cs typeface="Lucida Sans"/>
              </a:rPr>
              <a:t>ตัวอย่างการใช้ MOPH Refer </a:t>
            </a:r>
            <a:endParaRPr lang="zh-CN" altLang="en-US" sz="7900" b="1" i="0" u="none" strike="noStrike" kern="1200" cap="none" spc="0" baseline="0">
              <a:solidFill>
                <a:srgbClr val="002060"/>
              </a:solidFill>
              <a:latin typeface="Calibri Light" charset="0"/>
              <a:ea typeface="等线 Light" charset="0"/>
              <a:cs typeface="Lucida Sans"/>
            </a:endParaRPr>
          </a:p>
        </p:txBody>
      </p:sp>
      <p:sp>
        <p:nvSpPr>
          <p:cNvPr id="13" name="กล่องข้อความ"/>
          <p:cNvSpPr>
            <a:spLocks noGrp="1"/>
          </p:cNvSpPr>
          <p:nvPr>
            <p:ph type="subTitle" idx="1"/>
          </p:nvPr>
        </p:nvSpPr>
        <p:spPr>
          <a:xfrm>
            <a:off x="1524000" y="3046222"/>
            <a:ext cx="9144000" cy="16557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8000" b="1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โรงพยาบาลหนองคาย</a:t>
            </a:r>
            <a:endParaRPr lang="zh-CN" altLang="en-US" sz="8000" b="1" i="0" u="none" strike="noStrike" kern="1200" cap="none" spc="0" baseline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</p:txBody>
      </p:sp>
      <p:sp>
        <p:nvSpPr>
          <p:cNvPr id="14" name="สี่เหลี่ยมผืนผ้า"/>
          <p:cNvSpPr>
            <a:spLocks/>
          </p:cNvSpPr>
          <p:nvPr/>
        </p:nvSpPr>
        <p:spPr>
          <a:xfrm>
            <a:off x="7458635" y="5903893"/>
            <a:ext cx="4268217" cy="95410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Calibri" charset="0"/>
              </a:rPr>
              <a:t>นพ.วุฒิศักดิ์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Calibri" charset="0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Calibri" charset="0"/>
              </a:rPr>
              <a:t>อารีย์วัฒนานนท์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Calibri" charset="0"/>
              </a:rPr>
              <a:t>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8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等线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2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ภาพ"/>
          <p:cNvPicPr>
            <a:picLocks noChangeAspect="1"/>
          </p:cNvPicPr>
          <p:nvPr/>
        </p:nvPicPr>
        <p:blipFill>
          <a:blip r:embed="rId2" cstate="print"/>
          <a:srcRect r="28456"/>
          <a:stretch>
            <a:fillRect/>
          </a:stretch>
        </p:blipFill>
        <p:spPr>
          <a:xfrm>
            <a:off x="5053914" y="1747930"/>
            <a:ext cx="6452286" cy="493965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59" name="สี่เหลี่ยมผืนผ้า"/>
          <p:cNvSpPr>
            <a:spLocks/>
          </p:cNvSpPr>
          <p:nvPr/>
        </p:nvSpPr>
        <p:spPr>
          <a:xfrm>
            <a:off x="990600" y="5175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 dirty="0" err="1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rPr>
              <a:t>การใช้งาน</a:t>
            </a:r>
            <a:r>
              <a:rPr lang="en-US" altLang="zh-CN" sz="4400" b="1" i="0" u="none" strike="noStrike" kern="1200" cap="none" spc="0" baseline="0" dirty="0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rPr>
              <a:t> </a:t>
            </a:r>
            <a:r>
              <a:rPr lang="en-US" altLang="zh-CN" sz="4400" b="1" i="0" u="none" strike="noStrike" kern="1200" cap="none" spc="0" baseline="0" dirty="0" err="1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rPr>
              <a:t>ออกใบ</a:t>
            </a:r>
            <a:r>
              <a:rPr lang="en-US" altLang="zh-CN" sz="4400" b="1" i="0" u="none" strike="noStrike" kern="1200" cap="none" spc="0" baseline="0" dirty="0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rPr>
              <a:t> Refer </a:t>
            </a:r>
            <a:r>
              <a:rPr lang="en-US" altLang="zh-CN" sz="4400" b="1" i="0" u="none" strike="noStrike" kern="1200" cap="none" spc="0" baseline="0" dirty="0" err="1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rPr>
              <a:t>ผ่านระบบ</a:t>
            </a:r>
            <a:r>
              <a:rPr lang="en-US" altLang="zh-CN" sz="4400" b="1" i="0" u="none" strike="noStrike" kern="1200" cap="none" spc="0" baseline="0" dirty="0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rPr>
              <a:t> </a:t>
            </a:r>
            <a:r>
              <a:rPr lang="en-US" altLang="zh-CN" sz="4400" b="1" i="0" u="none" strike="noStrike" kern="1200" cap="none" spc="0" baseline="0" dirty="0" err="1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rPr>
              <a:t>HosXP</a:t>
            </a:r>
            <a:endParaRPr lang="zh-CN" altLang="en-US" sz="4400" b="1" i="0" u="none" strike="noStrike" kern="1200" cap="none" spc="0" baseline="0" dirty="0">
              <a:solidFill>
                <a:schemeClr val="tx1"/>
              </a:solidFill>
              <a:latin typeface="Calibri Light" charset="0"/>
              <a:ea typeface="等线 Light" charset="0"/>
              <a:cs typeface="Calibri Light" charset="0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654AEAA-D9FF-7BDF-B360-4A0159143827}"/>
              </a:ext>
            </a:extLst>
          </p:cNvPr>
          <p:cNvSpPr txBox="1"/>
          <p:nvPr/>
        </p:nvSpPr>
        <p:spPr>
          <a:xfrm>
            <a:off x="685800" y="2261419"/>
            <a:ext cx="3905236" cy="1298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/>
              <a:t>ดึงข้อมูลประวัติ ที่บันทึกใน</a:t>
            </a:r>
          </a:p>
          <a:p>
            <a:r>
              <a:rPr lang="en-US" dirty="0" err="1"/>
              <a:t>HosXp</a:t>
            </a:r>
            <a:r>
              <a:rPr lang="en-US" dirty="0"/>
              <a:t> </a:t>
            </a:r>
            <a:r>
              <a:rPr lang="th-TH" dirty="0"/>
              <a:t>มาลงใน </a:t>
            </a:r>
            <a:r>
              <a:rPr lang="en-US" dirty="0"/>
              <a:t>MOPH</a:t>
            </a:r>
            <a:r>
              <a:rPr lang="th-TH" dirty="0"/>
              <a:t> </a:t>
            </a:r>
            <a:endParaRPr lang="en-US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83F92E8C-FAF8-3791-0268-66AACE52D2D7}"/>
              </a:ext>
            </a:extLst>
          </p:cNvPr>
          <p:cNvSpPr/>
          <p:nvPr/>
        </p:nvSpPr>
        <p:spPr>
          <a:xfrm>
            <a:off x="5053914" y="3429000"/>
            <a:ext cx="688125" cy="1597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0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ภาพ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5768" y="1932020"/>
            <a:ext cx="7973531" cy="435133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62" name="สี่เหลี่ยมผืนผ้า"/>
          <p:cNvSpPr>
            <a:spLocks/>
          </p:cNvSpPr>
          <p:nvPr/>
        </p:nvSpPr>
        <p:spPr>
          <a:xfrm>
            <a:off x="990600" y="5175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rPr>
              <a:t>การใช้งาน ออกใบ Refer ผ่านระบบ HosXP</a:t>
            </a:r>
            <a:endParaRPr lang="zh-CN" altLang="en-US" sz="4400" b="1" i="0" u="none" strike="noStrike" kern="1200" cap="none" spc="0" baseline="0">
              <a:solidFill>
                <a:schemeClr val="tx1"/>
              </a:solidFill>
              <a:latin typeface="Calibri Light" charset="0"/>
              <a:ea typeface="等线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70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7D7FD1-12A6-915B-5778-A43976ABD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/>
              <a:t>ข้อมูลที่จำเป็นต้องกรอก รายละเอียด</a:t>
            </a:r>
            <a:endParaRPr lang="en-US" b="1" dirty="0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476FA791-1FC8-B592-E6D2-CDEC6C433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6"/>
          <a:stretch/>
        </p:blipFill>
        <p:spPr>
          <a:xfrm>
            <a:off x="548558" y="1943175"/>
            <a:ext cx="10805242" cy="4064333"/>
          </a:xfrm>
        </p:spPr>
      </p:pic>
    </p:spTree>
    <p:extLst>
      <p:ext uri="{BB962C8B-B14F-4D97-AF65-F5344CB8AC3E}">
        <p14:creationId xmlns:p14="http://schemas.microsoft.com/office/powerpoint/2010/main" val="337490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09A2063-BE65-0FEE-D950-E2DA19CD6664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1325562"/>
          </a:xfrm>
          <a:prstGeom prst="rect">
            <a:avLst/>
          </a:prstGeom>
        </p:spPr>
        <p:txBody>
          <a:bodyPr/>
          <a:lstStyle>
            <a:lvl1pPr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defRPr>
            </a:lvl1pPr>
          </a:lstStyle>
          <a:p>
            <a:pPr algn="ctr"/>
            <a:r>
              <a:rPr lang="th-TH" b="1"/>
              <a:t>ข้อมูลที่จำเป็นต้องกรอก รายละเอียด</a:t>
            </a:r>
            <a:endParaRPr lang="en-US" b="1" dirty="0"/>
          </a:p>
        </p:txBody>
      </p: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CDD4E040-FB89-5BF7-5640-0BFC0214F37C}"/>
              </a:ext>
            </a:extLst>
          </p:cNvPr>
          <p:cNvGrpSpPr/>
          <p:nvPr/>
        </p:nvGrpSpPr>
        <p:grpSpPr>
          <a:xfrm>
            <a:off x="838200" y="1503077"/>
            <a:ext cx="9909594" cy="3309519"/>
            <a:chOff x="838200" y="1503077"/>
            <a:chExt cx="9909594" cy="3309519"/>
          </a:xfrm>
        </p:grpSpPr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id="{CF439D90-3796-DA50-ADD1-BDE266F24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503077"/>
              <a:ext cx="9297206" cy="685859"/>
            </a:xfrm>
            <a:prstGeom prst="rect">
              <a:avLst/>
            </a:prstGeom>
          </p:spPr>
        </p:pic>
        <p:sp>
          <p:nvSpPr>
            <p:cNvPr id="9" name="กล่องข้อความ 8">
              <a:extLst>
                <a:ext uri="{FF2B5EF4-FFF2-40B4-BE49-F238E27FC236}">
                  <a16:creationId xmlns:a16="http://schemas.microsoft.com/office/drawing/2014/main" id="{40446030-DE47-5D26-5245-B5844F87734B}"/>
                </a:ext>
              </a:extLst>
            </p:cNvPr>
            <p:cNvSpPr txBox="1"/>
            <p:nvPr/>
          </p:nvSpPr>
          <p:spPr>
            <a:xfrm>
              <a:off x="1290484" y="2979133"/>
              <a:ext cx="3892027" cy="695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/>
                <a:t>กด เพื่อออกเลขที่ใบ </a:t>
              </a:r>
              <a:r>
                <a:rPr lang="en-US" dirty="0"/>
                <a:t>Refer</a:t>
              </a:r>
            </a:p>
          </p:txBody>
        </p:sp>
        <p:cxnSp>
          <p:nvCxnSpPr>
            <p:cNvPr id="13" name="ลูกศรเชื่อมต่อแบบตรง 12">
              <a:extLst>
                <a:ext uri="{FF2B5EF4-FFF2-40B4-BE49-F238E27FC236}">
                  <a16:creationId xmlns:a16="http://schemas.microsoft.com/office/drawing/2014/main" id="{71022933-4BD8-163B-0EF3-0AC7453AD6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2297" y="2188936"/>
              <a:ext cx="678426" cy="92789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กล่องข้อความ 14">
              <a:extLst>
                <a:ext uri="{FF2B5EF4-FFF2-40B4-BE49-F238E27FC236}">
                  <a16:creationId xmlns:a16="http://schemas.microsoft.com/office/drawing/2014/main" id="{7838BDC5-7A1A-CCF7-7DB8-8A7CE0683626}"/>
                </a:ext>
              </a:extLst>
            </p:cNvPr>
            <p:cNvSpPr txBox="1"/>
            <p:nvPr/>
          </p:nvSpPr>
          <p:spPr>
            <a:xfrm>
              <a:off x="1661652" y="4117085"/>
              <a:ext cx="9086142" cy="695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dirty="0"/>
                <a:t>ติ๊กเครื่องหมาย </a:t>
              </a:r>
              <a:r>
                <a:rPr lang="th-TH" dirty="0">
                  <a:solidFill>
                    <a:srgbClr val="FF0000"/>
                  </a:solidFill>
                  <a:sym typeface="Wingdings" panose="05000000000000000000" pitchFamily="2" charset="2"/>
                </a:rPr>
                <a:t></a:t>
              </a:r>
              <a:r>
                <a:rPr lang="th-TH" dirty="0">
                  <a:sym typeface="Wingdings" panose="05000000000000000000" pitchFamily="2" charset="2"/>
                </a:rPr>
                <a:t> หน้า “ส่งใบส่งตัวเข้า </a:t>
              </a:r>
              <a:r>
                <a:rPr lang="en-US" dirty="0">
                  <a:sym typeface="Wingdings" panose="05000000000000000000" pitchFamily="2" charset="2"/>
                </a:rPr>
                <a:t>MOPH </a:t>
              </a:r>
              <a:r>
                <a:rPr lang="en-US" dirty="0" err="1">
                  <a:sym typeface="Wingdings" panose="05000000000000000000" pitchFamily="2" charset="2"/>
                </a:rPr>
                <a:t>Referal</a:t>
              </a:r>
              <a:r>
                <a:rPr lang="en-US" dirty="0">
                  <a:sym typeface="Wingdings" panose="05000000000000000000" pitchFamily="2" charset="2"/>
                </a:rPr>
                <a:t> Center</a:t>
              </a:r>
              <a:endParaRPr lang="en-US" dirty="0"/>
            </a:p>
          </p:txBody>
        </p:sp>
        <p:cxnSp>
          <p:nvCxnSpPr>
            <p:cNvPr id="17" name="ลูกศรเชื่อมต่อแบบตรง 16">
              <a:extLst>
                <a:ext uri="{FF2B5EF4-FFF2-40B4-BE49-F238E27FC236}">
                  <a16:creationId xmlns:a16="http://schemas.microsoft.com/office/drawing/2014/main" id="{165F92DA-50DB-740F-A0D0-25C5F333601F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V="1">
              <a:off x="6204723" y="1946787"/>
              <a:ext cx="972825" cy="217029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1108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7F616-B526-D35A-B701-1521EF3CC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F2F0978-0F14-CE44-51E0-CD55DBD0F799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1325562"/>
          </a:xfrm>
          <a:prstGeom prst="rect">
            <a:avLst/>
          </a:prstGeom>
        </p:spPr>
        <p:txBody>
          <a:bodyPr/>
          <a:lstStyle>
            <a:lvl1pPr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defRPr>
            </a:lvl1pPr>
          </a:lstStyle>
          <a:p>
            <a:pPr algn="ctr"/>
            <a:r>
              <a:rPr lang="th-TH" b="1"/>
              <a:t>ข้อมูลที่จำเป็นต้องกรอก รายละเอียด</a:t>
            </a:r>
            <a:endParaRPr lang="en-US" b="1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8158E7C-9FDE-2A8F-0889-EF5B0BCF0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68" y="1465006"/>
            <a:ext cx="11664258" cy="149479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5246759-8E76-47B6-B14D-B88C0940D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68" y="4558767"/>
            <a:ext cx="3947976" cy="1934109"/>
          </a:xfrm>
          <a:prstGeom prst="rect">
            <a:avLst/>
          </a:prstGeom>
        </p:spPr>
      </p:pic>
      <p:cxnSp>
        <p:nvCxnSpPr>
          <p:cNvPr id="8" name="ลูกศรเชื่อมต่อแบบตรง 7">
            <a:extLst>
              <a:ext uri="{FF2B5EF4-FFF2-40B4-BE49-F238E27FC236}">
                <a16:creationId xmlns:a16="http://schemas.microsoft.com/office/drawing/2014/main" id="{ABEEDB04-F6D3-056C-3D7C-8019C94C26BC}"/>
              </a:ext>
            </a:extLst>
          </p:cNvPr>
          <p:cNvCxnSpPr/>
          <p:nvPr/>
        </p:nvCxnSpPr>
        <p:spPr>
          <a:xfrm flipH="1">
            <a:off x="1189704" y="1871288"/>
            <a:ext cx="796413" cy="25662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4AC2982-C0F4-94F4-04DF-22B0DD32F525}"/>
              </a:ext>
            </a:extLst>
          </p:cNvPr>
          <p:cNvSpPr txBox="1"/>
          <p:nvPr/>
        </p:nvSpPr>
        <p:spPr>
          <a:xfrm>
            <a:off x="1876636" y="3322238"/>
            <a:ext cx="6418006" cy="4370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1600" dirty="0"/>
              <a:t>ระบุตัวผู้ส่ง (แนะนำเป็นแพทย์ เจ้าของไข้) เป็นผู้กด อนุมัติ </a:t>
            </a:r>
            <a:r>
              <a:rPr lang="en-US" sz="1600" dirty="0"/>
              <a:t>Refer </a:t>
            </a:r>
            <a:r>
              <a:rPr lang="th-TH" sz="1600" dirty="0"/>
              <a:t>ในระบบ </a:t>
            </a:r>
            <a:endParaRPr lang="en-US" sz="1600" dirty="0"/>
          </a:p>
        </p:txBody>
      </p:sp>
      <p:cxnSp>
        <p:nvCxnSpPr>
          <p:cNvPr id="11" name="ลูกศรเชื่อมต่อแบบตรง 10">
            <a:extLst>
              <a:ext uri="{FF2B5EF4-FFF2-40B4-BE49-F238E27FC236}">
                <a16:creationId xmlns:a16="http://schemas.microsoft.com/office/drawing/2014/main" id="{14F0C118-9662-6D3E-2A3B-D5F446041BDA}"/>
              </a:ext>
            </a:extLst>
          </p:cNvPr>
          <p:cNvCxnSpPr>
            <a:cxnSpLocks/>
          </p:cNvCxnSpPr>
          <p:nvPr/>
        </p:nvCxnSpPr>
        <p:spPr>
          <a:xfrm flipH="1" flipV="1">
            <a:off x="2673049" y="2824137"/>
            <a:ext cx="795442" cy="51383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56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C3464-7CE8-FF6C-BA84-E8C8856CA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8250BB8-AA6E-3522-4663-2C334650752F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1325562"/>
          </a:xfrm>
          <a:prstGeom prst="rect">
            <a:avLst/>
          </a:prstGeom>
        </p:spPr>
        <p:txBody>
          <a:bodyPr/>
          <a:lstStyle>
            <a:lvl1pPr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defRPr>
            </a:lvl1pPr>
          </a:lstStyle>
          <a:p>
            <a:pPr algn="ctr"/>
            <a:r>
              <a:rPr lang="th-TH" b="1"/>
              <a:t>ข้อมูลที่จำเป็นต้องกรอก รายละเอียด</a:t>
            </a:r>
            <a:endParaRPr lang="en-US" b="1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1CB901B-C1AA-701E-CE76-6547AA17B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14" y="1396182"/>
            <a:ext cx="11636972" cy="140531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3CE3130-4BAC-E237-57E2-37B3B487E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3" y="3832552"/>
            <a:ext cx="3292125" cy="114309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E1ACFFE-A7AA-481C-6AF9-7CEA594D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473" y="3832552"/>
            <a:ext cx="3459780" cy="2103302"/>
          </a:xfrm>
          <a:prstGeom prst="rect">
            <a:avLst/>
          </a:prstGeom>
        </p:spPr>
      </p:pic>
      <p:cxnSp>
        <p:nvCxnSpPr>
          <p:cNvPr id="5" name="ลูกศรเชื่อมต่อแบบตรง 4">
            <a:extLst>
              <a:ext uri="{FF2B5EF4-FFF2-40B4-BE49-F238E27FC236}">
                <a16:creationId xmlns:a16="http://schemas.microsoft.com/office/drawing/2014/main" id="{947181FB-B794-98A4-572B-6F61B5FF7D78}"/>
              </a:ext>
            </a:extLst>
          </p:cNvPr>
          <p:cNvCxnSpPr/>
          <p:nvPr/>
        </p:nvCxnSpPr>
        <p:spPr>
          <a:xfrm flipH="1">
            <a:off x="2411505" y="2801494"/>
            <a:ext cx="367553" cy="11026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>
            <a:extLst>
              <a:ext uri="{FF2B5EF4-FFF2-40B4-BE49-F238E27FC236}">
                <a16:creationId xmlns:a16="http://schemas.microsoft.com/office/drawing/2014/main" id="{E6D5B4F4-CA8F-43CD-F120-A082A4F1D1DC}"/>
              </a:ext>
            </a:extLst>
          </p:cNvPr>
          <p:cNvCxnSpPr/>
          <p:nvPr/>
        </p:nvCxnSpPr>
        <p:spPr>
          <a:xfrm flipH="1">
            <a:off x="8141834" y="2801494"/>
            <a:ext cx="367553" cy="11026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408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5E50E-4697-2A1F-4A56-39FF9427B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313ABF5-360A-D8D4-E0DF-E0B1FE438162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1325562"/>
          </a:xfrm>
          <a:prstGeom prst="rect">
            <a:avLst/>
          </a:prstGeom>
        </p:spPr>
        <p:txBody>
          <a:bodyPr/>
          <a:lstStyle>
            <a:lvl1pPr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defRPr>
            </a:lvl1pPr>
          </a:lstStyle>
          <a:p>
            <a:pPr algn="ctr"/>
            <a:r>
              <a:rPr lang="th-TH" b="1"/>
              <a:t>ข้อมูลที่จำเป็นต้องกรอก รายละเอียด</a:t>
            </a:r>
            <a:endParaRPr lang="en-US" b="1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36C1CE-C473-8438-41FA-A0ADF644E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55" y="1214583"/>
            <a:ext cx="10087898" cy="221441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CCF15E5-78EE-9B26-7E12-8E6162D27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376" y="3974597"/>
            <a:ext cx="3878916" cy="213378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3E5AE9A-C5BF-F889-906D-F84B39ACE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11" y="3974597"/>
            <a:ext cx="2209992" cy="1486029"/>
          </a:xfrm>
          <a:prstGeom prst="rect">
            <a:avLst/>
          </a:prstGeom>
        </p:spPr>
      </p:pic>
      <p:cxnSp>
        <p:nvCxnSpPr>
          <p:cNvPr id="3" name="ลูกศรเชื่อมต่อแบบตรง 2">
            <a:extLst>
              <a:ext uri="{FF2B5EF4-FFF2-40B4-BE49-F238E27FC236}">
                <a16:creationId xmlns:a16="http://schemas.microsoft.com/office/drawing/2014/main" id="{C34CC0C1-5244-2454-8CFB-6A18E1BBA103}"/>
              </a:ext>
            </a:extLst>
          </p:cNvPr>
          <p:cNvCxnSpPr/>
          <p:nvPr/>
        </p:nvCxnSpPr>
        <p:spPr>
          <a:xfrm flipH="1">
            <a:off x="2456072" y="2895322"/>
            <a:ext cx="367553" cy="110265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ลูกศรเชื่อมต่อแบบตรง 4">
            <a:extLst>
              <a:ext uri="{FF2B5EF4-FFF2-40B4-BE49-F238E27FC236}">
                <a16:creationId xmlns:a16="http://schemas.microsoft.com/office/drawing/2014/main" id="{F2AD9C50-F0D0-DAC5-CD7F-121824207E5C}"/>
              </a:ext>
            </a:extLst>
          </p:cNvPr>
          <p:cNvCxnSpPr>
            <a:cxnSpLocks/>
          </p:cNvCxnSpPr>
          <p:nvPr/>
        </p:nvCxnSpPr>
        <p:spPr>
          <a:xfrm flipH="1">
            <a:off x="6052304" y="1605029"/>
            <a:ext cx="926446" cy="23929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B8865649-CC1A-0D14-0BEB-894352BE21FE}"/>
              </a:ext>
            </a:extLst>
          </p:cNvPr>
          <p:cNvSpPr txBox="1"/>
          <p:nvPr/>
        </p:nvSpPr>
        <p:spPr>
          <a:xfrm>
            <a:off x="8298752" y="3997958"/>
            <a:ext cx="3392788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OPD-New case </a:t>
            </a:r>
            <a:endParaRPr lang="th-TH" sz="1400" dirty="0">
              <a:solidFill>
                <a:srgbClr val="FF0000"/>
              </a:solidFill>
            </a:endParaRPr>
          </a:p>
          <a:p>
            <a:r>
              <a:rPr lang="en-US" sz="1400" dirty="0"/>
              <a:t>         </a:t>
            </a:r>
            <a:r>
              <a:rPr lang="en-US" sz="1200" dirty="0"/>
              <a:t>Refer </a:t>
            </a:r>
            <a:r>
              <a:rPr lang="th-TH" sz="1200" dirty="0"/>
              <a:t>ไปใหม่ ในการวินิจฉัยรอบนี้</a:t>
            </a:r>
            <a:r>
              <a:rPr lang="th-TH" sz="1400" dirty="0"/>
              <a:t>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OPD-</a:t>
            </a:r>
            <a:r>
              <a:rPr lang="th-TH" sz="1400" dirty="0">
                <a:solidFill>
                  <a:srgbClr val="FF0000"/>
                </a:solidFill>
              </a:rPr>
              <a:t>นัดเดิม </a:t>
            </a:r>
          </a:p>
          <a:p>
            <a:r>
              <a:rPr lang="th-TH" sz="1400" dirty="0"/>
              <a:t>         </a:t>
            </a:r>
            <a:r>
              <a:rPr lang="th-TH" sz="1200" dirty="0"/>
              <a:t>เคส ที่เคย </a:t>
            </a:r>
            <a:r>
              <a:rPr lang="en-US" sz="1200" dirty="0"/>
              <a:t>Refer </a:t>
            </a:r>
            <a:r>
              <a:rPr lang="th-TH" sz="1200" dirty="0"/>
              <a:t>ไปแล้ว มีนัดติดตามการรักษา</a:t>
            </a:r>
            <a:endParaRPr lang="th-TH" sz="1400" dirty="0"/>
          </a:p>
        </p:txBody>
      </p:sp>
    </p:spTree>
    <p:extLst>
      <p:ext uri="{BB962C8B-B14F-4D97-AF65-F5344CB8AC3E}">
        <p14:creationId xmlns:p14="http://schemas.microsoft.com/office/powerpoint/2010/main" val="3867121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7D06D-8833-C151-F38B-932C86B7D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369D5E6-A78F-61D5-CBFB-873B6623C5AC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1325562"/>
          </a:xfrm>
          <a:prstGeom prst="rect">
            <a:avLst/>
          </a:prstGeom>
        </p:spPr>
        <p:txBody>
          <a:bodyPr/>
          <a:lstStyle>
            <a:lvl1pPr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defRPr>
            </a:lvl1pPr>
          </a:lstStyle>
          <a:p>
            <a:pPr algn="ctr"/>
            <a:r>
              <a:rPr lang="th-TH" b="1"/>
              <a:t>ข้อมูลที่จำเป็นต้องกรอก รายละเอียด</a:t>
            </a:r>
            <a:endParaRPr lang="en-US" b="1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B60088C-32F6-BAA6-3CB6-9F1B86AC4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7193903" cy="112023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314B9E9-8242-0117-E61A-D8E82AB06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55377"/>
            <a:ext cx="10505735" cy="965036"/>
          </a:xfrm>
          <a:prstGeom prst="rect">
            <a:avLst/>
          </a:prstGeom>
        </p:spPr>
      </p:pic>
      <p:cxnSp>
        <p:nvCxnSpPr>
          <p:cNvPr id="7" name="ลูกศรเชื่อมต่อแบบตรง 6">
            <a:extLst>
              <a:ext uri="{FF2B5EF4-FFF2-40B4-BE49-F238E27FC236}">
                <a16:creationId xmlns:a16="http://schemas.microsoft.com/office/drawing/2014/main" id="{11083FF3-2F4F-51B9-4B4D-A4F6B18677D9}"/>
              </a:ext>
            </a:extLst>
          </p:cNvPr>
          <p:cNvCxnSpPr>
            <a:cxnSpLocks/>
          </p:cNvCxnSpPr>
          <p:nvPr/>
        </p:nvCxnSpPr>
        <p:spPr>
          <a:xfrm flipH="1">
            <a:off x="2685825" y="2214390"/>
            <a:ext cx="423135" cy="13206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4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14681-151B-1D41-E8AA-2F691E8E0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1B72F51-BBB0-D6A1-53B6-49A9AD315C5F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1325562"/>
          </a:xfrm>
          <a:prstGeom prst="rect">
            <a:avLst/>
          </a:prstGeom>
        </p:spPr>
        <p:txBody>
          <a:bodyPr/>
          <a:lstStyle>
            <a:lvl1pPr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defRPr>
            </a:lvl1pPr>
          </a:lstStyle>
          <a:p>
            <a:pPr algn="ctr"/>
            <a:r>
              <a:rPr lang="th-TH" b="1"/>
              <a:t>ข้อมูลที่จำเป็นต้องกรอก รายละเอียด</a:t>
            </a:r>
            <a:endParaRPr lang="en-US" b="1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D624A62-806D-FFA7-4173-083DDC7AF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3" y="1406012"/>
            <a:ext cx="6950605" cy="333862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7752EC8-2320-6D4F-2B40-8F8A4C3EA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19236"/>
            <a:ext cx="5003352" cy="43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40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A8F75-CC50-D680-5BA7-8C4715202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AF69477-84AD-F2D0-E36F-89159AF3EC4F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1325562"/>
          </a:xfrm>
          <a:prstGeom prst="rect">
            <a:avLst/>
          </a:prstGeom>
        </p:spPr>
        <p:txBody>
          <a:bodyPr/>
          <a:lstStyle>
            <a:lvl1pPr algn="l" defTabSz="914400" eaLnBrk="1" fontAlgn="auto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defRPr>
            </a:lvl1pPr>
          </a:lstStyle>
          <a:p>
            <a:pPr algn="ctr"/>
            <a:r>
              <a:rPr lang="th-TH" b="1"/>
              <a:t>ข้อมูลที่จำเป็นต้องกรอก รายละเอียด</a:t>
            </a:r>
            <a:endParaRPr lang="en-US" b="1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468B23B-A65C-D301-C0AC-BEC1A5AEF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12" y="1454711"/>
            <a:ext cx="5493604" cy="4802190"/>
          </a:xfrm>
          <a:prstGeom prst="rect">
            <a:avLst/>
          </a:prstGeom>
        </p:spPr>
      </p:pic>
      <p:cxnSp>
        <p:nvCxnSpPr>
          <p:cNvPr id="3" name="ลูกศรเชื่อมต่อแบบตรง 2">
            <a:extLst>
              <a:ext uri="{FF2B5EF4-FFF2-40B4-BE49-F238E27FC236}">
                <a16:creationId xmlns:a16="http://schemas.microsoft.com/office/drawing/2014/main" id="{154F78C6-1B2F-4E80-30CC-87ACB07CFCF8}"/>
              </a:ext>
            </a:extLst>
          </p:cNvPr>
          <p:cNvCxnSpPr>
            <a:cxnSpLocks/>
          </p:cNvCxnSpPr>
          <p:nvPr/>
        </p:nvCxnSpPr>
        <p:spPr>
          <a:xfrm flipH="1" flipV="1">
            <a:off x="5659488" y="2294809"/>
            <a:ext cx="1840455" cy="8415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วงรี 6">
            <a:extLst>
              <a:ext uri="{FF2B5EF4-FFF2-40B4-BE49-F238E27FC236}">
                <a16:creationId xmlns:a16="http://schemas.microsoft.com/office/drawing/2014/main" id="{FC7B26AE-D85D-8CB8-9956-8C83A6C2FD9A}"/>
              </a:ext>
            </a:extLst>
          </p:cNvPr>
          <p:cNvSpPr/>
          <p:nvPr/>
        </p:nvSpPr>
        <p:spPr>
          <a:xfrm>
            <a:off x="5294376" y="1984248"/>
            <a:ext cx="365760" cy="3749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E3D6A618-A697-E718-3F0A-7A16C1BF5E1D}"/>
              </a:ext>
            </a:extLst>
          </p:cNvPr>
          <p:cNvSpPr txBox="1"/>
          <p:nvPr/>
        </p:nvSpPr>
        <p:spPr>
          <a:xfrm>
            <a:off x="7544744" y="3145536"/>
            <a:ext cx="3528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/>
              <a:t>กดพิมพ์ เพื่อพิมพ์เอกสารใบส่งตัว</a:t>
            </a:r>
          </a:p>
        </p:txBody>
      </p:sp>
    </p:spTree>
    <p:extLst>
      <p:ext uri="{BB962C8B-B14F-4D97-AF65-F5344CB8AC3E}">
        <p14:creationId xmlns:p14="http://schemas.microsoft.com/office/powerpoint/2010/main" val="326742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กล่องข้อความ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chemeClr val="tx1"/>
                </a:solidFill>
                <a:latin typeface="Calibri Light" charset="0"/>
                <a:ea typeface="等线 Light" charset="0"/>
                <a:cs typeface="Lucida Sans"/>
              </a:rPr>
              <a:t>เตรียมความพร้อมก่อนเริ่มใช้งาน</a:t>
            </a:r>
            <a:endParaRPr lang="zh-CN" altLang="en-US" sz="4400" b="1" i="0" u="none" strike="noStrike" kern="1200" cap="none" spc="0" baseline="0">
              <a:solidFill>
                <a:schemeClr val="tx1"/>
              </a:solidFill>
              <a:latin typeface="Calibri Light" charset="0"/>
              <a:ea typeface="等线 Light" charset="0"/>
              <a:cs typeface="Lucida Sans"/>
            </a:endParaRPr>
          </a:p>
        </p:txBody>
      </p:sp>
      <p:sp>
        <p:nvSpPr>
          <p:cNvPr id="21" name="กล่องข้อความ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8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Provider ID     https://provider.id.th/</a:t>
            </a:r>
            <a:endParaRPr lang="zh-CN" altLang="en-US" sz="2800" b="0" i="0" u="none" strike="noStrike" kern="1200" cap="none" spc="0" baseline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</p:txBody>
      </p:sp>
      <p:pic>
        <p:nvPicPr>
          <p:cNvPr id="22" name="ภาพ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2234" y="2671200"/>
            <a:ext cx="8743124" cy="401832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756609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ภาพ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6909" y="1690688"/>
            <a:ext cx="9297466" cy="509238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65" name="สี่เหลี่ยมผืนผ้า"/>
          <p:cNvSpPr>
            <a:spLocks/>
          </p:cNvSpPr>
          <p:nvPr/>
        </p:nvSpPr>
        <p:spPr>
          <a:xfrm>
            <a:off x="990600" y="5175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rPr>
              <a:t>การใช้งาน ออกใบ Refer ผ่านระบบ HosXP</a:t>
            </a:r>
            <a:endParaRPr lang="zh-CN" altLang="en-US" sz="4400" b="1" i="0" u="none" strike="noStrike" kern="1200" cap="none" spc="0" baseline="0">
              <a:solidFill>
                <a:schemeClr val="tx1"/>
              </a:solidFill>
              <a:latin typeface="Calibri Light" charset="0"/>
              <a:ea typeface="等线 Light" charset="0"/>
              <a:cs typeface="Calibri Light" charset="0"/>
            </a:endParaRPr>
          </a:p>
        </p:txBody>
      </p:sp>
      <p:sp>
        <p:nvSpPr>
          <p:cNvPr id="2" name="ลูกศร: ลง 1">
            <a:extLst>
              <a:ext uri="{FF2B5EF4-FFF2-40B4-BE49-F238E27FC236}">
                <a16:creationId xmlns:a16="http://schemas.microsoft.com/office/drawing/2014/main" id="{F5266CA1-E037-0966-A834-4A8F3B061441}"/>
              </a:ext>
            </a:extLst>
          </p:cNvPr>
          <p:cNvSpPr/>
          <p:nvPr/>
        </p:nvSpPr>
        <p:spPr>
          <a:xfrm>
            <a:off x="10042929" y="5348747"/>
            <a:ext cx="501446" cy="11503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BD8716EA-10BD-93E6-3065-9D167CB7CBA2}"/>
              </a:ext>
            </a:extLst>
          </p:cNvPr>
          <p:cNvSpPr/>
          <p:nvPr/>
        </p:nvSpPr>
        <p:spPr>
          <a:xfrm>
            <a:off x="9969910" y="6499122"/>
            <a:ext cx="574465" cy="283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73E0D27D-0FCD-BF5B-5F7D-42E8FF7A2CF1}"/>
              </a:ext>
            </a:extLst>
          </p:cNvPr>
          <p:cNvSpPr txBox="1"/>
          <p:nvPr/>
        </p:nvSpPr>
        <p:spPr>
          <a:xfrm>
            <a:off x="8214800" y="4022067"/>
            <a:ext cx="2585884" cy="190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เมื่อออกใบ</a:t>
            </a:r>
            <a:r>
              <a:rPr lang="en-US" b="1" dirty="0">
                <a:solidFill>
                  <a:srgbClr val="FF0000"/>
                </a:solidFill>
              </a:rPr>
              <a:t>Refer </a:t>
            </a:r>
            <a:r>
              <a:rPr lang="th-TH" b="1" dirty="0">
                <a:solidFill>
                  <a:srgbClr val="FF0000"/>
                </a:solidFill>
              </a:rPr>
              <a:t>เสร็จ ให้ กด ปิด ที่นี่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38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กล่องข้อความ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chemeClr val="tx1"/>
                </a:solidFill>
                <a:latin typeface="Calibri Light" charset="0"/>
                <a:ea typeface="等线 Light" charset="0"/>
                <a:cs typeface="Lucida Sans"/>
              </a:rPr>
              <a:t>เอกสารด้านผู้ป่วยที่จะได้รับจากระบบ </a:t>
            </a:r>
            <a:endParaRPr lang="zh-CN" altLang="en-US" sz="4400" b="0" i="0" u="none" strike="noStrike" kern="1200" cap="none" spc="0" baseline="0">
              <a:solidFill>
                <a:schemeClr val="tx1"/>
              </a:solidFill>
              <a:latin typeface="Calibri Light" charset="0"/>
              <a:ea typeface="等线 Light" charset="0"/>
              <a:cs typeface="Lucida Sans"/>
            </a:endParaRPr>
          </a:p>
        </p:txBody>
      </p:sp>
      <p:sp>
        <p:nvSpPr>
          <p:cNvPr id="67" name="กล่องข้อความ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8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แจ้งมีเอกสารส่งตัวผ่าน Line/App หมอพร้อม</a:t>
            </a:r>
            <a:endParaRPr lang="zh-CN" altLang="en-US" sz="2800" b="0" i="0" u="none" strike="noStrike" kern="1200" cap="none" spc="0" baseline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</p:txBody>
      </p:sp>
      <p:pic>
        <p:nvPicPr>
          <p:cNvPr id="68" name="ภาพ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767" y="2417085"/>
            <a:ext cx="2797811" cy="428744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69" name="ภาพ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3236" y="2417085"/>
            <a:ext cx="2398650" cy="432411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70" name="ภาพ"/>
          <p:cNvPicPr>
            <a:picLocks noChangeAspect="1"/>
          </p:cNvPicPr>
          <p:nvPr/>
        </p:nvPicPr>
        <p:blipFill>
          <a:blip r:embed="rId4" cstate="print"/>
          <a:srcRect b="14219"/>
          <a:stretch/>
        </p:blipFill>
        <p:spPr>
          <a:xfrm>
            <a:off x="7085509" y="1254943"/>
            <a:ext cx="4645949" cy="560305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022632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กล่องข้อความ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chemeClr val="tx1"/>
                </a:solidFill>
                <a:latin typeface="Calibri Light" charset="0"/>
                <a:ea typeface="等线 Light" charset="0"/>
                <a:cs typeface="Lucida Sans"/>
              </a:rPr>
              <a:t>การขอรับการต่ออายุใบส่งตัว </a:t>
            </a:r>
            <a:endParaRPr lang="zh-CN" altLang="en-US" sz="4400" b="0" i="0" u="none" strike="noStrike" kern="1200" cap="none" spc="0" baseline="0">
              <a:solidFill>
                <a:schemeClr val="tx1"/>
              </a:solidFill>
              <a:latin typeface="Calibri Light" charset="0"/>
              <a:ea typeface="等线 Light" charset="0"/>
              <a:cs typeface="Lucida Sans"/>
            </a:endParaRPr>
          </a:p>
        </p:txBody>
      </p:sp>
      <p:sp>
        <p:nvSpPr>
          <p:cNvPr id="72" name="กล่องข้อความ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8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ฝั่งผู้ป่วย </a:t>
            </a:r>
            <a:endParaRPr lang="zh-CN" altLang="en-US" sz="2800" b="0" i="0" u="none" strike="noStrike" kern="1200" cap="none" spc="0" baseline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</p:txBody>
      </p:sp>
      <p:pic>
        <p:nvPicPr>
          <p:cNvPr id="73" name="ภาพ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5142" y="1272487"/>
            <a:ext cx="3073536" cy="5540751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74" name="下箭头"/>
          <p:cNvSpPr>
            <a:spLocks/>
          </p:cNvSpPr>
          <p:nvPr/>
        </p:nvSpPr>
        <p:spPr>
          <a:xfrm>
            <a:off x="2778478" y="5585513"/>
            <a:ext cx="831229" cy="974036"/>
          </a:xfrm>
          <a:prstGeom prst="downArrow">
            <a:avLst>
              <a:gd name="adj1" fmla="val 50000"/>
              <a:gd name="adj2" fmla="val 29295"/>
            </a:avLst>
          </a:prstGeom>
          <a:solidFill>
            <a:schemeClr val="accent4"/>
          </a:solidFill>
          <a:ln w="19050" cap="flat" cmpd="sng">
            <a:solidFill>
              <a:srgbClr val="FFFFFF"/>
            </a:solidFill>
            <a:prstDash val="solid"/>
            <a:miter/>
          </a:ln>
        </p:spPr>
      </p:sp>
      <p:sp>
        <p:nvSpPr>
          <p:cNvPr id="75" name="右箭头"/>
          <p:cNvSpPr>
            <a:spLocks/>
          </p:cNvSpPr>
          <p:nvPr/>
        </p:nvSpPr>
        <p:spPr>
          <a:xfrm>
            <a:off x="4679950" y="2101850"/>
            <a:ext cx="476249" cy="146050"/>
          </a:xfrm>
          <a:prstGeom prst="rightArrow">
            <a:avLst>
              <a:gd name="adj1" fmla="val 50000"/>
              <a:gd name="adj2" fmla="val 48746"/>
            </a:avLst>
          </a:prstGeom>
          <a:solidFill>
            <a:schemeClr val="accent4"/>
          </a:solidFill>
          <a:ln w="12700" cap="flat" cmpd="sng">
            <a:solidFill>
              <a:srgbClr val="6C4F00"/>
            </a:solidFill>
            <a:prstDash val="solid"/>
            <a:miter/>
          </a:ln>
        </p:spPr>
      </p:sp>
      <p:pic>
        <p:nvPicPr>
          <p:cNvPr id="76" name="ภาพ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19854" y="1272487"/>
            <a:ext cx="3569671" cy="4479281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5218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ภาพ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7826" y="1825625"/>
            <a:ext cx="3213233" cy="494607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80" name="ภาพ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8115" y="1825625"/>
            <a:ext cx="2797250" cy="494607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78" name="กล่องข้อความ"/>
          <p:cNvSpPr>
            <a:spLocks noGrp="1"/>
          </p:cNvSpPr>
          <p:nvPr>
            <p:ph type="body" idx="1"/>
          </p:nvPr>
        </p:nvSpPr>
        <p:spPr>
          <a:xfrm>
            <a:off x="711144" y="1825625"/>
            <a:ext cx="10515600" cy="435133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ฝั่งผู้ให้บริการ</a:t>
            </a:r>
            <a:endParaRPr lang="zh-CN" altLang="en-US" sz="28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</p:txBody>
      </p:sp>
      <p:sp>
        <p:nvSpPr>
          <p:cNvPr id="81" name="สี่เหลี่ยมผืนผ้า"/>
          <p:cNvSpPr>
            <a:spLocks/>
          </p:cNvSpPr>
          <p:nvPr/>
        </p:nvSpPr>
        <p:spPr>
          <a:xfrm>
            <a:off x="990600" y="5175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rPr>
              <a:t>การขอรับการต่ออายุใบส่งตัว </a:t>
            </a:r>
            <a:endParaRPr lang="zh-CN" altLang="en-US" sz="4400" b="0" i="0" u="none" strike="noStrike" kern="1200" cap="none" spc="0" baseline="0">
              <a:solidFill>
                <a:schemeClr val="tx1"/>
              </a:solidFill>
              <a:latin typeface="Calibri Light" charset="0"/>
              <a:ea typeface="等线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13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ภาพ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646855"/>
            <a:ext cx="10515600" cy="270887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84" name="สี่เหลี่ยมผืนผ้า"/>
          <p:cNvSpPr>
            <a:spLocks/>
          </p:cNvSpPr>
          <p:nvPr/>
        </p:nvSpPr>
        <p:spPr>
          <a:xfrm>
            <a:off x="990600" y="5175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rPr>
              <a:t>การขอรับการต่ออายุใบส่งตัว </a:t>
            </a:r>
            <a:endParaRPr lang="zh-CN" altLang="en-US" sz="4400" b="0" i="0" u="none" strike="noStrike" kern="1200" cap="none" spc="0" baseline="0">
              <a:solidFill>
                <a:schemeClr val="tx1"/>
              </a:solidFill>
              <a:latin typeface="Calibri Light" charset="0"/>
              <a:ea typeface="等线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67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ภาพ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068" y="1947117"/>
            <a:ext cx="2595595" cy="467915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87" name="ภาพ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947117"/>
            <a:ext cx="3079875" cy="467915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88" name="ภาพ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5617" y="1947117"/>
            <a:ext cx="3295351" cy="467915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89" name="สี่เหลี่ยมผืนผ้า"/>
          <p:cNvSpPr>
            <a:spLocks/>
          </p:cNvSpPr>
          <p:nvPr/>
        </p:nvSpPr>
        <p:spPr>
          <a:xfrm>
            <a:off x="990600" y="5175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rPr>
              <a:t>การขอรับการต่ออายุใบส่งตัว </a:t>
            </a:r>
            <a:endParaRPr lang="zh-CN" altLang="en-US" sz="4400" b="0" i="0" u="none" strike="noStrike" kern="1200" cap="none" spc="0" baseline="0">
              <a:solidFill>
                <a:schemeClr val="tx1"/>
              </a:solidFill>
              <a:latin typeface="Calibri Light" charset="0"/>
              <a:ea typeface="等线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675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ภาพ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846594"/>
            <a:ext cx="10515600" cy="430939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92" name="สี่เหลี่ยมผืนผ้า"/>
          <p:cNvSpPr>
            <a:spLocks/>
          </p:cNvSpPr>
          <p:nvPr/>
        </p:nvSpPr>
        <p:spPr>
          <a:xfrm>
            <a:off x="990600" y="5175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rPr>
              <a:t>การขอรับการต่ออายุใบส่งตัว </a:t>
            </a:r>
            <a:endParaRPr lang="zh-CN" altLang="en-US" sz="4400" b="0" i="0" u="none" strike="noStrike" kern="1200" cap="none" spc="0" baseline="0">
              <a:solidFill>
                <a:schemeClr val="tx1"/>
              </a:solidFill>
              <a:latin typeface="Calibri Light" charset="0"/>
              <a:ea typeface="等线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531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กล่องข้อความ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chemeClr val="tx1"/>
                </a:solidFill>
                <a:latin typeface="Calibri Light" charset="0"/>
                <a:ea typeface="等线 Light" charset="0"/>
                <a:cs typeface="Lucida Sans"/>
              </a:rPr>
              <a:t>กระบวนการจัดการภายใน โรงพยาบาล</a:t>
            </a:r>
            <a:endParaRPr lang="zh-CN" altLang="en-US" sz="4400" b="0" i="0" u="none" strike="noStrike" kern="1200" cap="none" spc="0" baseline="0">
              <a:solidFill>
                <a:schemeClr val="tx1"/>
              </a:solidFill>
              <a:latin typeface="Calibri Light" charset="0"/>
              <a:ea typeface="等线 Light" charset="0"/>
              <a:cs typeface="Lucida Sans"/>
            </a:endParaRPr>
          </a:p>
        </p:txBody>
      </p:sp>
      <p:sp>
        <p:nvSpPr>
          <p:cNvPr id="103" name="กล่องข้อความ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เปิดระบบนัดขอใบส่งตัว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ผ่านระบบ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Tele Medicine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ผ่านหมอพร้อม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สเตชั่น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ผู้ป่วยไม่ต้องเดินทางมา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รพ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. 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รอรับเอกสารผ่านระบบ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ไลน์หมอพร้อม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16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(</a:t>
            </a:r>
            <a:r>
              <a:rPr lang="th-TH" altLang="zh-CN" sz="16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ผู้ป่วยต้องลงทะเบียนไลน์หมอพร้อม และพิมพ์เอกสารออกจากระบบด้วยตัวเอง)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zh-CN" sz="24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ต่ออายุใบส่งตัว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ผู้ป่วย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Request </a:t>
            </a: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ผ่านระบบ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ไม่ต้องมารอคิว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ที่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รพ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. </a:t>
            </a:r>
          </a:p>
          <a:p>
            <a:pPr marL="6858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Refer Center  </a:t>
            </a: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รับผิดชอบ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Mornitor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แจ้ง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เตือนแพทย์ให้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พิจารณา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อนุมัติการต่ออายุใบส่งตัวผ่านระบบ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ประกันเวลา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ไม่เกิน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24 </a:t>
            </a:r>
            <a:r>
              <a:rPr lang="en-US" altLang="zh-CN" sz="24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ชม</a:t>
            </a:r>
            <a:r>
              <a:rPr lang="en-US" altLang="zh-CN" sz="24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.</a:t>
            </a:r>
            <a:endParaRPr lang="zh-CN" altLang="en-US" sz="24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64070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กล่องข้อความ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chemeClr val="tx1"/>
                </a:solidFill>
                <a:latin typeface="Calibri Light" charset="0"/>
                <a:ea typeface="等线 Light" charset="0"/>
                <a:cs typeface="Lucida Sans"/>
              </a:rPr>
              <a:t>เตรียมความพร้อมก่อนเริ่มใช้งาน</a:t>
            </a:r>
            <a:endParaRPr lang="zh-CN" altLang="en-US" sz="4400" b="1" i="0" u="none" strike="noStrike" kern="1200" cap="none" spc="0" baseline="0">
              <a:solidFill>
                <a:schemeClr val="tx1"/>
              </a:solidFill>
              <a:latin typeface="Calibri Light" charset="0"/>
              <a:ea typeface="等线 Light" charset="0"/>
              <a:cs typeface="Lucida Sans"/>
            </a:endParaRPr>
          </a:p>
        </p:txBody>
      </p:sp>
      <p:sp>
        <p:nvSpPr>
          <p:cNvPr id="24" name="กล่องข้อความ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8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Digital Signature</a:t>
            </a:r>
            <a:endParaRPr lang="zh-CN" altLang="en-US" sz="2800" b="0" i="0" u="none" strike="noStrike" kern="1200" cap="none" spc="0" baseline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</p:txBody>
      </p:sp>
      <p:pic>
        <p:nvPicPr>
          <p:cNvPr id="25" name="ภาพ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3908" y="3601628"/>
            <a:ext cx="5534753" cy="2710271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26" name="รูปวงรี"/>
          <p:cNvSpPr>
            <a:spLocks/>
          </p:cNvSpPr>
          <p:nvPr/>
        </p:nvSpPr>
        <p:spPr>
          <a:xfrm>
            <a:off x="8998226" y="5526157"/>
            <a:ext cx="318051" cy="298173"/>
          </a:xfrm>
          <a:prstGeom prst="ellipse">
            <a:avLst/>
          </a:prstGeom>
          <a:solidFill>
            <a:srgbClr val="FFFFFF">
              <a:alpha val="0"/>
            </a:srgbClr>
          </a:solidFill>
          <a:ln w="12700" cap="flat" cmpd="sng">
            <a:solidFill>
              <a:srgbClr val="FF0000"/>
            </a:solidFill>
            <a:prstDash val="solid"/>
            <a:round/>
          </a:ln>
        </p:spPr>
      </p:sp>
      <p:pic>
        <p:nvPicPr>
          <p:cNvPr id="27" name="ภาพ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6633" y="2517914"/>
            <a:ext cx="2532720" cy="2036871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28" name="เส้นตรง"/>
          <p:cNvSpPr>
            <a:spLocks/>
          </p:cNvSpPr>
          <p:nvPr/>
        </p:nvSpPr>
        <p:spPr>
          <a:xfrm>
            <a:off x="6884503" y="4545496"/>
            <a:ext cx="2160299" cy="1024327"/>
          </a:xfrm>
          <a:prstGeom prst="line">
            <a:avLst/>
          </a:prstGeom>
          <a:noFill/>
          <a:ln w="6350" cap="flat" cmpd="sng">
            <a:solidFill>
              <a:srgbClr val="FF0000"/>
            </a:solidFill>
            <a:prstDash val="solid"/>
            <a:round/>
          </a:ln>
        </p:spPr>
      </p:sp>
    </p:spTree>
    <p:extLst>
      <p:ext uri="{BB962C8B-B14F-4D97-AF65-F5344CB8AC3E}">
        <p14:creationId xmlns:p14="http://schemas.microsoft.com/office/powerpoint/2010/main" val="214736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กล่องข้อความ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chemeClr val="tx1"/>
                </a:solidFill>
                <a:latin typeface="Calibri Light" charset="0"/>
                <a:ea typeface="等线 Light" charset="0"/>
                <a:cs typeface="Lucida Sans"/>
              </a:rPr>
              <a:t>การใช้งาน ออกใบ Refer ผ่านระบบ HosXP</a:t>
            </a:r>
            <a:endParaRPr lang="zh-CN" altLang="en-US" sz="4400" b="1" i="0" u="none" strike="noStrike" kern="1200" cap="none" spc="0" baseline="0">
              <a:solidFill>
                <a:schemeClr val="tx1"/>
              </a:solidFill>
              <a:latin typeface="Calibri Light" charset="0"/>
              <a:ea typeface="等线 Light" charset="0"/>
              <a:cs typeface="Lucida Sans"/>
            </a:endParaRPr>
          </a:p>
        </p:txBody>
      </p:sp>
      <p:sp>
        <p:nvSpPr>
          <p:cNvPr id="30" name="กล่องข้อความ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8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อัพเดท Ver. HosXP</a:t>
            </a: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8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ปรับระบบ Login HosXP ผ่าน single sign on </a:t>
            </a:r>
            <a:endParaRPr lang="zh-CN" altLang="en-US" sz="2800" b="0" i="0" u="none" strike="noStrike" kern="1200" cap="none" spc="0" baseline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</p:txBody>
      </p:sp>
      <p:pic>
        <p:nvPicPr>
          <p:cNvPr id="31" name="ภาพ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9793" y="1461115"/>
            <a:ext cx="4344005" cy="206721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32" name="ภาพ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0013" y="3087057"/>
            <a:ext cx="2782336" cy="322484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33" name="ภาพ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508" y="5644210"/>
            <a:ext cx="828000" cy="16667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34" name="รูปวงรี"/>
          <p:cNvSpPr>
            <a:spLocks/>
          </p:cNvSpPr>
          <p:nvPr/>
        </p:nvSpPr>
        <p:spPr>
          <a:xfrm>
            <a:off x="10394950" y="1771650"/>
            <a:ext cx="850900" cy="88265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</a:ln>
        </p:spPr>
      </p:sp>
    </p:spTree>
    <p:extLst>
      <p:ext uri="{BB962C8B-B14F-4D97-AF65-F5344CB8AC3E}">
        <p14:creationId xmlns:p14="http://schemas.microsoft.com/office/powerpoint/2010/main" val="1909484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สี่เหลี่ยมผืนผ้า"/>
          <p:cNvSpPr>
            <a:spLocks/>
          </p:cNvSpPr>
          <p:nvPr/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l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rPr>
              <a:t>การใช้งาน ออกใบ Refer ผ่านระบบ HosXP</a:t>
            </a:r>
            <a:endParaRPr lang="zh-CN" altLang="en-US" sz="4400" b="1" i="0" u="none" strike="noStrike" kern="1200" cap="none" spc="0" baseline="0">
              <a:solidFill>
                <a:schemeClr val="tx1"/>
              </a:solidFill>
              <a:latin typeface="Calibri Light" charset="0"/>
              <a:ea typeface="等线 Light" charset="0"/>
              <a:cs typeface="Calibri Light" charset="0"/>
            </a:endParaRPr>
          </a:p>
        </p:txBody>
      </p:sp>
      <p:pic>
        <p:nvPicPr>
          <p:cNvPr id="39" name="ภาพ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76" y="1502684"/>
            <a:ext cx="4636125" cy="321232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40" name="ภาพ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4233" y="1502684"/>
            <a:ext cx="4143234" cy="319555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41" name="ภาพ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34722" y="3429000"/>
            <a:ext cx="4143232" cy="319555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35195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27BAE-0F65-369E-164F-4E9F1E49E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สี่เหลี่ยมผืนผ้า">
            <a:extLst>
              <a:ext uri="{FF2B5EF4-FFF2-40B4-BE49-F238E27FC236}">
                <a16:creationId xmlns:a16="http://schemas.microsoft.com/office/drawing/2014/main" id="{9F3EE2F5-9809-EDD0-A1CE-8AA20AE90ED4}"/>
              </a:ext>
            </a:extLst>
          </p:cNvPr>
          <p:cNvSpPr>
            <a:spLocks/>
          </p:cNvSpPr>
          <p:nvPr/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l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rPr>
              <a:t>การใช้งาน ออกใบ Refer ผ่านระบบ HosXP</a:t>
            </a:r>
            <a:endParaRPr lang="zh-CN" altLang="en-US" sz="4400" b="1" i="0" u="none" strike="noStrike" kern="1200" cap="none" spc="0" baseline="0">
              <a:solidFill>
                <a:schemeClr val="tx1"/>
              </a:solidFill>
              <a:latin typeface="Calibri Light" charset="0"/>
              <a:ea typeface="等线 Light" charset="0"/>
              <a:cs typeface="Calibri Light" charset="0"/>
            </a:endParaRPr>
          </a:p>
        </p:txBody>
      </p:sp>
      <p:pic>
        <p:nvPicPr>
          <p:cNvPr id="43" name="ภาพ">
            <a:extLst>
              <a:ext uri="{FF2B5EF4-FFF2-40B4-BE49-F238E27FC236}">
                <a16:creationId xmlns:a16="http://schemas.microsoft.com/office/drawing/2014/main" id="{8AB0D11B-09FC-6DA3-BC63-8F134AFF28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43489"/>
          <a:stretch>
            <a:fillRect/>
          </a:stretch>
        </p:blipFill>
        <p:spPr>
          <a:xfrm>
            <a:off x="6213131" y="2111191"/>
            <a:ext cx="4520845" cy="438168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45" name="กล่องข้อความ">
            <a:extLst>
              <a:ext uri="{FF2B5EF4-FFF2-40B4-BE49-F238E27FC236}">
                <a16:creationId xmlns:a16="http://schemas.microsoft.com/office/drawing/2014/main" id="{5E0C5577-870F-B27F-446A-2347DD5A3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zh-CN" altLang="en-US" sz="28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16DF57A-754E-375C-F418-8C20E4256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59" y="1903473"/>
            <a:ext cx="3368332" cy="1356478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EF7FA206-5078-0C57-C102-BD88C7666DCB}"/>
              </a:ext>
            </a:extLst>
          </p:cNvPr>
          <p:cNvSpPr/>
          <p:nvPr/>
        </p:nvSpPr>
        <p:spPr>
          <a:xfrm>
            <a:off x="2123768" y="2581712"/>
            <a:ext cx="1120877" cy="2598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" name="ลูกศร: ขวา 4">
            <a:extLst>
              <a:ext uri="{FF2B5EF4-FFF2-40B4-BE49-F238E27FC236}">
                <a16:creationId xmlns:a16="http://schemas.microsoft.com/office/drawing/2014/main" id="{6C9D206A-7468-0E9D-80B6-E34ED93F821A}"/>
              </a:ext>
            </a:extLst>
          </p:cNvPr>
          <p:cNvSpPr/>
          <p:nvPr/>
        </p:nvSpPr>
        <p:spPr>
          <a:xfrm rot="1369395">
            <a:off x="4014298" y="3042586"/>
            <a:ext cx="2109803" cy="8849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3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สี่เหลี่ยมผืนผ้า"/>
          <p:cNvSpPr>
            <a:spLocks/>
          </p:cNvSpPr>
          <p:nvPr/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l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rPr>
              <a:t>การใช้งาน ออกใบ Refer ผ่านระบบ HosXP</a:t>
            </a:r>
            <a:endParaRPr lang="zh-CN" altLang="en-US" sz="4400" b="1" i="0" u="none" strike="noStrike" kern="1200" cap="none" spc="0" baseline="0">
              <a:solidFill>
                <a:schemeClr val="tx1"/>
              </a:solidFill>
              <a:latin typeface="Calibri Light" charset="0"/>
              <a:ea typeface="等线 Light" charset="0"/>
              <a:cs typeface="Calibri Light" charset="0"/>
            </a:endParaRPr>
          </a:p>
        </p:txBody>
      </p:sp>
      <p:sp>
        <p:nvSpPr>
          <p:cNvPr id="45" name="กล่องข้อความ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เลือก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Refer Out  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  <a:sym typeface="Wingdings" pitchFamily="2" charset="2"/>
              </a:rPr>
              <a:t>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  <a:sym typeface="Wingdings" pitchFamily="2" charset="2"/>
              </a:rPr>
              <a:t>เพิ่มรายการ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  <a:sym typeface="Wingdings" pitchFamily="2" charset="2"/>
              </a:rPr>
              <a:t> OPD/IPD</a:t>
            </a:r>
            <a:endParaRPr lang="zh-CN" altLang="en-US" sz="28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</p:txBody>
      </p:sp>
      <p:pic>
        <p:nvPicPr>
          <p:cNvPr id="46" name="ภาพ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9045" y="2717623"/>
            <a:ext cx="6438669" cy="398494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445254A-7BB0-4747-36FB-623830E3D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"/>
          <a:stretch/>
        </p:blipFill>
        <p:spPr>
          <a:xfrm>
            <a:off x="1041615" y="2428567"/>
            <a:ext cx="2228371" cy="4274001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745D530-DE2B-0907-F281-F93A62C2E2FE}"/>
              </a:ext>
            </a:extLst>
          </p:cNvPr>
          <p:cNvSpPr/>
          <p:nvPr/>
        </p:nvSpPr>
        <p:spPr>
          <a:xfrm>
            <a:off x="1041615" y="6400800"/>
            <a:ext cx="1583598" cy="2507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ลูกศร: ขวา 4">
            <a:extLst>
              <a:ext uri="{FF2B5EF4-FFF2-40B4-BE49-F238E27FC236}">
                <a16:creationId xmlns:a16="http://schemas.microsoft.com/office/drawing/2014/main" id="{8BC9C34B-47D0-4B20-C5B7-F00CFE336AA3}"/>
              </a:ext>
            </a:extLst>
          </p:cNvPr>
          <p:cNvSpPr/>
          <p:nvPr/>
        </p:nvSpPr>
        <p:spPr>
          <a:xfrm rot="19927208">
            <a:off x="3269986" y="5132922"/>
            <a:ext cx="2228371" cy="462116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8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สี่เหลี่ยมผืนผ้า"/>
          <p:cNvSpPr>
            <a:spLocks/>
          </p:cNvSpPr>
          <p:nvPr/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l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rPr>
              <a:t>การใช้งาน ออกใบ Refer ผ่านระบบ HosXP</a:t>
            </a:r>
            <a:endParaRPr lang="zh-CN" altLang="en-US" sz="4400" b="1" i="0" u="none" strike="noStrike" kern="1200" cap="none" spc="0" baseline="0">
              <a:solidFill>
                <a:schemeClr val="tx1"/>
              </a:solidFill>
              <a:latin typeface="Calibri Light" charset="0"/>
              <a:ea typeface="等线 Light" charset="0"/>
              <a:cs typeface="Calibri Light" charset="0"/>
            </a:endParaRPr>
          </a:p>
        </p:txBody>
      </p:sp>
      <p:sp>
        <p:nvSpPr>
          <p:cNvPr id="49" name="กล่องข้อความ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8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ค้นหา ตาม HN </a:t>
            </a:r>
            <a:r>
              <a:rPr lang="en-US" altLang="zh-CN" sz="28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  <a:sym typeface="Wingdings" pitchFamily="2" charset="2"/>
              </a:rPr>
              <a:t> เลือก visit ที่จะออกใบ Refer </a:t>
            </a:r>
            <a:endParaRPr lang="zh-CN" altLang="en-US" sz="2800" b="0" i="0" u="none" strike="noStrike" kern="1200" cap="none" spc="0" baseline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</p:txBody>
      </p:sp>
      <p:pic>
        <p:nvPicPr>
          <p:cNvPr id="50" name="ภาพ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449" y="2698976"/>
            <a:ext cx="5619550" cy="347798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51" name="ภาพ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7749" y="2698976"/>
            <a:ext cx="5257800" cy="348818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775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สี่เหลี่ยมผืนผ้า"/>
          <p:cNvSpPr>
            <a:spLocks/>
          </p:cNvSpPr>
          <p:nvPr/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l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1" i="0" u="none" strike="noStrike" kern="1200" cap="none" spc="0" baseline="0">
                <a:solidFill>
                  <a:schemeClr val="tx1"/>
                </a:solidFill>
                <a:latin typeface="Calibri Light" charset="0"/>
                <a:ea typeface="等线 Light" charset="0"/>
                <a:cs typeface="Calibri Light" charset="0"/>
              </a:rPr>
              <a:t>การใช้งาน ออกใบ Refer ผ่านระบบ HosXP</a:t>
            </a:r>
            <a:endParaRPr lang="zh-CN" altLang="en-US" sz="4400" b="1" i="0" u="none" strike="noStrike" kern="1200" cap="none" spc="0" baseline="0">
              <a:solidFill>
                <a:schemeClr val="tx1"/>
              </a:solidFill>
              <a:latin typeface="Calibri Light" charset="0"/>
              <a:ea typeface="等线 Light" charset="0"/>
              <a:cs typeface="Calibri Light" charset="0"/>
            </a:endParaRPr>
          </a:p>
        </p:txBody>
      </p:sp>
      <p:sp>
        <p:nvSpPr>
          <p:cNvPr id="54" name="กล่องข้อความ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2286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ลงรายละเอียดอื่นๆ</a:t>
            </a:r>
            <a:endParaRPr lang="en-US" altLang="zh-CN" sz="28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กด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เลือก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th-TH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th-TH" altLang="zh-CN" sz="2800" b="0" i="0" u="none" strike="noStrike" kern="1200" cap="none" spc="0" baseline="0" dirty="0">
                <a:solidFill>
                  <a:srgbClr val="FF0000"/>
                </a:solidFill>
                <a:latin typeface="Calibri" charset="0"/>
                <a:ea typeface="等线" charset="0"/>
                <a:cs typeface="Lucida Sans"/>
                <a:sym typeface="Wingdings" panose="05000000000000000000" pitchFamily="2" charset="2"/>
              </a:rPr>
              <a:t></a:t>
            </a:r>
            <a:endParaRPr lang="en-US" altLang="zh-CN" sz="2800" b="0" i="0" u="none" strike="noStrike" kern="1200" cap="none" spc="0" baseline="0" dirty="0">
              <a:solidFill>
                <a:srgbClr val="FF0000"/>
              </a:solidFill>
              <a:latin typeface="Calibri" charset="0"/>
              <a:ea typeface="等线" charset="0"/>
              <a:cs typeface="Lucida Sans"/>
            </a:endParaRPr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“</a:t>
            </a:r>
            <a:r>
              <a:rPr lang="en-US" altLang="zh-CN" sz="28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ส่งในส่งตัวเข้า</a:t>
            </a:r>
            <a:r>
              <a:rPr lang="en-US" altLang="zh-CN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MOPH Referral Center” </a:t>
            </a:r>
            <a:br>
              <a:rPr lang="zh-CN" altLang="en-US" sz="28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</a:br>
            <a:endParaRPr lang="en-US" altLang="zh-CN" sz="28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  <a:p>
            <a:pPr mar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th-TH" altLang="zh-CN" dirty="0">
                <a:solidFill>
                  <a:srgbClr val="FF0000"/>
                </a:solidFill>
                <a:cs typeface="Lucida Sans"/>
              </a:rPr>
              <a:t>            </a:t>
            </a:r>
            <a:r>
              <a:rPr lang="en-US" altLang="zh-CN" dirty="0">
                <a:solidFill>
                  <a:srgbClr val="FF0000"/>
                </a:solidFill>
                <a:cs typeface="Lucida Sans"/>
              </a:rPr>
              <a:t>(</a:t>
            </a:r>
            <a:r>
              <a:rPr lang="th-TH" altLang="zh-CN" dirty="0">
                <a:solidFill>
                  <a:srgbClr val="FF0000"/>
                </a:solidFill>
                <a:cs typeface="Lucida Sans"/>
              </a:rPr>
              <a:t>สำคัญมาก)</a:t>
            </a:r>
            <a:endParaRPr lang="zh-CN" altLang="en-US" sz="2800" b="0" i="0" u="none" strike="noStrike" kern="1200" cap="none" spc="0" baseline="0" dirty="0">
              <a:solidFill>
                <a:srgbClr val="FF0000"/>
              </a:solidFill>
              <a:latin typeface="Calibri" charset="0"/>
              <a:ea typeface="等线" charset="0"/>
              <a:cs typeface="Lucida Sans"/>
            </a:endParaRPr>
          </a:p>
        </p:txBody>
      </p:sp>
      <p:pic>
        <p:nvPicPr>
          <p:cNvPr id="55" name="ภาพ"/>
          <p:cNvPicPr>
            <a:picLocks noChangeAspect="1"/>
          </p:cNvPicPr>
          <p:nvPr/>
        </p:nvPicPr>
        <p:blipFill>
          <a:blip r:embed="rId2" cstate="print"/>
          <a:srcRect r="42048"/>
          <a:stretch>
            <a:fillRect/>
          </a:stretch>
        </p:blipFill>
        <p:spPr>
          <a:xfrm>
            <a:off x="6558035" y="1453742"/>
            <a:ext cx="5331700" cy="503913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3BE02052-C51D-2865-AE51-C0A9DCB43B93}"/>
              </a:ext>
            </a:extLst>
          </p:cNvPr>
          <p:cNvSpPr/>
          <p:nvPr/>
        </p:nvSpPr>
        <p:spPr>
          <a:xfrm>
            <a:off x="9733935" y="3116826"/>
            <a:ext cx="1179871" cy="1868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8558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ธีมของ Office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Normal.eit</Template>
  <TotalTime>149</TotalTime>
  <Words>459</Words>
  <Application>Microsoft Office PowerPoint</Application>
  <PresentationFormat>แบบจอกว้าง</PresentationFormat>
  <Paragraphs>60</Paragraphs>
  <Slides>27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Droid Sans</vt:lpstr>
      <vt:lpstr>Lucida Sans</vt:lpstr>
      <vt:lpstr>Wingdings</vt:lpstr>
      <vt:lpstr>ธีมของ Office</vt:lpstr>
      <vt:lpstr>ตัวอย่างการใช้ MOPH Refer </vt:lpstr>
      <vt:lpstr>เตรียมความพร้อมก่อนเริ่มใช้งาน</vt:lpstr>
      <vt:lpstr>เตรียมความพร้อมก่อนเริ่มใช้งาน</vt:lpstr>
      <vt:lpstr>การใช้งาน ออกใบ Refer ผ่านระบบ HosXP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ข้อมูลที่จำเป็นต้องกรอก รายละเอียด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เอกสารด้านผู้ป่วยที่จะได้รับจากระบบ </vt:lpstr>
      <vt:lpstr>การขอรับการต่ออายุใบส่งตัว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กระบวนการจัดการภายใน โรงพยาบาล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wootthisak areewattananon</dc:creator>
  <cp:lastModifiedBy>wootthisak areewattananon</cp:lastModifiedBy>
  <cp:revision>12</cp:revision>
  <dcterms:created xsi:type="dcterms:W3CDTF">2025-01-12T16:08:17Z</dcterms:created>
  <dcterms:modified xsi:type="dcterms:W3CDTF">2026-04-26T04:38:13Z</dcterms:modified>
</cp:coreProperties>
</file>