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3.xml" ContentType="application/vnd.openxmlformats-officedocument.themeOverrid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5" r:id="rId3"/>
    <p:sldMasterId id="2147483707" r:id="rId4"/>
    <p:sldMasterId id="2147483718" r:id="rId5"/>
    <p:sldMasterId id="2147483729" r:id="rId6"/>
  </p:sldMasterIdLst>
  <p:notesMasterIdLst>
    <p:notesMasterId r:id="rId27"/>
  </p:notesMasterIdLst>
  <p:sldIdLst>
    <p:sldId id="1993220500" r:id="rId7"/>
    <p:sldId id="1993220520" r:id="rId8"/>
    <p:sldId id="1993220514" r:id="rId9"/>
    <p:sldId id="1993220518" r:id="rId10"/>
    <p:sldId id="1993220528" r:id="rId11"/>
    <p:sldId id="1993220527" r:id="rId12"/>
    <p:sldId id="1993220530" r:id="rId13"/>
    <p:sldId id="1993220529" r:id="rId14"/>
    <p:sldId id="1993220531" r:id="rId15"/>
    <p:sldId id="1993220533" r:id="rId16"/>
    <p:sldId id="1993220534" r:id="rId17"/>
    <p:sldId id="270" r:id="rId18"/>
    <p:sldId id="1993220475" r:id="rId19"/>
    <p:sldId id="1993220511" r:id="rId20"/>
    <p:sldId id="1993220523" r:id="rId21"/>
    <p:sldId id="1993220536" r:id="rId22"/>
    <p:sldId id="1993220509" r:id="rId23"/>
    <p:sldId id="1993220525" r:id="rId24"/>
    <p:sldId id="1993220537" r:id="rId25"/>
    <p:sldId id="282" r:id="rId2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C53"/>
    <a:srgbClr val="21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71" autoAdjust="0"/>
  </p:normalViewPr>
  <p:slideViewPr>
    <p:cSldViewPr snapToGrid="0">
      <p:cViewPr varScale="1">
        <p:scale>
          <a:sx n="75" d="100"/>
          <a:sy n="75" d="100"/>
        </p:scale>
        <p:origin x="3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856875945577608E-2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21-448C-83AA-4CB6FBBB77F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21-448C-83AA-4CB6FBBB77F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21-448C-83AA-4CB6FBBB7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568178297559316E-2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E48-4D80-8D38-609F1C74CD6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E48-4D80-8D38-609F1C74CD6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16.600000000000001</c:v>
                </c:pt>
                <c:pt idx="1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48-4D80-8D38-609F1C74C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Sheet1!$A$2:$A$3</cx:f>
        <cx:lvl ptCount="2">
          <cx:pt idx="0">อาคารสิ่งปลูกสร้าง Interface</cx:pt>
          <cx:pt idx="1">อาคารสิ่งปลูกสร้างไม่ระบุ</cx:pt>
        </cx:lvl>
      </cx:strDim>
      <cx:numDim type="val">
        <cx:f>Sheet1!$B$2:$B$3</cx:f>
        <cx:lvl ptCount="2" formatCode="#,##0.00">
          <cx:pt idx="0">112346459.02</cx:pt>
          <cx:pt idx="1">49443399.259999998</cx:pt>
        </cx:lvl>
      </cx:numDim>
    </cx:data>
    <cx:data id="1">
      <cx:strDim type="cat">
        <cx:f>Sheet1!$A$2:$A$3</cx:f>
        <cx:lvl ptCount="2">
          <cx:pt idx="0">อาคารสิ่งปลูกสร้าง Interface</cx:pt>
          <cx:pt idx="1">อาคารสิ่งปลูกสร้างไม่ระบุ</cx:pt>
        </cx:lvl>
      </cx:strDim>
      <cx:numDim type="val">
        <cx:f>Sheet1!$C$2:$C$3</cx:f>
        <cx:lvl ptCount="2" formatCode="#,##0.00">
          <cx:pt idx="0">107967069.02</cx:pt>
          <cx:pt idx="1">60000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kumimoji="0" lang="th-TH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สสจ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.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หนองบัวลำภู</a:t>
            </a:r>
          </a:p>
        </cx:rich>
      </cx:tx>
    </cx:title>
    <cx:plotArea>
      <cx:plotAreaRegion>
        <cx:series layoutId="boxWhisker" uniqueId="{D43F1E28-6B17-49F1-9420-456EE4D58950}" formatIdx="0">
          <cx:tx>
            <cx:txData>
              <cx:f>Sheet1!$B$1</cx:f>
              <cx:v>2566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7C7AFADB-7023-4728-A946-198C90D209D5}" formatIdx="1">
          <cx:tx>
            <cx:txData>
              <cx:f>Sheet1!$C$1</cx:f>
              <cx:v>2567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</cx:plotAreaRegion>
      <cx:axis id="0">
        <cx:catScaling gapWidth="1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70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defRPr>
            </a:pPr>
            <a:endParaRPr lang="th-TH" sz="700" b="0" i="0" u="none" strike="noStrike" kern="1200" cap="all" baseline="0">
              <a:solidFill>
                <a:prstClr val="black">
                  <a:lumMod val="75000"/>
                  <a:lumOff val="25000"/>
                </a:prst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cx:txPr>
      </cx:axis>
      <cx:axis id="1" hidden="1">
        <cx:valScaling/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00">
              <a:latin typeface="Prompt" panose="00000500000000000000" pitchFamily="2" charset="-34"/>
              <a:ea typeface="Prompt" panose="00000500000000000000" pitchFamily="2" charset="-34"/>
              <a:cs typeface="Prompt" panose="00000500000000000000" pitchFamily="2" charset="-34"/>
            </a:defRPr>
          </a:pPr>
          <a:endParaRPr lang="th-TH" sz="10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Prompt" panose="00000500000000000000" pitchFamily="2" charset="-34"/>
            <a:cs typeface="Prompt" panose="00000500000000000000" pitchFamily="2" charset="-34"/>
          </a:endParaRPr>
        </a:p>
      </cx:txPr>
    </cx:legend>
  </cx:chart>
  <cx:spPr>
    <a:ln w="28575">
      <a:solidFill>
        <a:srgbClr val="FFFF00"/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2">
          <cx:pt idx="0">อาคารสิงปลูกสร้าง Interface</cx:pt>
          <cx:pt idx="1">อาคารสิงปลูกสร้าง ไม่ระบุ</cx:pt>
        </cx:lvl>
      </cx:strDim>
      <cx:numDim type="val">
        <cx:f>Sheet1!$B$2:$B$5</cx:f>
        <cx:lvl ptCount="4" formatCode="General">
          <cx:pt idx="0">25839769</cx:pt>
          <cx:pt idx="1">585581537</cx:pt>
        </cx:lvl>
      </cx:numDim>
    </cx:data>
    <cx:data id="1">
      <cx:strDim type="cat">
        <cx:f>Sheet1!$A$2:$A$5</cx:f>
        <cx:lvl ptCount="2">
          <cx:pt idx="0">อาคารสิงปลูกสร้าง Interface</cx:pt>
          <cx:pt idx="1">อาคารสิงปลูกสร้าง ไม่ระบุ</cx:pt>
        </cx:lvl>
      </cx:strDim>
      <cx:numDim type="val">
        <cx:f>Sheet1!$C$2:$C$5</cx:f>
        <cx:lvl ptCount="4" formatCode="General">
          <cx:pt idx="0">0</cx:pt>
          <cx:pt idx="1">0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cap="none" spc="20" baseline="0">
                <a:solidFill>
                  <a:schemeClr val="tx1"/>
                </a:solidFill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defRPr>
            </a:pPr>
            <a:r>
              <a:rPr kumimoji="0" lang="th-TH" sz="1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รพ</a:t>
            </a:r>
            <a:r>
              <a:rPr kumimoji="0" lang="en-US" sz="1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.</a:t>
            </a:r>
            <a:r>
              <a:rPr kumimoji="0" lang="th-TH" sz="1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หนองบัวลำภู</a:t>
            </a:r>
          </a:p>
        </cx:rich>
      </cx:tx>
    </cx:title>
    <cx:plotArea>
      <cx:plotAreaRegion>
        <cx:plotSurface>
          <cx:spPr>
            <a:noFill/>
          </cx:spPr>
        </cx:plotSurface>
        <cx:series layoutId="boxWhisker" uniqueId="{00BE1C8D-94EC-4276-9EB9-7023A4EECDB5}">
          <cx:tx>
            <cx:txData>
              <cx:f>Sheet1!$B$1</cx:f>
              <cx:v>2566</cx:v>
            </cx:txData>
          </cx:tx>
          <cx:dataId val="0"/>
          <cx:layoutPr>
            <cx:visibility meanLine="1" meanMarker="1"/>
            <cx:statistics quartileMethod="exclusive"/>
          </cx:layoutPr>
        </cx:series>
        <cx:series layoutId="boxWhisker" uniqueId="{0A591511-D1CF-4AB6-BE2C-BE3842A61BDB}">
          <cx:tx>
            <cx:txData>
              <cx:f>Sheet1!$C$1</cx:f>
              <cx:v>2567</cx:v>
            </cx:txData>
          </cx:tx>
          <cx:dataId val="1"/>
          <cx:layoutPr>
            <cx:visibility meanLine="1" meanMarker="1"/>
            <cx:statistics quartileMethod="exclusive"/>
          </cx:layoutPr>
        </cx:series>
      </cx:plotAreaRegion>
      <cx:axis id="0">
        <cx:catScaling gapWidth="1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550">
                <a:latin typeface="Prompt" panose="00000500000000000000" pitchFamily="2" charset="-34"/>
                <a:ea typeface="Prompt" panose="00000500000000000000" pitchFamily="2" charset="-34"/>
                <a:cs typeface="Prompt" panose="00000500000000000000" pitchFamily="2" charset="-34"/>
              </a:defRPr>
            </a:pPr>
            <a:endParaRPr lang="th-TH" sz="550" b="0" i="0" u="none" strike="noStrike" baseline="0">
              <a:solidFill>
                <a:prstClr val="black">
                  <a:lumMod val="75000"/>
                  <a:lumOff val="25000"/>
                </a:prst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cx:txPr>
      </cx:axis>
      <cx:axis id="1" hidden="1">
        <cx:valScaling/>
        <cx:majorGridlines/>
        <cx:tickLabels/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00">
              <a:latin typeface="Prompt" panose="00000500000000000000" pitchFamily="2" charset="-34"/>
              <a:ea typeface="Prompt" panose="00000500000000000000" pitchFamily="2" charset="-34"/>
              <a:cs typeface="Prompt" panose="00000500000000000000" pitchFamily="2" charset="-34"/>
            </a:defRPr>
          </a:pPr>
          <a:endParaRPr lang="th-TH" sz="1000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Prompt" panose="00000500000000000000" pitchFamily="2" charset="-34"/>
            <a:cs typeface="Prompt" panose="00000500000000000000" pitchFamily="2" charset="-34"/>
          </a:endParaRPr>
        </a:p>
      </cx:txPr>
    </cx:legend>
  </cx:chart>
  <cx:spPr>
    <a:ln w="28575">
      <a:solidFill>
        <a:srgbClr val="0000FF"/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0473F-D005-4EAE-A8D2-339E7D832A9B}" type="datetimeFigureOut">
              <a:rPr lang="th-TH" smtClean="0"/>
              <a:t>06/02/68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DF700-ED45-453F-B6C3-B6FEA517B0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17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4CC5-8B8F-7790-CD78-90DE9255D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>
            <a:extLst>
              <a:ext uri="{FF2B5EF4-FFF2-40B4-BE49-F238E27FC236}">
                <a16:creationId xmlns:a16="http://schemas.microsoft.com/office/drawing/2014/main" id="{ED17A56B-8D96-17BC-4BA2-D6DB8B9E4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ตัวแทนบันทึกย่อ 2">
            <a:extLst>
              <a:ext uri="{FF2B5EF4-FFF2-40B4-BE49-F238E27FC236}">
                <a16:creationId xmlns:a16="http://schemas.microsoft.com/office/drawing/2014/main" id="{A2B7C9F1-C0F7-C3A0-A9AB-8D729B748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560DD1B-423D-960D-F13B-2C6F2E38F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27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AD71F-DAA4-4324-8A7C-309EDC86F31B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484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0B892-80A8-4312-AFDF-59CA236FC6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0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84836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D59830-4611-4054-AB62-845E3621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91" y="1122363"/>
            <a:ext cx="1123405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2887CDF-C78C-4CAD-8611-EF9CBDEF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91" y="3602038"/>
            <a:ext cx="1123405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86A162-FC09-4BFE-A177-91DC05C7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191" y="6496313"/>
            <a:ext cx="3096209" cy="365125"/>
          </a:xfrm>
        </p:spPr>
        <p:txBody>
          <a:bodyPr/>
          <a:lstStyle/>
          <a:p>
            <a:fld id="{7E6AD0D6-43E8-462D-A30D-84695693BEFB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998B33-6DC8-4262-966E-33BEA8FB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31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B2BE6-9F3C-4DD4-AB8F-B46FC0EF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313"/>
            <a:ext cx="3108648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A9F55B-1854-4FA2-83A2-B4974D645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81" y="380718"/>
            <a:ext cx="71843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5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2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5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21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58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60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27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2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C36080-216B-481C-B79B-4CE1BEA4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4" y="6486984"/>
            <a:ext cx="2877025" cy="365125"/>
          </a:xfrm>
        </p:spPr>
        <p:txBody>
          <a:bodyPr/>
          <a:lstStyle/>
          <a:p>
            <a:fld id="{76DAC73E-CEAB-4394-87C1-7BA679B82EA6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EE733-9236-4A66-B769-06C28D84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E8759A-256E-4F8D-98B2-396BD2F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6083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751ED6E-BE6B-4BAE-BFEA-B387C962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76" y="174747"/>
            <a:ext cx="11367054" cy="46291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6738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0D2D50D3-B8C8-42F4-8DC8-DC4357BC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75" y="1231265"/>
            <a:ext cx="11367055" cy="523330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3200">
                <a:solidFill>
                  <a:srgbClr val="4C6085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pic>
        <p:nvPicPr>
          <p:cNvPr id="9" name="logo-MOPH.png" descr="logo-MOPH.png">
            <a:extLst>
              <a:ext uri="{FF2B5EF4-FFF2-40B4-BE49-F238E27FC236}">
                <a16:creationId xmlns:a16="http://schemas.microsoft.com/office/drawing/2014/main" id="{367E0A66-87B2-480B-9210-E68C428600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3620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2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7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2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2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9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18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2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6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9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7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6079E9-477B-46F1-AE4C-2D582C7F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711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C069280-E1C8-4F3E-A339-48D25009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6711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683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F4B0A3-526B-44D6-B61D-D76C7ED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68DB-54C9-4535-AB74-B3953052DBC9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E71A8A-8583-4790-8483-8DC2ABD9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C2986A-73D8-4069-98D1-2C14EAD0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8836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58D9FAE7-1BD0-4024-BAA8-9DB076269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3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6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1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D59830-4611-4054-AB62-845E3621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91" y="1122363"/>
            <a:ext cx="1123405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2887CDF-C78C-4CAD-8611-EF9CBDEF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91" y="3602038"/>
            <a:ext cx="1123405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86A162-FC09-4BFE-A177-91DC05C7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191" y="6496313"/>
            <a:ext cx="3096209" cy="365125"/>
          </a:xfrm>
        </p:spPr>
        <p:txBody>
          <a:bodyPr/>
          <a:lstStyle/>
          <a:p>
            <a:fld id="{7E6AD0D6-43E8-462D-A30D-84695693BE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998B33-6DC8-4262-966E-33BEA8FB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313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B2BE6-9F3C-4DD4-AB8F-B46FC0EF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313"/>
            <a:ext cx="3108648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A9F55B-1854-4FA2-83A2-B4974D645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81" y="380718"/>
            <a:ext cx="71843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14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C36080-216B-481C-B79B-4CE1BEA4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4" y="6486984"/>
            <a:ext cx="2877025" cy="365125"/>
          </a:xfrm>
        </p:spPr>
        <p:txBody>
          <a:bodyPr/>
          <a:lstStyle/>
          <a:p>
            <a:fld id="{76DAC73E-CEAB-4394-87C1-7BA679B82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EE733-9236-4A66-B769-06C28D84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E8759A-256E-4F8D-98B2-396BD2F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6083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751ED6E-BE6B-4BAE-BFEA-B387C962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76" y="174747"/>
            <a:ext cx="11367054" cy="46291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6738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0D2D50D3-B8C8-42F4-8DC8-DC4357BC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75" y="1231265"/>
            <a:ext cx="11367055" cy="523330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3200">
                <a:solidFill>
                  <a:srgbClr val="4C6085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pic>
        <p:nvPicPr>
          <p:cNvPr id="9" name="logo-MOPH.png" descr="logo-MOPH.png">
            <a:extLst>
              <a:ext uri="{FF2B5EF4-FFF2-40B4-BE49-F238E27FC236}">
                <a16:creationId xmlns:a16="http://schemas.microsoft.com/office/drawing/2014/main" id="{367E0A66-87B2-480B-9210-E68C428600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3620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8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6079E9-477B-46F1-AE4C-2D582C7F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711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C069280-E1C8-4F3E-A339-48D25009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6711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683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F4B0A3-526B-44D6-B61D-D76C7ED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68DB-54C9-4535-AB74-B3953052D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E71A8A-8583-4790-8483-8DC2ABD9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C2986A-73D8-4069-98D1-2C14EAD0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8836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58D9FAE7-1BD0-4024-BAA8-9DB076269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6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117E48-1E88-4B04-92A7-1A832792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7600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AFED7-9917-4BE7-BC55-8D64997AE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4FC3098-86FC-4F8C-8A8C-59179E75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6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3AD0AA8-23B0-49FE-A546-F3458F1F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0F6E-CB26-4E56-8231-42097B73C4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EDA0C43-231B-409F-9EFB-26A0E3B0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E224D4-84E7-4A89-8F59-9CB84FE3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6486984"/>
            <a:ext cx="274320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logo-MOPH.png" descr="logo-MOPH.png">
            <a:extLst>
              <a:ext uri="{FF2B5EF4-FFF2-40B4-BE49-F238E27FC236}">
                <a16:creationId xmlns:a16="http://schemas.microsoft.com/office/drawing/2014/main" id="{3AA159C2-966C-43C4-97A3-ED34C8D72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E5D605F-38B7-4471-B765-E861AC25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798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4C99EC-9CA5-40EF-8284-277E25AD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1894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ECEF6A5-F941-4D8A-BC96-8DE08D392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7982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17E448F-2697-41C0-A143-1AF7DDC5C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3560" y="1991894"/>
            <a:ext cx="5054600" cy="368458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E02A325-AD52-4517-B0A0-DA85674E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82D-E2DB-4EE4-8299-75372A969E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5B91A43-5D52-42E4-BA96-802D248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9316871-0E80-42A7-A4C6-8D45A96C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960" y="6486984"/>
            <a:ext cx="261620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EB8FA82B-E45D-437A-A418-A4FFED27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0996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pic>
        <p:nvPicPr>
          <p:cNvPr id="14" name="logo-MOPH.png" descr="logo-MOPH.png">
            <a:extLst>
              <a:ext uri="{FF2B5EF4-FFF2-40B4-BE49-F238E27FC236}">
                <a16:creationId xmlns:a16="http://schemas.microsoft.com/office/drawing/2014/main" id="{62B6DC5C-21E8-4619-BADB-02B328119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22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585E35-1DC3-41FF-9156-191D3F7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365125"/>
            <a:ext cx="11552957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7F3688-650E-40B4-B01C-E757A704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63" y="6356350"/>
            <a:ext cx="3226837" cy="365125"/>
          </a:xfrm>
        </p:spPr>
        <p:txBody>
          <a:bodyPr/>
          <a:lstStyle/>
          <a:p>
            <a:fld id="{A1C96842-9E25-441D-A3C3-ADCA2C91BD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2DB62B7-1FE4-4DA0-A68C-D656958C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82DF6F2-8D08-4802-B329-8B53D251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86984"/>
            <a:ext cx="3296921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logo-MOPH.png" descr="logo-MOPH.png">
            <a:extLst>
              <a:ext uri="{FF2B5EF4-FFF2-40B4-BE49-F238E27FC236}">
                <a16:creationId xmlns:a16="http://schemas.microsoft.com/office/drawing/2014/main" id="{95C443FC-3460-4754-A72B-D7BAAEB54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6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F49591F-EEC0-4106-8D58-CD076D79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604" y="6486984"/>
            <a:ext cx="3366796" cy="365125"/>
          </a:xfrm>
        </p:spPr>
        <p:txBody>
          <a:bodyPr/>
          <a:lstStyle/>
          <a:p>
            <a:fld id="{43D2A630-5B84-4C3D-9A98-68CD8726F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98678E3-D2DA-451A-BC5B-E4E7CE73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FCA0C42-502E-4299-BBF9-FC82931F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66796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logo-MOPH.png" descr="logo-MOPH.png">
            <a:extLst>
              <a:ext uri="{FF2B5EF4-FFF2-40B4-BE49-F238E27FC236}">
                <a16:creationId xmlns:a16="http://schemas.microsoft.com/office/drawing/2014/main" id="{B5EC4BD1-FF00-431A-9C80-7B317BFF5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378C046-35B6-0953-BF47-5A2A397484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0" y="168372"/>
            <a:ext cx="562021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5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117E48-1E88-4B04-92A7-1A832792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7600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AFED7-9917-4BE7-BC55-8D64997AE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4FC3098-86FC-4F8C-8A8C-59179E75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6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3AD0AA8-23B0-49FE-A546-F3458F1F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0F6E-CB26-4E56-8231-42097B73C4FF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EDA0C43-231B-409F-9EFB-26A0E3B0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E224D4-84E7-4A89-8F59-9CB84FE3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6486984"/>
            <a:ext cx="274320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logo-MOPH.png" descr="logo-MOPH.png">
            <a:extLst>
              <a:ext uri="{FF2B5EF4-FFF2-40B4-BE49-F238E27FC236}">
                <a16:creationId xmlns:a16="http://schemas.microsoft.com/office/drawing/2014/main" id="{3AA159C2-966C-43C4-97A3-ED34C8D72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8A134B-0980-4720-8757-0FE46113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457200"/>
            <a:ext cx="44827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529A25-A9C1-4447-A149-91BD7865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7195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D9BB230-26AB-4E42-8713-C078D64B9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50" y="2057400"/>
            <a:ext cx="44827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225F9E-F6DD-48A2-8B0D-89565CE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50" y="6486984"/>
            <a:ext cx="3292150" cy="365125"/>
          </a:xfrm>
        </p:spPr>
        <p:txBody>
          <a:bodyPr/>
          <a:lstStyle/>
          <a:p>
            <a:fld id="{B120DB1B-7E16-45A4-BDB3-10385A99D2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42084E-5A6F-470D-AE4E-0B8A0AE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B8C75E1-C8F0-4FAF-BA80-9B9A8177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29215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2DC23698-51CE-4ED7-B1BC-5C581DFE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7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5E3ACA-1EA4-4FB3-A250-6A3ABE64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457200"/>
            <a:ext cx="47586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5A1DC2B-00F8-4CD1-90AE-B818EEFF1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83464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C74579C-9A25-4F75-A692-8B63A9B00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7" y="2057400"/>
            <a:ext cx="47586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98F25EE-0E2A-4021-BC54-1B22824D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036" y="6486984"/>
            <a:ext cx="2743200" cy="365125"/>
          </a:xfrm>
        </p:spPr>
        <p:txBody>
          <a:bodyPr/>
          <a:lstStyle/>
          <a:p>
            <a:fld id="{B765F8B0-53F4-4DB2-90A3-AA3F99C85B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7BF8E5-7C10-4FE4-9B55-6FEE404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40344-2E8C-4166-A5D9-9A2CDE9B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07228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1A2E08C5-8193-4FB9-8196-716F64D9F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84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580-7648-47F6-A36F-6731C71D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8212-D98D-478A-8A15-C4DA5261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ED91F-1D0A-4960-9809-9E50F4E6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5EB7DEFE-5414-4DB9-BDB3-F36692B517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7BDA-889F-49ED-939C-2CC86B31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911F-F2C9-4E59-B8C4-476B1451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BA82B2EC-898C-4C6C-8B3F-484FBC2C51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223741AA-939B-4F07-9A18-6979B2D0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20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D59830-4611-4054-AB62-845E3621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91" y="1122363"/>
            <a:ext cx="1123405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2887CDF-C78C-4CAD-8611-EF9CBDEF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91" y="3602038"/>
            <a:ext cx="1123405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86A162-FC09-4BFE-A177-91DC05C7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191" y="6496313"/>
            <a:ext cx="3096209" cy="365125"/>
          </a:xfrm>
        </p:spPr>
        <p:txBody>
          <a:bodyPr/>
          <a:lstStyle/>
          <a:p>
            <a:fld id="{7E6AD0D6-43E8-462D-A30D-84695693BEFB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998B33-6DC8-4262-966E-33BEA8FB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31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B2BE6-9F3C-4DD4-AB8F-B46FC0EF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313"/>
            <a:ext cx="3108648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A9F55B-1854-4FA2-83A2-B4974D645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81" y="380718"/>
            <a:ext cx="71843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2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C36080-216B-481C-B79B-4CE1BEA4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4" y="6486984"/>
            <a:ext cx="2877025" cy="365125"/>
          </a:xfrm>
        </p:spPr>
        <p:txBody>
          <a:bodyPr/>
          <a:lstStyle/>
          <a:p>
            <a:fld id="{76DAC73E-CEAB-4394-87C1-7BA679B82EA6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EE733-9236-4A66-B769-06C28D84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E8759A-256E-4F8D-98B2-396BD2F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6083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751ED6E-BE6B-4BAE-BFEA-B387C962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76" y="174747"/>
            <a:ext cx="11367054" cy="46291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6738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0D2D50D3-B8C8-42F4-8DC8-DC4357BC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75" y="1231265"/>
            <a:ext cx="11367055" cy="523330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3200">
                <a:solidFill>
                  <a:srgbClr val="4C6085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pic>
        <p:nvPicPr>
          <p:cNvPr id="9" name="logo-MOPH.png" descr="logo-MOPH.png">
            <a:extLst>
              <a:ext uri="{FF2B5EF4-FFF2-40B4-BE49-F238E27FC236}">
                <a16:creationId xmlns:a16="http://schemas.microsoft.com/office/drawing/2014/main" id="{367E0A66-87B2-480B-9210-E68C428600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3620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6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6079E9-477B-46F1-AE4C-2D582C7F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711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C069280-E1C8-4F3E-A339-48D25009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6711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683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F4B0A3-526B-44D6-B61D-D76C7ED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68DB-54C9-4535-AB74-B3953052DBC9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E71A8A-8583-4790-8483-8DC2ABD9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C2986A-73D8-4069-98D1-2C14EAD0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8836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58D9FAE7-1BD0-4024-BAA8-9DB076269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69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117E48-1E88-4B04-92A7-1A832792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7600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AFED7-9917-4BE7-BC55-8D64997AE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4FC3098-86FC-4F8C-8A8C-59179E75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6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3AD0AA8-23B0-49FE-A546-F3458F1F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0F6E-CB26-4E56-8231-42097B73C4FF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EDA0C43-231B-409F-9EFB-26A0E3B0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E224D4-84E7-4A89-8F59-9CB84FE3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6486984"/>
            <a:ext cx="274320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logo-MOPH.png" descr="logo-MOPH.png">
            <a:extLst>
              <a:ext uri="{FF2B5EF4-FFF2-40B4-BE49-F238E27FC236}">
                <a16:creationId xmlns:a16="http://schemas.microsoft.com/office/drawing/2014/main" id="{3AA159C2-966C-43C4-97A3-ED34C8D72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52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E5D605F-38B7-4471-B765-E861AC25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798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4C99EC-9CA5-40EF-8284-277E25AD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1894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ECEF6A5-F941-4D8A-BC96-8DE08D392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7982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17E448F-2697-41C0-A143-1AF7DDC5C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3560" y="1991894"/>
            <a:ext cx="5054600" cy="368458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E02A325-AD52-4517-B0A0-DA85674E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82D-E2DB-4EE4-8299-75372A969E23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5B91A43-5D52-42E4-BA96-802D248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9316871-0E80-42A7-A4C6-8D45A96C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960" y="6486984"/>
            <a:ext cx="261620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EB8FA82B-E45D-437A-A418-A4FFED27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0996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pic>
        <p:nvPicPr>
          <p:cNvPr id="14" name="logo-MOPH.png" descr="logo-MOPH.png">
            <a:extLst>
              <a:ext uri="{FF2B5EF4-FFF2-40B4-BE49-F238E27FC236}">
                <a16:creationId xmlns:a16="http://schemas.microsoft.com/office/drawing/2014/main" id="{62B6DC5C-21E8-4619-BADB-02B328119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99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585E35-1DC3-41FF-9156-191D3F7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365125"/>
            <a:ext cx="11552957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7F3688-650E-40B4-B01C-E757A704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63" y="6356350"/>
            <a:ext cx="3226837" cy="365125"/>
          </a:xfrm>
        </p:spPr>
        <p:txBody>
          <a:bodyPr/>
          <a:lstStyle/>
          <a:p>
            <a:fld id="{A1C96842-9E25-441D-A3C3-ADCA2C91BD0C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2DB62B7-1FE4-4DA0-A68C-D656958C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82DF6F2-8D08-4802-B329-8B53D251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86984"/>
            <a:ext cx="3296921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logo-MOPH.png" descr="logo-MOPH.png">
            <a:extLst>
              <a:ext uri="{FF2B5EF4-FFF2-40B4-BE49-F238E27FC236}">
                <a16:creationId xmlns:a16="http://schemas.microsoft.com/office/drawing/2014/main" id="{95C443FC-3460-4754-A72B-D7BAAEB54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0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F49591F-EEC0-4106-8D58-CD076D79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604" y="6486984"/>
            <a:ext cx="3366796" cy="365125"/>
          </a:xfrm>
        </p:spPr>
        <p:txBody>
          <a:bodyPr/>
          <a:lstStyle/>
          <a:p>
            <a:fld id="{43D2A630-5B84-4C3D-9A98-68CD8726F617}" type="datetime1">
              <a:rPr lang="en-US" smtClean="0"/>
              <a:t>2/6/2025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98678E3-D2DA-451A-BC5B-E4E7CE73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FCA0C42-502E-4299-BBF9-FC82931F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66796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logo-MOPH.png" descr="logo-MOPH.png">
            <a:extLst>
              <a:ext uri="{FF2B5EF4-FFF2-40B4-BE49-F238E27FC236}">
                <a16:creationId xmlns:a16="http://schemas.microsoft.com/office/drawing/2014/main" id="{B5EC4BD1-FF00-431A-9C80-7B317BFF5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378C046-35B6-0953-BF47-5A2A397484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0" y="168372"/>
            <a:ext cx="562021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9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E5D605F-38B7-4471-B765-E861AC25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798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4C99EC-9CA5-40EF-8284-277E25AD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1894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ECEF6A5-F941-4D8A-BC96-8DE08D392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7982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17E448F-2697-41C0-A143-1AF7DDC5C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3560" y="1991894"/>
            <a:ext cx="5054600" cy="368458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E02A325-AD52-4517-B0A0-DA85674E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82D-E2DB-4EE4-8299-75372A969E23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5B91A43-5D52-42E4-BA96-802D248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9316871-0E80-42A7-A4C6-8D45A96C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960" y="6486984"/>
            <a:ext cx="261620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EB8FA82B-E45D-437A-A418-A4FFED27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0996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pic>
        <p:nvPicPr>
          <p:cNvPr id="14" name="logo-MOPH.png" descr="logo-MOPH.png">
            <a:extLst>
              <a:ext uri="{FF2B5EF4-FFF2-40B4-BE49-F238E27FC236}">
                <a16:creationId xmlns:a16="http://schemas.microsoft.com/office/drawing/2014/main" id="{62B6DC5C-21E8-4619-BADB-02B328119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8A134B-0980-4720-8757-0FE46113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457200"/>
            <a:ext cx="44827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529A25-A9C1-4447-A149-91BD7865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7195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D9BB230-26AB-4E42-8713-C078D64B9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50" y="2057400"/>
            <a:ext cx="44827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225F9E-F6DD-48A2-8B0D-89565CE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50" y="6486984"/>
            <a:ext cx="3292150" cy="365125"/>
          </a:xfrm>
        </p:spPr>
        <p:txBody>
          <a:bodyPr/>
          <a:lstStyle/>
          <a:p>
            <a:fld id="{B120DB1B-7E16-45A4-BDB3-10385A99D2C8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42084E-5A6F-470D-AE4E-0B8A0AE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B8C75E1-C8F0-4FAF-BA80-9B9A8177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29215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2DC23698-51CE-4ED7-B1BC-5C581DFE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76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5E3ACA-1EA4-4FB3-A250-6A3ABE64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457200"/>
            <a:ext cx="47586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5A1DC2B-00F8-4CD1-90AE-B818EEFF1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83464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C74579C-9A25-4F75-A692-8B63A9B00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7" y="2057400"/>
            <a:ext cx="47586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98F25EE-0E2A-4021-BC54-1B22824D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036" y="6486984"/>
            <a:ext cx="2743200" cy="365125"/>
          </a:xfrm>
        </p:spPr>
        <p:txBody>
          <a:bodyPr/>
          <a:lstStyle/>
          <a:p>
            <a:fld id="{B765F8B0-53F4-4DB2-90A3-AA3F99C85B7F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7BF8E5-7C10-4FE4-9B55-6FEE404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40344-2E8C-4166-A5D9-9A2CDE9B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07228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1A2E08C5-8193-4FB9-8196-716F64D9F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1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580-7648-47F6-A36F-6731C71D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8212-D98D-478A-8A15-C4DA5261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ED91F-1D0A-4960-9809-9E50F4E6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5EB7DEFE-5414-4DB9-BDB3-F36692B517E2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7BDA-889F-49ED-939C-2CC86B31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911F-F2C9-4E59-B8C4-476B1451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BA82B2EC-898C-4C6C-8B3F-484FBC2C51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223741AA-939B-4F07-9A18-6979B2D0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0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D59830-4611-4054-AB62-845E3621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91" y="1122363"/>
            <a:ext cx="1123405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2887CDF-C78C-4CAD-8611-EF9CBDEF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91" y="3602038"/>
            <a:ext cx="1123405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86A162-FC09-4BFE-A177-91DC05C7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191" y="6496313"/>
            <a:ext cx="3096209" cy="365125"/>
          </a:xfrm>
        </p:spPr>
        <p:txBody>
          <a:bodyPr/>
          <a:lstStyle/>
          <a:p>
            <a:fld id="{7E6AD0D6-43E8-462D-A30D-84695693BE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998B33-6DC8-4262-966E-33BEA8FB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313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B2BE6-9F3C-4DD4-AB8F-B46FC0EF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313"/>
            <a:ext cx="3108648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A9F55B-1854-4FA2-83A2-B4974D645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81" y="380718"/>
            <a:ext cx="71843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C36080-216B-481C-B79B-4CE1BEA4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4" y="6486984"/>
            <a:ext cx="2877025" cy="365125"/>
          </a:xfrm>
        </p:spPr>
        <p:txBody>
          <a:bodyPr/>
          <a:lstStyle/>
          <a:p>
            <a:fld id="{76DAC73E-CEAB-4394-87C1-7BA679B82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EE733-9236-4A66-B769-06C28D84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E8759A-256E-4F8D-98B2-396BD2F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6083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751ED6E-BE6B-4BAE-BFEA-B387C962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76" y="174747"/>
            <a:ext cx="11367054" cy="46291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6738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0D2D50D3-B8C8-42F4-8DC8-DC4357BC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75" y="1231265"/>
            <a:ext cx="11367055" cy="523330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3200">
                <a:solidFill>
                  <a:srgbClr val="4C6085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pic>
        <p:nvPicPr>
          <p:cNvPr id="9" name="logo-MOPH.png" descr="logo-MOPH.png">
            <a:extLst>
              <a:ext uri="{FF2B5EF4-FFF2-40B4-BE49-F238E27FC236}">
                <a16:creationId xmlns:a16="http://schemas.microsoft.com/office/drawing/2014/main" id="{367E0A66-87B2-480B-9210-E68C428600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3620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6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6079E9-477B-46F1-AE4C-2D582C7F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711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C069280-E1C8-4F3E-A339-48D25009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6711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683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F4B0A3-526B-44D6-B61D-D76C7ED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68DB-54C9-4535-AB74-B3953052D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E71A8A-8583-4790-8483-8DC2ABD9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C2986A-73D8-4069-98D1-2C14EAD0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8836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58D9FAE7-1BD0-4024-BAA8-9DB076269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117E48-1E88-4B04-92A7-1A832792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7600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AFED7-9917-4BE7-BC55-8D64997AE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4FC3098-86FC-4F8C-8A8C-59179E75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6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3AD0AA8-23B0-49FE-A546-F3458F1F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0F6E-CB26-4E56-8231-42097B73C4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EDA0C43-231B-409F-9EFB-26A0E3B0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E224D4-84E7-4A89-8F59-9CB84FE3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6486984"/>
            <a:ext cx="274320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logo-MOPH.png" descr="logo-MOPH.png">
            <a:extLst>
              <a:ext uri="{FF2B5EF4-FFF2-40B4-BE49-F238E27FC236}">
                <a16:creationId xmlns:a16="http://schemas.microsoft.com/office/drawing/2014/main" id="{3AA159C2-966C-43C4-97A3-ED34C8D72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93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E5D605F-38B7-4471-B765-E861AC25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798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4C99EC-9CA5-40EF-8284-277E25AD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1894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ECEF6A5-F941-4D8A-BC96-8DE08D392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7982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17E448F-2697-41C0-A143-1AF7DDC5C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3560" y="1991894"/>
            <a:ext cx="5054600" cy="368458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E02A325-AD52-4517-B0A0-DA85674E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82D-E2DB-4EE4-8299-75372A969E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5B91A43-5D52-42E4-BA96-802D248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9316871-0E80-42A7-A4C6-8D45A96C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960" y="6486984"/>
            <a:ext cx="261620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EB8FA82B-E45D-437A-A418-A4FFED27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0996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pic>
        <p:nvPicPr>
          <p:cNvPr id="14" name="logo-MOPH.png" descr="logo-MOPH.png">
            <a:extLst>
              <a:ext uri="{FF2B5EF4-FFF2-40B4-BE49-F238E27FC236}">
                <a16:creationId xmlns:a16="http://schemas.microsoft.com/office/drawing/2014/main" id="{62B6DC5C-21E8-4619-BADB-02B328119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278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585E35-1DC3-41FF-9156-191D3F7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365125"/>
            <a:ext cx="11552957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7F3688-650E-40B4-B01C-E757A704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63" y="6356350"/>
            <a:ext cx="3226837" cy="365125"/>
          </a:xfrm>
        </p:spPr>
        <p:txBody>
          <a:bodyPr/>
          <a:lstStyle/>
          <a:p>
            <a:fld id="{A1C96842-9E25-441D-A3C3-ADCA2C91BD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2DB62B7-1FE4-4DA0-A68C-D656958C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82DF6F2-8D08-4802-B329-8B53D251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86984"/>
            <a:ext cx="3296921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logo-MOPH.png" descr="logo-MOPH.png">
            <a:extLst>
              <a:ext uri="{FF2B5EF4-FFF2-40B4-BE49-F238E27FC236}">
                <a16:creationId xmlns:a16="http://schemas.microsoft.com/office/drawing/2014/main" id="{95C443FC-3460-4754-A72B-D7BAAEB54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F49591F-EEC0-4106-8D58-CD076D79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604" y="6486984"/>
            <a:ext cx="3366796" cy="365125"/>
          </a:xfrm>
        </p:spPr>
        <p:txBody>
          <a:bodyPr/>
          <a:lstStyle/>
          <a:p>
            <a:fld id="{43D2A630-5B84-4C3D-9A98-68CD8726F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98678E3-D2DA-451A-BC5B-E4E7CE73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FCA0C42-502E-4299-BBF9-FC82931F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66796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logo-MOPH.png" descr="logo-MOPH.png">
            <a:extLst>
              <a:ext uri="{FF2B5EF4-FFF2-40B4-BE49-F238E27FC236}">
                <a16:creationId xmlns:a16="http://schemas.microsoft.com/office/drawing/2014/main" id="{B5EC4BD1-FF00-431A-9C80-7B317BFF5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378C046-35B6-0953-BF47-5A2A397484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0" y="168372"/>
            <a:ext cx="562021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585E35-1DC3-41FF-9156-191D3F7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365125"/>
            <a:ext cx="11552957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7F3688-650E-40B4-B01C-E757A704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63" y="6356350"/>
            <a:ext cx="3226837" cy="365125"/>
          </a:xfrm>
        </p:spPr>
        <p:txBody>
          <a:bodyPr/>
          <a:lstStyle/>
          <a:p>
            <a:fld id="{A1C96842-9E25-441D-A3C3-ADCA2C91BD0C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2DB62B7-1FE4-4DA0-A68C-D656958C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82DF6F2-8D08-4802-B329-8B53D251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86984"/>
            <a:ext cx="3296921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logo-MOPH.png" descr="logo-MOPH.png">
            <a:extLst>
              <a:ext uri="{FF2B5EF4-FFF2-40B4-BE49-F238E27FC236}">
                <a16:creationId xmlns:a16="http://schemas.microsoft.com/office/drawing/2014/main" id="{95C443FC-3460-4754-A72B-D7BAAEB54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3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8A134B-0980-4720-8757-0FE46113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457200"/>
            <a:ext cx="44827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529A25-A9C1-4447-A149-91BD7865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7195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D9BB230-26AB-4E42-8713-C078D64B9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50" y="2057400"/>
            <a:ext cx="44827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225F9E-F6DD-48A2-8B0D-89565CE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50" y="6486984"/>
            <a:ext cx="3292150" cy="365125"/>
          </a:xfrm>
        </p:spPr>
        <p:txBody>
          <a:bodyPr/>
          <a:lstStyle/>
          <a:p>
            <a:fld id="{B120DB1B-7E16-45A4-BDB3-10385A99D2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42084E-5A6F-470D-AE4E-0B8A0AE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B8C75E1-C8F0-4FAF-BA80-9B9A8177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292150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2DC23698-51CE-4ED7-B1BC-5C581DFE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4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5E3ACA-1EA4-4FB3-A250-6A3ABE64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457200"/>
            <a:ext cx="47586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5A1DC2B-00F8-4CD1-90AE-B818EEFF1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83464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C74579C-9A25-4F75-A692-8B63A9B00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7" y="2057400"/>
            <a:ext cx="47586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98F25EE-0E2A-4021-BC54-1B22824D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036" y="6486984"/>
            <a:ext cx="2743200" cy="365125"/>
          </a:xfrm>
        </p:spPr>
        <p:txBody>
          <a:bodyPr/>
          <a:lstStyle/>
          <a:p>
            <a:fld id="{B765F8B0-53F4-4DB2-90A3-AA3F99C85B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7BF8E5-7C10-4FE4-9B55-6FEE404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40344-2E8C-4166-A5D9-9A2CDE9B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07228" cy="365125"/>
          </a:xfrm>
        </p:spPr>
        <p:txBody>
          <a:bodyPr/>
          <a:lstStyle/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1A2E08C5-8193-4FB9-8196-716F64D9F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07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580-7648-47F6-A36F-6731C71D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8212-D98D-478A-8A15-C4DA5261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ED91F-1D0A-4960-9809-9E50F4E6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5EB7DEFE-5414-4DB9-BDB3-F36692B517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7BDA-889F-49ED-939C-2CC86B31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911F-F2C9-4E59-B8C4-476B1451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BA82B2EC-898C-4C6C-8B3F-484FBC2C51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223741AA-939B-4F07-9A18-6979B2D0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40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F49591F-EEC0-4106-8D58-CD076D79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604" y="6486984"/>
            <a:ext cx="3366796" cy="365125"/>
          </a:xfrm>
        </p:spPr>
        <p:txBody>
          <a:bodyPr/>
          <a:lstStyle/>
          <a:p>
            <a:fld id="{43D2A630-5B84-4C3D-9A98-68CD8726F617}" type="datetime1">
              <a:rPr lang="en-US" smtClean="0"/>
              <a:t>2/6/2025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98678E3-D2DA-451A-BC5B-E4E7CE73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FCA0C42-502E-4299-BBF9-FC82931F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66796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logo-MOPH.png" descr="logo-MOPH.png">
            <a:extLst>
              <a:ext uri="{FF2B5EF4-FFF2-40B4-BE49-F238E27FC236}">
                <a16:creationId xmlns:a16="http://schemas.microsoft.com/office/drawing/2014/main" id="{B5EC4BD1-FF00-431A-9C80-7B317BFF5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378C046-35B6-0953-BF47-5A2A397484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0" y="168372"/>
            <a:ext cx="562021" cy="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3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8A134B-0980-4720-8757-0FE46113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457200"/>
            <a:ext cx="44827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529A25-A9C1-4447-A149-91BD7865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7195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D9BB230-26AB-4E42-8713-C078D64B9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50" y="2057400"/>
            <a:ext cx="44827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225F9E-F6DD-48A2-8B0D-89565CE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50" y="6486984"/>
            <a:ext cx="3292150" cy="365125"/>
          </a:xfrm>
        </p:spPr>
        <p:txBody>
          <a:bodyPr/>
          <a:lstStyle/>
          <a:p>
            <a:fld id="{B120DB1B-7E16-45A4-BDB3-10385A99D2C8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42084E-5A6F-470D-AE4E-0B8A0AE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B8C75E1-C8F0-4FAF-BA80-9B9A8177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29215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2DC23698-51CE-4ED7-B1BC-5C581DFE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5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5E3ACA-1EA4-4FB3-A250-6A3ABE64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457200"/>
            <a:ext cx="47586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5A1DC2B-00F8-4CD1-90AE-B818EEFF1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83464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C74579C-9A25-4F75-A692-8B63A9B00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7" y="2057400"/>
            <a:ext cx="47586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98F25EE-0E2A-4021-BC54-1B22824D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036" y="6486984"/>
            <a:ext cx="2743200" cy="365125"/>
          </a:xfrm>
        </p:spPr>
        <p:txBody>
          <a:bodyPr/>
          <a:lstStyle/>
          <a:p>
            <a:fld id="{B765F8B0-53F4-4DB2-90A3-AA3F99C85B7F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7BF8E5-7C10-4FE4-9B55-6FEE404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40344-2E8C-4166-A5D9-9A2CDE9B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07228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1A2E08C5-8193-4FB9-8196-716F64D9F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 l="30000" t="-30000" r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8F7CB73-FC98-4490-8B2F-2B1D0082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AA30B3C-2483-45E7-8579-23A8A75C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4FD5720-73CC-4994-B152-6DE274230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C0DDBDE6-11D2-4681-AA41-E10C130DC977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FFA505-7F99-472B-B910-911147D1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D0D858-D9AB-47BB-8D12-57A895E4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0B959872-D4A7-41BC-A960-1A05A2BAE5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83230EE-7BB7-41A8-973A-7C4C4B898D75}"/>
              </a:ext>
            </a:extLst>
          </p:cNvPr>
          <p:cNvGrpSpPr/>
          <p:nvPr userDrawn="1"/>
        </p:nvGrpSpPr>
        <p:grpSpPr>
          <a:xfrm flipH="1" flipV="1">
            <a:off x="6058880" y="2567"/>
            <a:ext cx="6136656" cy="3322321"/>
            <a:chOff x="0" y="5182382"/>
            <a:chExt cx="3098400" cy="16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2FCD93DC-5551-4035-9110-CBBEF7EF52D6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FD98F5B3-BC70-4DEE-B040-2B91F557500F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DA36270-DBAE-4B52-99D8-442F97BFCD25}"/>
              </a:ext>
            </a:extLst>
          </p:cNvPr>
          <p:cNvGrpSpPr/>
          <p:nvPr userDrawn="1"/>
        </p:nvGrpSpPr>
        <p:grpSpPr>
          <a:xfrm>
            <a:off x="-375" y="3536273"/>
            <a:ext cx="6136656" cy="3322321"/>
            <a:chOff x="0" y="5182382"/>
            <a:chExt cx="3098400" cy="1677440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8AA53DC-812A-4995-9A28-B073552F7C1B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68D5010E-4A16-4FF3-B220-A0C22E0599D2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8664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C6085"/>
          </a:solidFill>
          <a:latin typeface="Prompt" panose="00000500000000000000" pitchFamily="2" charset="-34"/>
          <a:ea typeface="+mj-ea"/>
          <a:cs typeface="Prompt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rgbClr val="056839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5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6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 l="30000" t="-30000" r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8F7CB73-FC98-4490-8B2F-2B1D0082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AA30B3C-2483-45E7-8579-23A8A75C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4FD5720-73CC-4994-B152-6DE274230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C0DDBDE6-11D2-4681-AA41-E10C130DC9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FFA505-7F99-472B-B910-911147D1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D0D858-D9AB-47BB-8D12-57A895E4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83230EE-7BB7-41A8-973A-7C4C4B898D75}"/>
              </a:ext>
            </a:extLst>
          </p:cNvPr>
          <p:cNvGrpSpPr/>
          <p:nvPr userDrawn="1"/>
        </p:nvGrpSpPr>
        <p:grpSpPr>
          <a:xfrm flipH="1" flipV="1">
            <a:off x="6058880" y="2567"/>
            <a:ext cx="6136656" cy="3322321"/>
            <a:chOff x="0" y="5182382"/>
            <a:chExt cx="3098400" cy="16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2FCD93DC-5551-4035-9110-CBBEF7EF52D6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FD98F5B3-BC70-4DEE-B040-2B91F557500F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DA36270-DBAE-4B52-99D8-442F97BFCD25}"/>
              </a:ext>
            </a:extLst>
          </p:cNvPr>
          <p:cNvGrpSpPr/>
          <p:nvPr userDrawn="1"/>
        </p:nvGrpSpPr>
        <p:grpSpPr>
          <a:xfrm>
            <a:off x="-375" y="3536273"/>
            <a:ext cx="6136656" cy="3322321"/>
            <a:chOff x="0" y="5182382"/>
            <a:chExt cx="3098400" cy="1677440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8AA53DC-812A-4995-9A28-B073552F7C1B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68D5010E-4A16-4FF3-B220-A0C22E0599D2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79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C6085"/>
          </a:solidFill>
          <a:latin typeface="Prompt" panose="00000500000000000000" pitchFamily="2" charset="-34"/>
          <a:ea typeface="+mj-ea"/>
          <a:cs typeface="Prompt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rgbClr val="056839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 l="30000" t="-30000" r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8F7CB73-FC98-4490-8B2F-2B1D0082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AA30B3C-2483-45E7-8579-23A8A75C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4FD5720-73CC-4994-B152-6DE274230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C0DDBDE6-11D2-4681-AA41-E10C130DC977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FFA505-7F99-472B-B910-911147D1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D0D858-D9AB-47BB-8D12-57A895E4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0B959872-D4A7-41BC-A960-1A05A2BAE5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83230EE-7BB7-41A8-973A-7C4C4B898D75}"/>
              </a:ext>
            </a:extLst>
          </p:cNvPr>
          <p:cNvGrpSpPr/>
          <p:nvPr userDrawn="1"/>
        </p:nvGrpSpPr>
        <p:grpSpPr>
          <a:xfrm flipH="1" flipV="1">
            <a:off x="6058880" y="2567"/>
            <a:ext cx="6136656" cy="3322321"/>
            <a:chOff x="0" y="5182382"/>
            <a:chExt cx="3098400" cy="16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2FCD93DC-5551-4035-9110-CBBEF7EF52D6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FD98F5B3-BC70-4DEE-B040-2B91F557500F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DA36270-DBAE-4B52-99D8-442F97BFCD25}"/>
              </a:ext>
            </a:extLst>
          </p:cNvPr>
          <p:cNvGrpSpPr/>
          <p:nvPr userDrawn="1"/>
        </p:nvGrpSpPr>
        <p:grpSpPr>
          <a:xfrm>
            <a:off x="-375" y="3536273"/>
            <a:ext cx="6136656" cy="3322321"/>
            <a:chOff x="0" y="5182382"/>
            <a:chExt cx="3098400" cy="1677440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8AA53DC-812A-4995-9A28-B073552F7C1B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68D5010E-4A16-4FF3-B220-A0C22E0599D2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94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C6085"/>
          </a:solidFill>
          <a:latin typeface="Prompt" panose="00000500000000000000" pitchFamily="2" charset="-34"/>
          <a:ea typeface="+mj-ea"/>
          <a:cs typeface="Prompt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rgbClr val="056839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l="30000" t="-30000" r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8F7CB73-FC98-4490-8B2F-2B1D0082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AA30B3C-2483-45E7-8579-23A8A75C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4FD5720-73CC-4994-B152-6DE274230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C0DDBDE6-11D2-4681-AA41-E10C130DC9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FFA505-7F99-472B-B910-911147D1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D0D858-D9AB-47BB-8D12-57A895E4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83230EE-7BB7-41A8-973A-7C4C4B898D75}"/>
              </a:ext>
            </a:extLst>
          </p:cNvPr>
          <p:cNvGrpSpPr/>
          <p:nvPr userDrawn="1"/>
        </p:nvGrpSpPr>
        <p:grpSpPr>
          <a:xfrm flipH="1" flipV="1">
            <a:off x="6058880" y="2567"/>
            <a:ext cx="6136656" cy="3322321"/>
            <a:chOff x="0" y="5182382"/>
            <a:chExt cx="3098400" cy="16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2FCD93DC-5551-4035-9110-CBBEF7EF52D6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FD98F5B3-BC70-4DEE-B040-2B91F557500F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DA36270-DBAE-4B52-99D8-442F97BFCD25}"/>
              </a:ext>
            </a:extLst>
          </p:cNvPr>
          <p:cNvGrpSpPr/>
          <p:nvPr userDrawn="1"/>
        </p:nvGrpSpPr>
        <p:grpSpPr>
          <a:xfrm>
            <a:off x="-375" y="3536273"/>
            <a:ext cx="6136656" cy="3322321"/>
            <a:chOff x="0" y="5182382"/>
            <a:chExt cx="3098400" cy="1677440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8AA53DC-812A-4995-9A28-B073552F7C1B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68D5010E-4A16-4FF3-B220-A0C22E0599D2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91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C6085"/>
          </a:solidFill>
          <a:latin typeface="Prompt" panose="00000500000000000000" pitchFamily="2" charset="-34"/>
          <a:ea typeface="+mj-ea"/>
          <a:cs typeface="Prompt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rgbClr val="056839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10" Type="http://schemas.openxmlformats.org/officeDocument/2006/relationships/image" Target="../media/image16.jpeg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microsoft.com/office/2014/relationships/chartEx" Target="../charts/chartEx2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FA6752C-75F5-9B41-956D-835A626F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18953FA-EC2C-550C-75EB-A455C17FDF26}"/>
              </a:ext>
            </a:extLst>
          </p:cNvPr>
          <p:cNvSpPr/>
          <p:nvPr/>
        </p:nvSpPr>
        <p:spPr>
          <a:xfrm>
            <a:off x="0" y="0"/>
            <a:ext cx="12192000" cy="693586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B430DD6C-057B-47F9-6C1B-2375C4023364}"/>
              </a:ext>
            </a:extLst>
          </p:cNvPr>
          <p:cNvSpPr/>
          <p:nvPr/>
        </p:nvSpPr>
        <p:spPr>
          <a:xfrm>
            <a:off x="5683470" y="334930"/>
            <a:ext cx="771255" cy="762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40961967-D66C-C51E-25A8-DC88554F1F57}"/>
              </a:ext>
            </a:extLst>
          </p:cNvPr>
          <p:cNvGrpSpPr/>
          <p:nvPr/>
        </p:nvGrpSpPr>
        <p:grpSpPr>
          <a:xfrm>
            <a:off x="439995" y="491694"/>
            <a:ext cx="11061439" cy="1257601"/>
            <a:chOff x="544873" y="452645"/>
            <a:chExt cx="11061439" cy="125760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396A4B2A-7C24-EE5A-9F7E-070FF1485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73" y="502015"/>
              <a:ext cx="1115281" cy="1117705"/>
            </a:xfrm>
            <a:prstGeom prst="rect">
              <a:avLst/>
            </a:prstGeom>
          </p:spPr>
        </p:pic>
        <p:pic>
          <p:nvPicPr>
            <p:cNvPr id="9" name="รูปภาพ 11">
              <a:extLst>
                <a:ext uri="{FF2B5EF4-FFF2-40B4-BE49-F238E27FC236}">
                  <a16:creationId xmlns:a16="http://schemas.microsoft.com/office/drawing/2014/main" id="{D0F7895D-121F-660D-3C85-A3F82FB96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2793" y="452645"/>
              <a:ext cx="1173519" cy="1173519"/>
            </a:xfrm>
            <a:prstGeom prst="rect">
              <a:avLst/>
            </a:prstGeom>
          </p:spPr>
        </p:pic>
        <p:sp>
          <p:nvSpPr>
            <p:cNvPr id="11" name="ชื่อเรื่อง 5">
              <a:extLst>
                <a:ext uri="{FF2B5EF4-FFF2-40B4-BE49-F238E27FC236}">
                  <a16:creationId xmlns:a16="http://schemas.microsoft.com/office/drawing/2014/main" id="{7D83DFDE-52FD-68BD-2CDF-B6E66912EF00}"/>
                </a:ext>
              </a:extLst>
            </p:cNvPr>
            <p:cNvSpPr txBox="1">
              <a:spLocks/>
            </p:cNvSpPr>
            <p:nvPr/>
          </p:nvSpPr>
          <p:spPr>
            <a:xfrm>
              <a:off x="1691319" y="1084904"/>
              <a:ext cx="9010434" cy="62534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สรุปตรวจราชการและนิเทศงานกรณีปกติ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46839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รอบที่ 1 ปีงบประมาณ พ.ศ. 2568</a:t>
              </a:r>
              <a:endParaRPr kumimoji="0" lang="th-TH" sz="3600" b="1" i="0" u="none" strike="noStrike" kern="1200" cap="none" spc="50" normalizeH="0" baseline="0" noProof="0" dirty="0">
                <a:ln w="0"/>
                <a:solidFill>
                  <a:srgbClr val="046839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5EE22742-B5CE-B1CF-0D45-DBD97F05E35E}"/>
              </a:ext>
            </a:extLst>
          </p:cNvPr>
          <p:cNvGrpSpPr/>
          <p:nvPr/>
        </p:nvGrpSpPr>
        <p:grpSpPr>
          <a:xfrm>
            <a:off x="564517" y="3767604"/>
            <a:ext cx="11062966" cy="769946"/>
            <a:chOff x="1085581" y="3046144"/>
            <a:chExt cx="10760068" cy="661025"/>
          </a:xfrm>
        </p:grpSpPr>
        <p:pic>
          <p:nvPicPr>
            <p:cNvPr id="14" name="Picture 21">
              <a:extLst>
                <a:ext uri="{FF2B5EF4-FFF2-40B4-BE49-F238E27FC236}">
                  <a16:creationId xmlns:a16="http://schemas.microsoft.com/office/drawing/2014/main" id="{4451BB08-59C6-59F0-770C-D89337FDE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581" y="3051125"/>
              <a:ext cx="987609" cy="640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5" name="Picture 22">
              <a:extLst>
                <a:ext uri="{FF2B5EF4-FFF2-40B4-BE49-F238E27FC236}">
                  <a16:creationId xmlns:a16="http://schemas.microsoft.com/office/drawing/2014/main" id="{F7B75A2C-06AD-261A-1ABD-7DA716AD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7725" y="3067089"/>
              <a:ext cx="973986" cy="640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6" name="Picture 11">
              <a:extLst>
                <a:ext uri="{FF2B5EF4-FFF2-40B4-BE49-F238E27FC236}">
                  <a16:creationId xmlns:a16="http://schemas.microsoft.com/office/drawing/2014/main" id="{E6509684-8472-1103-5307-066C8F832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881" y="3067089"/>
              <a:ext cx="1014974" cy="640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7" name="Picture 2" descr="15 สถานที่เที่ยวหนองคาย ไปแล้วใจละลาย เพราะมันสวยมาก">
              <a:extLst>
                <a:ext uri="{FF2B5EF4-FFF2-40B4-BE49-F238E27FC236}">
                  <a16:creationId xmlns:a16="http://schemas.microsoft.com/office/drawing/2014/main" id="{37EE8F9E-41DD-D8CE-EFBE-1CD8551F40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727" y="3051125"/>
              <a:ext cx="1026066" cy="640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8" name="Picture 26">
              <a:extLst>
                <a:ext uri="{FF2B5EF4-FFF2-40B4-BE49-F238E27FC236}">
                  <a16:creationId xmlns:a16="http://schemas.microsoft.com/office/drawing/2014/main" id="{27CFC5D9-1C44-DE2F-7AA4-EBB615215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2" r="20173"/>
            <a:stretch/>
          </p:blipFill>
          <p:spPr>
            <a:xfrm>
              <a:off x="7509087" y="3051125"/>
              <a:ext cx="1014974" cy="640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9" name="Picture 27">
              <a:extLst>
                <a:ext uri="{FF2B5EF4-FFF2-40B4-BE49-F238E27FC236}">
                  <a16:creationId xmlns:a16="http://schemas.microsoft.com/office/drawing/2014/main" id="{6C72B58B-04D3-C39A-0978-89FD3F294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18261" y="3046144"/>
              <a:ext cx="1014975" cy="640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D035665E-DFB0-577E-31AD-6B3A4FF3C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5529" y="3046144"/>
              <a:ext cx="960120" cy="64008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  <p:sp>
        <p:nvSpPr>
          <p:cNvPr id="21" name="ชื่อเรื่อง 5">
            <a:extLst>
              <a:ext uri="{FF2B5EF4-FFF2-40B4-BE49-F238E27FC236}">
                <a16:creationId xmlns:a16="http://schemas.microsoft.com/office/drawing/2014/main" id="{B8A017F0-FF29-5CB5-2E7E-8280F2EB4FB7}"/>
              </a:ext>
            </a:extLst>
          </p:cNvPr>
          <p:cNvSpPr txBox="1">
            <a:spLocks/>
          </p:cNvSpPr>
          <p:nvPr/>
        </p:nvSpPr>
        <p:spPr>
          <a:xfrm>
            <a:off x="2141884" y="1840096"/>
            <a:ext cx="7796187" cy="9045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จังหวัดหนองบัวลำภู</a:t>
            </a:r>
          </a:p>
        </p:txBody>
      </p:sp>
      <p:sp>
        <p:nvSpPr>
          <p:cNvPr id="22" name="ชื่อเรื่อง 5">
            <a:extLst>
              <a:ext uri="{FF2B5EF4-FFF2-40B4-BE49-F238E27FC236}">
                <a16:creationId xmlns:a16="http://schemas.microsoft.com/office/drawing/2014/main" id="{3E8EBD82-C8C2-0379-4437-D21BD4AB8B7E}"/>
              </a:ext>
            </a:extLst>
          </p:cNvPr>
          <p:cNvSpPr txBox="1">
            <a:spLocks/>
          </p:cNvSpPr>
          <p:nvPr/>
        </p:nvSpPr>
        <p:spPr>
          <a:xfrm>
            <a:off x="852529" y="2791119"/>
            <a:ext cx="10239154" cy="6253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ประเด็นที่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8</a:t>
            </a:r>
            <a:r>
              <a:rPr kumimoji="0" lang="th-TH" sz="32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 </a:t>
            </a:r>
            <a:r>
              <a:rPr kumimoji="0" lang="en-US" sz="32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:</a:t>
            </a:r>
            <a:r>
              <a:rPr kumimoji="0" lang="th-TH" sz="32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 บริหารจัดการทรัพยากรสาธารณสุข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8AAED-FBB7-D423-3007-9565A5D4D0FA}"/>
              </a:ext>
            </a:extLst>
          </p:cNvPr>
          <p:cNvSpPr txBox="1"/>
          <p:nvPr/>
        </p:nvSpPr>
        <p:spPr>
          <a:xfrm>
            <a:off x="3039135" y="4819599"/>
            <a:ext cx="5863160" cy="16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นำเสนอโดย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นพ.อลงกฎ ดอนละ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นายแพทย์เชี่ยวชาญ (ด้านเวชกรรมป้องกัน)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สำนักงานสาธารณสุขจังหวัดหนองคาย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6 กุมภาพันธ์ 2568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627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5D8F7-4522-D633-07B0-1661B56EB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5478DBB-E9E8-96C1-DAC3-4125520D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353D43DC-DCBA-CAD1-1068-C58764AD0D26}"/>
              </a:ext>
            </a:extLst>
          </p:cNvPr>
          <p:cNvGraphicFramePr>
            <a:graphicFrameLocks noGrp="1"/>
          </p:cNvGraphicFramePr>
          <p:nvPr/>
        </p:nvGraphicFramePr>
        <p:xfrm>
          <a:off x="406640" y="1376364"/>
          <a:ext cx="11378717" cy="4220424"/>
        </p:xfrm>
        <a:graphic>
          <a:graphicData uri="http://schemas.openxmlformats.org/drawingml/2006/table">
            <a:tbl>
              <a:tblPr/>
              <a:tblGrid>
                <a:gridCol w="1703767">
                  <a:extLst>
                    <a:ext uri="{9D8B030D-6E8A-4147-A177-3AD203B41FA5}">
                      <a16:colId xmlns:a16="http://schemas.microsoft.com/office/drawing/2014/main" val="1410720931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1540522261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139585216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1271977230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2428636802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1299146220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1117914720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3432955509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3170693258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2323408101"/>
                    </a:ext>
                  </a:extLst>
                </a:gridCol>
                <a:gridCol w="967495">
                  <a:extLst>
                    <a:ext uri="{9D8B030D-6E8A-4147-A177-3AD203B41FA5}">
                      <a16:colId xmlns:a16="http://schemas.microsoft.com/office/drawing/2014/main" val="2533940676"/>
                    </a:ext>
                  </a:extLst>
                </a:gridCol>
              </a:tblGrid>
              <a:tr h="5275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โรงพยาบาล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TPS Score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TPS Grade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661782"/>
                  </a:ext>
                </a:extLst>
              </a:tr>
              <a:tr h="52755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Q4Y64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Q4Y65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Q4Y66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Q4Y67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Q1Y68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Q4Y64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Q4Y65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Q4Y66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Q4Y67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Q1Y68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27379"/>
                  </a:ext>
                </a:extLst>
              </a:tr>
              <a:tr h="52755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หนองบัวลำภู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1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955364"/>
                  </a:ext>
                </a:extLst>
              </a:tr>
              <a:tr h="52755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นากลาง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9.5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164973"/>
                  </a:ext>
                </a:extLst>
              </a:tr>
              <a:tr h="52755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โนนสัง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789979"/>
                  </a:ext>
                </a:extLst>
              </a:tr>
              <a:tr h="52755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ศรีบุญเรือง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05073"/>
                  </a:ext>
                </a:extLst>
              </a:tr>
              <a:tr h="52755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สุวรรณคูหา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10.5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11621"/>
                  </a:ext>
                </a:extLst>
              </a:tr>
              <a:tr h="527553"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นาวังฯ</a:t>
                      </a:r>
                    </a:p>
                  </a:txBody>
                  <a:tcPr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9.5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9.5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79883"/>
                  </a:ext>
                </a:extLst>
              </a:tr>
            </a:tbl>
          </a:graphicData>
        </a:graphic>
      </p:graphicFrame>
      <p:sp>
        <p:nvSpPr>
          <p:cNvPr id="6" name="ชื่อเรื่อง 2">
            <a:extLst>
              <a:ext uri="{FF2B5EF4-FFF2-40B4-BE49-F238E27FC236}">
                <a16:creationId xmlns:a16="http://schemas.microsoft.com/office/drawing/2014/main" id="{9A43F9DC-5F9E-3C31-2455-E308002845F6}"/>
              </a:ext>
            </a:extLst>
          </p:cNvPr>
          <p:cNvSpPr txBox="1">
            <a:spLocks/>
          </p:cNvSpPr>
          <p:nvPr/>
        </p:nvSpPr>
        <p:spPr>
          <a:xfrm>
            <a:off x="406640" y="840569"/>
            <a:ext cx="11785360" cy="7750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006738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สรุปผลการประเมินประสิทธิภาพ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6738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Total Performance Score Q4Y64 - Q1Y68 </a:t>
            </a:r>
            <a:r>
              <a:rPr kumimoji="0" lang="th-TH" sz="2200" b="1" i="0" u="none" strike="noStrike" kern="1200" cap="none" spc="0" normalizeH="0" baseline="0" noProof="0" dirty="0">
                <a:ln>
                  <a:noFill/>
                </a:ln>
                <a:solidFill>
                  <a:srgbClr val="006738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จ.หนองบัวลำภู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390FE923-E246-06DB-97AE-423014DFCE19}"/>
              </a:ext>
            </a:extLst>
          </p:cNvPr>
          <p:cNvSpPr txBox="1"/>
          <p:nvPr/>
        </p:nvSpPr>
        <p:spPr>
          <a:xfrm>
            <a:off x="1278761" y="-70954"/>
            <a:ext cx="10289628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ประเด็นที่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8.4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การบริหารจัดการการเงินการคลัง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7C298-389C-6C8B-983F-AADEDF803104}"/>
              </a:ext>
            </a:extLst>
          </p:cNvPr>
          <p:cNvSpPr txBox="1"/>
          <p:nvPr/>
        </p:nvSpPr>
        <p:spPr>
          <a:xfrm>
            <a:off x="406640" y="5781040"/>
            <a:ext cx="7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เป้าหมายปีงบประมาณ 2568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: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 รพ ผ่านเกณฑ์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A-B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≥ ร้อยละ 50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  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Prompt" panose="00000500000000000000" pitchFamily="2" charset="-34"/>
              <a:ea typeface="Arial Unicode MS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ผลงาน จ.หนองบัวลำภู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= </a:t>
            </a: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highlight>
                  <a:srgbClr val="FFFF00"/>
                </a:highlight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66.67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16D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9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57E58-6C2C-B5CF-15DA-35843FFA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65EAB-6D33-6D3A-41C8-097F8AC2D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8" y="155730"/>
            <a:ext cx="8401507" cy="651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7DE4D6-6C35-5975-C580-BFC9946B7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55730"/>
            <a:ext cx="3267182" cy="6331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256E0F-6979-780A-88BE-963B9D69C1FE}"/>
              </a:ext>
            </a:extLst>
          </p:cNvPr>
          <p:cNvSpPr txBox="1"/>
          <p:nvPr/>
        </p:nvSpPr>
        <p:spPr>
          <a:xfrm>
            <a:off x="109479" y="188454"/>
            <a:ext cx="4606359" cy="98280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รายการที่ไม่ผ่านเกณฑ์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TPS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และโอกาสในการพัฒนา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80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27B65D04-66C0-EC0B-107C-BB262BBA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8AEB5AF-5A14-D4DE-F421-B86DE25A295E}"/>
              </a:ext>
            </a:extLst>
          </p:cNvPr>
          <p:cNvSpPr txBox="1">
            <a:spLocks/>
          </p:cNvSpPr>
          <p:nvPr/>
        </p:nvSpPr>
        <p:spPr>
          <a:xfrm>
            <a:off x="1209820" y="167442"/>
            <a:ext cx="10889745" cy="4629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46839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รายงานการส่งเคลม สปสช. ผ่าน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46839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Financial  Data Hub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8AEB5AF-5A14-D4DE-F421-B86DE25A295E}"/>
              </a:ext>
            </a:extLst>
          </p:cNvPr>
          <p:cNvSpPr txBox="1">
            <a:spLocks/>
          </p:cNvSpPr>
          <p:nvPr/>
        </p:nvSpPr>
        <p:spPr>
          <a:xfrm>
            <a:off x="1788941" y="664968"/>
            <a:ext cx="8025620" cy="4629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46839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จังหวัดหนองบัวลำภู  ข้อมูลสะสม 1 ต.ค. 67 – 2 ก.พ. 68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46839"/>
              </a:solidFill>
              <a:effectLst/>
              <a:uLnTx/>
              <a:uFillTx/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64" y="1212624"/>
            <a:ext cx="11752232" cy="2488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749" y="3891386"/>
            <a:ext cx="4541702" cy="2778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64" y="3891386"/>
            <a:ext cx="4282274" cy="27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9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1C8E-4EE6-8F4D-0204-6FCB640AE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20">
            <a:extLst>
              <a:ext uri="{FF2B5EF4-FFF2-40B4-BE49-F238E27FC236}">
                <a16:creationId xmlns:a16="http://schemas.microsoft.com/office/drawing/2014/main" id="{F4295CAF-1AAE-C5DE-6245-898B39419227}"/>
              </a:ext>
            </a:extLst>
          </p:cNvPr>
          <p:cNvSpPr txBox="1"/>
          <p:nvPr/>
        </p:nvSpPr>
        <p:spPr>
          <a:xfrm>
            <a:off x="413887" y="139183"/>
            <a:ext cx="1156351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ข้อเสนอแนะและโอกาสพัฒนา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รพ.ที่มีความเสี่ยงขาดสภาพคล่องทางการเงิน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และ รพ.ที่ต้องพัฒนาประสิทธิภาพ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TPS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FC407E-7ABF-31A4-FBE4-55F451BB43D5}"/>
              </a:ext>
            </a:extLst>
          </p:cNvPr>
          <p:cNvGraphicFramePr>
            <a:graphicFrameLocks noGrp="1"/>
          </p:cNvGraphicFramePr>
          <p:nvPr/>
        </p:nvGraphicFramePr>
        <p:xfrm>
          <a:off x="413887" y="970180"/>
          <a:ext cx="11563510" cy="52171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40430">
                  <a:extLst>
                    <a:ext uri="{9D8B030D-6E8A-4147-A177-3AD203B41FA5}">
                      <a16:colId xmlns:a16="http://schemas.microsoft.com/office/drawing/2014/main" val="2544269483"/>
                    </a:ext>
                  </a:extLst>
                </a:gridCol>
                <a:gridCol w="2273541">
                  <a:extLst>
                    <a:ext uri="{9D8B030D-6E8A-4147-A177-3AD203B41FA5}">
                      <a16:colId xmlns:a16="http://schemas.microsoft.com/office/drawing/2014/main" val="1807028903"/>
                    </a:ext>
                  </a:extLst>
                </a:gridCol>
                <a:gridCol w="1619161">
                  <a:extLst>
                    <a:ext uri="{9D8B030D-6E8A-4147-A177-3AD203B41FA5}">
                      <a16:colId xmlns:a16="http://schemas.microsoft.com/office/drawing/2014/main" val="2231829437"/>
                    </a:ext>
                  </a:extLst>
                </a:gridCol>
                <a:gridCol w="3050985">
                  <a:extLst>
                    <a:ext uri="{9D8B030D-6E8A-4147-A177-3AD203B41FA5}">
                      <a16:colId xmlns:a16="http://schemas.microsoft.com/office/drawing/2014/main" val="1893297922"/>
                    </a:ext>
                  </a:extLst>
                </a:gridCol>
                <a:gridCol w="2679393">
                  <a:extLst>
                    <a:ext uri="{9D8B030D-6E8A-4147-A177-3AD203B41FA5}">
                      <a16:colId xmlns:a16="http://schemas.microsoft.com/office/drawing/2014/main" val="94399552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โรงพยาบาล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mpt" panose="00000500000000000000" pitchFamily="2" charset="-34"/>
                          <a:ea typeface="+mn-ea"/>
                          <a:cs typeface="Prompt" panose="00000500000000000000" pitchFamily="2" charset="-34"/>
                        </a:rPr>
                        <a:t>ข้อ</a:t>
                      </a:r>
                      <a:r>
                        <a:rPr lang="th-TH" sz="1600" b="1" dirty="0">
                          <a:solidFill>
                            <a:prstClr val="black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เสนอแนะ</a:t>
                      </a:r>
                      <a:r>
                        <a:rPr kumimoji="0" 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ompt" panose="00000500000000000000" pitchFamily="2" charset="-34"/>
                          <a:ea typeface="+mn-ea"/>
                          <a:cs typeface="Prompt" panose="00000500000000000000" pitchFamily="2" charset="-34"/>
                        </a:rPr>
                        <a:t>และโอกาสพัฒนา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732522"/>
                  </a:ext>
                </a:extLst>
              </a:tr>
              <a:tr h="449803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Productivity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2. Unit Cost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3.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การจัดเก็บรายได้</a:t>
                      </a:r>
                    </a:p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และการชำระหนี้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4.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การบริหารคลังเวชภัณฑ์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26477"/>
                  </a:ext>
                </a:extLst>
              </a:tr>
              <a:tr h="47879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1. </a:t>
                      </a: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รพ.นาวัง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TPS = C , 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Risk Score R8 =4)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บริหารเตียง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อัตราครองเตียง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76%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ควบคุม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 LC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MC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วชย. วัสดุการแพทย์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-วางแผนการชำระเจ้าหนี้การค้ายา&amp;เวชภัณฑ์มิใช่ยา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ซึ่งมีระยะเวลาสูงถึง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167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วัน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algn="l"/>
                      <a:endParaRPr lang="en-US" sz="16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644030"/>
                  </a:ext>
                </a:extLst>
              </a:tr>
              <a:tr h="48614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2. </a:t>
                      </a: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รพ.ศรีบุญเรือง</a:t>
                      </a:r>
                      <a:endParaRPr lang="en-US" sz="16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algn="l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(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เงินคงเหลือติดลบ)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บริหารเตียง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อัตราครองเตียง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79.6%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เพิ่มผลงานบริการ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Home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ควบคุม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MC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วัสดุวิทยาศาสตร์การแพทย์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-วางแผนการชำระเจ้าหนี้การค้ายา&amp;เวชภัณฑ์มิใช่ยา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ซึ่งมีระยะเวลาสูงถึง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268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วัน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algn="l"/>
                      <a:endParaRPr lang="en-US" sz="16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08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3. </a:t>
                      </a: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รพ.สุวรรณคูหา</a:t>
                      </a:r>
                      <a:endParaRPr lang="en-US" sz="16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algn="l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(TPS =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เพิ่มผลงานบริการ</a:t>
                      </a:r>
                      <a:endParaRPr lang="en-US" sz="16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(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Home ward</a:t>
                      </a: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)</a:t>
                      </a:r>
                      <a:endParaRPr lang="en-US" sz="16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SumAdjRW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ต่ำกว่าค่าเฉลี่ยกลุ่ม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(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Q1Y68= -638 RW)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ควบคุม </a:t>
                      </a:r>
                      <a:r>
                        <a:rPr lang="en-US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Cost </a:t>
                      </a:r>
                      <a:r>
                        <a:rPr lang="th-T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ได้ดี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วางแผนการชำระเจ้าหนี้การค้ายา&amp;เวชภัณฑ์มิใช่ยา ซึ่งมีระยะเวลาสูงถึง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183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วัน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ติดตามรายได้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ให้ได้ตามเป้า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   แผน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Plafin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บริหารระยะเวลาหมุนเวียน</a:t>
                      </a:r>
                    </a:p>
                    <a:p>
                      <a:pPr algn="l"/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ไม่ให้เกิน 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60 </a:t>
                      </a: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วัน</a:t>
                      </a:r>
                      <a:endParaRPr lang="en-US" sz="16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5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4. </a:t>
                      </a: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รพท.หนองบัวลำภู</a:t>
                      </a:r>
                    </a:p>
                    <a:p>
                      <a:pPr algn="l"/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(มีลูกหนี้จำนวนมาก)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เพิ่ม 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Productivity</a:t>
                      </a: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บริการ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</a:t>
                      </a:r>
                      <a:r>
                        <a:rPr lang="th-TH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ในกองทุนย่อย</a:t>
                      </a: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Tele med,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Home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ควบคุม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LC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MC 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วชย. วัสดุการแพทย์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ตรวจสอบลูกหนี้ ปี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67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ลงไป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ในสิทธิ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UC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และเบิกจ่ายตรง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กรม </a:t>
                      </a:r>
                      <a:r>
                        <a:rPr lang="th-TH" sz="1600" b="1" dirty="0" err="1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บช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กลาง เพิ่มประสิทธิการเรียกเก็บลูกหนี้ทุกสิทธิ์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  <a:p>
                      <a:pPr algn="l"/>
                      <a:endParaRPr lang="en-US" sz="1600" b="1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0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67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B2248-79BB-5718-5FB1-BB86F7F5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A16B8A5-6673-60DF-3175-456CE4135E91}"/>
              </a:ext>
            </a:extLst>
          </p:cNvPr>
          <p:cNvSpPr txBox="1"/>
          <p:nvPr/>
        </p:nvSpPr>
        <p:spPr>
          <a:xfrm>
            <a:off x="1146691" y="-168164"/>
            <a:ext cx="9797679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สัดส่วนผลงานบริการต่อแพทย์ ทันตแพทย์ จังหวัดหนองบัวลำภู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C3DE13FE-6311-F407-0FDB-08F3DB656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29" y="648073"/>
            <a:ext cx="6741000" cy="29940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15729" y="1888729"/>
            <a:ext cx="6741000" cy="22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BD71D77-F5F1-CD20-65C4-71DC9D627931}"/>
              </a:ext>
            </a:extLst>
          </p:cNvPr>
          <p:cNvSpPr/>
          <p:nvPr/>
        </p:nvSpPr>
        <p:spPr>
          <a:xfrm>
            <a:off x="15240" y="64828"/>
            <a:ext cx="488001" cy="495009"/>
          </a:xfrm>
          <a:custGeom>
            <a:avLst/>
            <a:gdLst/>
            <a:ahLst/>
            <a:cxnLst/>
            <a:rect l="l" t="t" r="r" b="b"/>
            <a:pathLst>
              <a:path w="2543744" h="2549274">
                <a:moveTo>
                  <a:pt x="0" y="0"/>
                </a:moveTo>
                <a:lnTo>
                  <a:pt x="2543744" y="0"/>
                </a:lnTo>
                <a:lnTo>
                  <a:pt x="2543744" y="2549275"/>
                </a:lnTo>
                <a:lnTo>
                  <a:pt x="0" y="2549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D9F1A0D-56A1-213A-BF1C-6402AEF8520F}"/>
              </a:ext>
            </a:extLst>
          </p:cNvPr>
          <p:cNvSpPr/>
          <p:nvPr/>
        </p:nvSpPr>
        <p:spPr>
          <a:xfrm>
            <a:off x="503241" y="64828"/>
            <a:ext cx="558801" cy="538621"/>
          </a:xfrm>
          <a:custGeom>
            <a:avLst/>
            <a:gdLst/>
            <a:ahLst/>
            <a:cxnLst/>
            <a:rect l="l" t="t" r="r" b="b"/>
            <a:pathLst>
              <a:path w="2905842" h="2884708">
                <a:moveTo>
                  <a:pt x="0" y="0"/>
                </a:moveTo>
                <a:lnTo>
                  <a:pt x="2905842" y="0"/>
                </a:lnTo>
                <a:lnTo>
                  <a:pt x="2905842" y="2884708"/>
                </a:lnTo>
                <a:lnTo>
                  <a:pt x="0" y="2884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2853B561-DEA3-5850-3467-E6B0EB234814}"/>
              </a:ext>
            </a:extLst>
          </p:cNvPr>
          <p:cNvSpPr/>
          <p:nvPr/>
        </p:nvSpPr>
        <p:spPr>
          <a:xfrm>
            <a:off x="208602" y="983425"/>
            <a:ext cx="1650678" cy="2280920"/>
          </a:xfrm>
          <a:prstGeom prst="roundRect">
            <a:avLst/>
          </a:prstGeom>
          <a:solidFill>
            <a:srgbClr val="216C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ภาพรวม</a:t>
            </a:r>
            <a:b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เขตสุขภาพที่8</a:t>
            </a:r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C99DA23D-8DF1-9A76-4B6D-962CD679B82F}"/>
              </a:ext>
            </a:extLst>
          </p:cNvPr>
          <p:cNvSpPr/>
          <p:nvPr/>
        </p:nvSpPr>
        <p:spPr>
          <a:xfrm>
            <a:off x="9427963" y="1430620"/>
            <a:ext cx="2215911" cy="10606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ภาพรวม</a:t>
            </a:r>
            <a:b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1800" dirty="0">
                <a:latin typeface="Prompt" panose="00000500000000000000" pitchFamily="2" charset="-34"/>
                <a:cs typeface="Prompt" panose="00000500000000000000" pitchFamily="2" charset="-34"/>
              </a:rPr>
              <a:t>จ.หนองบัวลำภู</a:t>
            </a:r>
          </a:p>
        </p:txBody>
      </p:sp>
      <p:sp>
        <p:nvSpPr>
          <p:cNvPr id="11" name="ลูกศร: ลง 10">
            <a:extLst>
              <a:ext uri="{FF2B5EF4-FFF2-40B4-BE49-F238E27FC236}">
                <a16:creationId xmlns:a16="http://schemas.microsoft.com/office/drawing/2014/main" id="{3CC171BC-77F8-F176-89B4-A74E5694225E}"/>
              </a:ext>
            </a:extLst>
          </p:cNvPr>
          <p:cNvSpPr/>
          <p:nvPr/>
        </p:nvSpPr>
        <p:spPr>
          <a:xfrm>
            <a:off x="10231119" y="2582814"/>
            <a:ext cx="609600" cy="8665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: ขวา 12">
            <a:extLst>
              <a:ext uri="{FF2B5EF4-FFF2-40B4-BE49-F238E27FC236}">
                <a16:creationId xmlns:a16="http://schemas.microsoft.com/office/drawing/2014/main" id="{1DDAF760-6CD2-C148-ED89-A28A7E1E7AFD}"/>
              </a:ext>
            </a:extLst>
          </p:cNvPr>
          <p:cNvSpPr/>
          <p:nvPr/>
        </p:nvSpPr>
        <p:spPr>
          <a:xfrm>
            <a:off x="1894840" y="1994418"/>
            <a:ext cx="274640" cy="2589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858143A-5E70-496A-0BC1-1CB938A05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41" y="3733704"/>
            <a:ext cx="10936919" cy="287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8E02F-58BF-C468-51E9-10D2AE3B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BC09EA-737B-AEE9-49A6-176BAD9DEF3F}"/>
              </a:ext>
            </a:extLst>
          </p:cNvPr>
          <p:cNvSpPr txBox="1"/>
          <p:nvPr/>
        </p:nvSpPr>
        <p:spPr>
          <a:xfrm>
            <a:off x="1335640" y="222284"/>
            <a:ext cx="10428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ผลงานบริการ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IP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ปี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2567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และ คาดการณ์ที่ควรจะต้องมี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ผลงานบริการ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SumAdjRW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16D54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C3C94C-71FE-172D-68B7-9E55FB9BF64E}"/>
              </a:ext>
            </a:extLst>
          </p:cNvPr>
          <p:cNvSpPr txBox="1"/>
          <p:nvPr/>
        </p:nvSpPr>
        <p:spPr>
          <a:xfrm>
            <a:off x="554803" y="5167072"/>
            <a:ext cx="1151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ข้อเสนอแนะ การเพิ่ม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Productivity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IP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การใช้เตียงให้คุ้มค่า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พัฒนาระบบ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Internal Audit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เวชระเบียน ในทุก รพ.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3.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ผอ.รพ. กำกับ ติดตาม ทุกเดือน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กำหนดเป็น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P4P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ในการจ่ายค่าตอบแทน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8AA8C-769E-31AB-9291-4E03A6769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3" y="1299502"/>
            <a:ext cx="11209106" cy="38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9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8F99D-4886-23B2-617E-7F7E5BC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152162-D6DB-E0E3-1D58-39E7B147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80"/>
          <a:stretch/>
        </p:blipFill>
        <p:spPr>
          <a:xfrm>
            <a:off x="214604" y="934949"/>
            <a:ext cx="11518484" cy="4253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EA7B7-BB24-1265-3BD0-0AFA97FCCEEA}"/>
              </a:ext>
            </a:extLst>
          </p:cNvPr>
          <p:cNvSpPr txBox="1"/>
          <p:nvPr/>
        </p:nvSpPr>
        <p:spPr>
          <a:xfrm>
            <a:off x="1130158" y="119725"/>
            <a:ext cx="10335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กำกับ ติดตาม มาตรการเพิ่มรายได้ ของ รพ. ปี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2568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การเบิกชดเชยเงิน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PPFS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ปี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2568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085F7-FE8E-3689-7546-295E9BCF7F2E}"/>
              </a:ext>
            </a:extLst>
          </p:cNvPr>
          <p:cNvSpPr txBox="1"/>
          <p:nvPr/>
        </p:nvSpPr>
        <p:spPr>
          <a:xfrm>
            <a:off x="339047" y="5192218"/>
            <a:ext cx="11126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ข้อสังเกต และข้อเสนอแนะ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หน่วยบริการที่เบิกชดเชย บาท/ปชก ต่ำ ได้แก่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ศรีบุญเรือง , นาวัง , โนนสัง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หน่วยบริการที่ไม่มีการเบิกชดเชยบริการทดสอบการตั้งครรภ์ ได้แก่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นากลาง , โนนสัง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หน่วยบริการที่ไม่มีการเบิกชดเชยบริการตรวจหลังคลอด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ได้แก่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ศรีบุญเรือง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หน่วยบริการที่ไม่มีการเบิกชดเชยบริการตรวจคัดกรองไวรัสตับอักเสบ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B , C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ได้แก่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สุวรรณคูหา , นาวัง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157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D616D919-2B71-3D09-5285-FF124299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3C94638-1651-472E-BBEA-6AB7B85A43DC}"/>
              </a:ext>
            </a:extLst>
          </p:cNvPr>
          <p:cNvSpPr txBox="1"/>
          <p:nvPr/>
        </p:nvSpPr>
        <p:spPr>
          <a:xfrm>
            <a:off x="674808" y="2890362"/>
            <a:ext cx="1559694" cy="523220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ข้อเสนอแนะ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F4377EA5-1118-4D80-8D6E-6902AFA931C9}"/>
              </a:ext>
            </a:extLst>
          </p:cNvPr>
          <p:cNvSpPr txBox="1"/>
          <p:nvPr/>
        </p:nvSpPr>
        <p:spPr>
          <a:xfrm>
            <a:off x="5984102" y="1110003"/>
            <a:ext cx="55409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ข้อเสนอแนะ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1.ให้หน่วยงานจัดทำทะเบียนคุมทรัพย์สินโดยจำแนกประเภทของทรัพย์สินและให้ยืนยันยอดทรัพย์สินของงานพัสดุกับงานบัญชี ให้ถูกต้องตรงกันกับงบทดลองในระบบ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New GFMIS Thai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Times New Roman" panose="02020603050405020304" pitchFamily="18" charset="0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2. ทบทวนการบันทึกเพื่อรับรู้สินทรัพย์ให้เป็นไปตามมาตรฐานบัญชีภาครัฐ ฉบับที่ 17 และการกำหนดอายุ การใช้งานของสินทรัพย์ในระบบ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New GFMIS Thai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ให้</a:t>
            </a:r>
            <a:r>
              <a:rPr kumimoji="0" lang="th-TH" sz="1600" b="1" i="0" u="none" strike="noStrike" kern="8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เป็นไป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ตามหนังสือสำนักงานปลัดกระทรวงสาธารณสุข  ที่ สธ 0201.024.6/ว370 ลงวันที่ 23 กุมภาพันธ์ 2559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3. เร่งดำเนินการจัดทำทะเบียนคุมทรัพย์สิน ทุกประเภท ทุกบัญชี ทุกรายการ และนำรายงานที่ได้จากทะเบียนคุม  มาตรวจสอบกับบัญชีสินทรัพย์ในระบบ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New GFMIS Thai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และรายงานการตรวจสอบพัสดุประจำปีให้ถูกต้อง ตรงกัน หากพบข้อผิดพลาดให้ดำเนินการแก้ไขรายการสินทรัพย์ให้ถูกต้อง โดยถือปฏิบัติตาม หนังสือสำนักงานปลัดกระทรวงสาธารณสุข ที่ สธ 0206.07/ ว 5745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C7A59C84-0056-4E9E-8C7B-B7585F7BF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410" y="528095"/>
            <a:ext cx="861251" cy="829352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แผนภูมิ 4">
                <a:extLst>
                  <a:ext uri="{FF2B5EF4-FFF2-40B4-BE49-F238E27FC236}">
                    <a16:creationId xmlns:a16="http://schemas.microsoft.com/office/drawing/2014/main" id="{212B5414-E9E6-43E9-82B8-5E7C801A9A86}"/>
                  </a:ext>
                </a:extLst>
              </p:cNvPr>
              <p:cNvGraphicFramePr/>
              <p:nvPr/>
            </p:nvGraphicFramePr>
            <p:xfrm>
              <a:off x="294648" y="1893021"/>
              <a:ext cx="2908336" cy="17253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แผนภูมิ 4">
                <a:extLst>
                  <a:ext uri="{FF2B5EF4-FFF2-40B4-BE49-F238E27FC236}">
                    <a16:creationId xmlns:a16="http://schemas.microsoft.com/office/drawing/2014/main" id="{212B5414-E9E6-43E9-82B8-5E7C801A9A8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48" y="1893021"/>
                <a:ext cx="2908336" cy="1725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แผนภูมิ 13">
                <a:extLst>
                  <a:ext uri="{FF2B5EF4-FFF2-40B4-BE49-F238E27FC236}">
                    <a16:creationId xmlns:a16="http://schemas.microsoft.com/office/drawing/2014/main" id="{212F85AE-957E-4941-BF6F-8FF6091E6FDD}"/>
                  </a:ext>
                </a:extLst>
              </p:cNvPr>
              <p:cNvGraphicFramePr/>
              <p:nvPr/>
            </p:nvGraphicFramePr>
            <p:xfrm>
              <a:off x="281727" y="3789112"/>
              <a:ext cx="2896172" cy="203888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4" name="แผนภูมิ 13">
                <a:extLst>
                  <a:ext uri="{FF2B5EF4-FFF2-40B4-BE49-F238E27FC236}">
                    <a16:creationId xmlns:a16="http://schemas.microsoft.com/office/drawing/2014/main" id="{212F85AE-957E-4941-BF6F-8FF6091E6F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27" y="3789112"/>
                <a:ext cx="2896172" cy="2038885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A4294DFB-DC9B-44DB-A572-8B2012BE2A1A}"/>
              </a:ext>
            </a:extLst>
          </p:cNvPr>
          <p:cNvSpPr/>
          <p:nvPr/>
        </p:nvSpPr>
        <p:spPr>
          <a:xfrm>
            <a:off x="383431" y="1280612"/>
            <a:ext cx="2206171" cy="4416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ผลการดำเนินงาน</a:t>
            </a:r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AD16F7B4-D94F-4536-BEC2-A228D1FED3E8}"/>
              </a:ext>
            </a:extLst>
          </p:cNvPr>
          <p:cNvCxnSpPr/>
          <p:nvPr/>
        </p:nvCxnSpPr>
        <p:spPr>
          <a:xfrm>
            <a:off x="5958082" y="1189330"/>
            <a:ext cx="0" cy="5138839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2">
            <a:extLst>
              <a:ext uri="{FF2B5EF4-FFF2-40B4-BE49-F238E27FC236}">
                <a16:creationId xmlns:a16="http://schemas.microsoft.com/office/drawing/2014/main" id="{C40A9FAE-902D-4C05-9F72-0BE31B16FE2A}"/>
              </a:ext>
            </a:extLst>
          </p:cNvPr>
          <p:cNvSpPr/>
          <p:nvPr/>
        </p:nvSpPr>
        <p:spPr>
          <a:xfrm>
            <a:off x="6567354" y="5739109"/>
            <a:ext cx="5410039" cy="441558"/>
          </a:xfrm>
          <a:custGeom>
            <a:avLst/>
            <a:gdLst/>
            <a:ahLst/>
            <a:cxnLst/>
            <a:rect l="l" t="t" r="r" b="b"/>
            <a:pathLst>
              <a:path w="12659579" h="1288975">
                <a:moveTo>
                  <a:pt x="0" y="0"/>
                </a:moveTo>
                <a:lnTo>
                  <a:pt x="12659580" y="0"/>
                </a:lnTo>
                <a:lnTo>
                  <a:pt x="12659580" y="1288975"/>
                </a:lnTo>
                <a:lnTo>
                  <a:pt x="0" y="1288975"/>
                </a:lnTo>
                <a:lnTo>
                  <a:pt x="0" y="0"/>
                </a:lnTo>
                <a:close/>
              </a:path>
            </a:pathLst>
          </a:custGeom>
          <a:solidFill>
            <a:srgbClr val="EBFFBE"/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จัดทำโดย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: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กองบริหารการคลัง สำนักงานปลัดกระทรวงสาธารณสุข</a:t>
            </a:r>
            <a:b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</a:b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6CB93FE4-D614-4E7A-997E-2312272BDEA5}"/>
              </a:ext>
            </a:extLst>
          </p:cNvPr>
          <p:cNvSpPr/>
          <p:nvPr/>
        </p:nvSpPr>
        <p:spPr>
          <a:xfrm>
            <a:off x="2857695" y="1186045"/>
            <a:ext cx="2992224" cy="6511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หน่วยงานมีการปรับปรุงข้อมูล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สินทรัพย์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Interface  </a:t>
            </a: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ในระบบ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New GFMIS Thai</a:t>
            </a: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ให้มีความถูกต้อง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CF1593C-024A-4067-9A1F-819E5F5220F2}"/>
              </a:ext>
            </a:extLst>
          </p:cNvPr>
          <p:cNvSpPr/>
          <p:nvPr/>
        </p:nvSpPr>
        <p:spPr>
          <a:xfrm>
            <a:off x="3583145" y="1893021"/>
            <a:ext cx="2266774" cy="18657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อาคารสิ่งปลูกสร้าง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Interface 2566=112,346,459.02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อาคารสิ่งปลูกสร้าง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Interface 2567=107,967,069.02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อาคารสิ่งปลูกสร้างไม่ระบุฯ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2566=49,443,399.26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อาคารสิ่งปลูกสร้างไม่ระบุฯ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      </a:t>
            </a: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          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2567=60,000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1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4DB628E0-D1E7-46DA-B075-7040128E9E84}"/>
              </a:ext>
            </a:extLst>
          </p:cNvPr>
          <p:cNvSpPr/>
          <p:nvPr/>
        </p:nvSpPr>
        <p:spPr>
          <a:xfrm>
            <a:off x="3601820" y="3931906"/>
            <a:ext cx="2266774" cy="18657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อาคารสิ่งปลูกสร้าง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Interface 2567=25,839,769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อาคารสิ่งปลูกสร้าง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Interface 2567= 0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อาคารสิ่งปลูกสร้างไม่ระบุฯ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2566=585,581,537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อาคารสิ่งปลูกสร้างไม่ระบุฯ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            2567=0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3" name="ลูกศร: โค้งขวา 22">
            <a:extLst>
              <a:ext uri="{FF2B5EF4-FFF2-40B4-BE49-F238E27FC236}">
                <a16:creationId xmlns:a16="http://schemas.microsoft.com/office/drawing/2014/main" id="{3A2A9DC7-FDCC-4CB4-B9A5-D336886A7C2C}"/>
              </a:ext>
            </a:extLst>
          </p:cNvPr>
          <p:cNvSpPr/>
          <p:nvPr/>
        </p:nvSpPr>
        <p:spPr>
          <a:xfrm rot="18846237">
            <a:off x="3682928" y="2807854"/>
            <a:ext cx="189914" cy="3305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4" name="ลูกศร: โค้งขวา 23">
            <a:extLst>
              <a:ext uri="{FF2B5EF4-FFF2-40B4-BE49-F238E27FC236}">
                <a16:creationId xmlns:a16="http://schemas.microsoft.com/office/drawing/2014/main" id="{6B4C27A5-8CC6-4673-B6CA-B4AD0EC49554}"/>
              </a:ext>
            </a:extLst>
          </p:cNvPr>
          <p:cNvSpPr/>
          <p:nvPr/>
        </p:nvSpPr>
        <p:spPr>
          <a:xfrm rot="17698570">
            <a:off x="3794336" y="4786331"/>
            <a:ext cx="175126" cy="3516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ชื่อเรื่อง 5">
            <a:extLst>
              <a:ext uri="{FF2B5EF4-FFF2-40B4-BE49-F238E27FC236}">
                <a16:creationId xmlns:a16="http://schemas.microsoft.com/office/drawing/2014/main" id="{80727515-3A12-72D7-3263-883750C8F5EF}"/>
              </a:ext>
            </a:extLst>
          </p:cNvPr>
          <p:cNvSpPr txBox="1">
            <a:spLocks/>
          </p:cNvSpPr>
          <p:nvPr/>
        </p:nvSpPr>
        <p:spPr>
          <a:xfrm>
            <a:off x="935042" y="292601"/>
            <a:ext cx="10321916" cy="874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50" normalizeH="0" baseline="0" noProof="0" dirty="0">
                <a:ln w="0"/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ตัวชี้วัด </a:t>
            </a:r>
            <a:r>
              <a:rPr kumimoji="0" lang="en-US" sz="20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: </a:t>
            </a:r>
            <a:r>
              <a:rPr kumimoji="0" lang="th-TH" sz="20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หน่วยงานในสังกัดสำนักงานปลัดกระทรวงสาธารณสุขผ่านเกณฑ์การประเมิน </a:t>
            </a:r>
            <a:br>
              <a:rPr kumimoji="0" lang="th-TH" sz="20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</a:br>
            <a:r>
              <a:rPr kumimoji="0" lang="th-TH" sz="2000" b="1" i="0" u="none" strike="noStrike" kern="1200" cap="none" spc="50" normalizeH="0" baseline="0" noProof="0" dirty="0">
                <a:ln w="0"/>
                <a:solidFill>
                  <a:srgbClr val="70AD47">
                    <a:lumMod val="75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ของการตรวจสอบรายงานการเงิน (หมวดสินทรัพย์ถาวร)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0445C71-23C2-4219-B764-D2C63E12D6D5}"/>
              </a:ext>
            </a:extLst>
          </p:cNvPr>
          <p:cNvSpPr txBox="1"/>
          <p:nvPr/>
        </p:nvSpPr>
        <p:spPr>
          <a:xfrm>
            <a:off x="1267126" y="-237713"/>
            <a:ext cx="8702566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ประเด็นที่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8.5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การเพิ่มประสิทธิภาพรายงานการเงิน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33DFF"/>
              </a:solidFill>
              <a:effectLst/>
              <a:uLnTx/>
              <a:uFillTx/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  <p:extLst>
      <p:ext uri="{BB962C8B-B14F-4D97-AF65-F5344CB8AC3E}">
        <p14:creationId xmlns:p14="http://schemas.microsoft.com/office/powerpoint/2010/main" val="1356877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F2C23-C8D5-5599-6DB8-CE0E6A6AD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สี่เหลี่ยมผืนผ้า 39">
            <a:extLst>
              <a:ext uri="{FF2B5EF4-FFF2-40B4-BE49-F238E27FC236}">
                <a16:creationId xmlns:a16="http://schemas.microsoft.com/office/drawing/2014/main" id="{47E961FA-5F23-C91B-A18D-FA90AD038876}"/>
              </a:ext>
            </a:extLst>
          </p:cNvPr>
          <p:cNvSpPr/>
          <p:nvPr/>
        </p:nvSpPr>
        <p:spPr>
          <a:xfrm>
            <a:off x="189621" y="5984383"/>
            <a:ext cx="3571855" cy="516459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DC4D317-00E9-8CF4-77D5-9E08C22F92E7}"/>
              </a:ext>
            </a:extLst>
          </p:cNvPr>
          <p:cNvSpPr txBox="1"/>
          <p:nvPr/>
        </p:nvSpPr>
        <p:spPr>
          <a:xfrm>
            <a:off x="-798421" y="941134"/>
            <a:ext cx="366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รายงานผลการดำเนินงาน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mpt" panose="00000500000000000000" pitchFamily="2" charset="-34"/>
              <a:ea typeface="Tahoma" panose="020B0604030504040204" pitchFamily="34" charset="0"/>
              <a:cs typeface="Prompt" panose="00000500000000000000" pitchFamily="2" charset="-34"/>
            </a:endParaRPr>
          </a:p>
        </p:txBody>
      </p:sp>
      <p:sp>
        <p:nvSpPr>
          <p:cNvPr id="8" name="Round Diagonal Corner Rectangle 9">
            <a:extLst>
              <a:ext uri="{FF2B5EF4-FFF2-40B4-BE49-F238E27FC236}">
                <a16:creationId xmlns:a16="http://schemas.microsoft.com/office/drawing/2014/main" id="{50EFF8AC-CCBD-7D9D-B620-D8615F70862C}"/>
              </a:ext>
            </a:extLst>
          </p:cNvPr>
          <p:cNvSpPr/>
          <p:nvPr/>
        </p:nvSpPr>
        <p:spPr>
          <a:xfrm>
            <a:off x="3334645" y="46053"/>
            <a:ext cx="5211352" cy="849574"/>
          </a:xfrm>
          <a:prstGeom prst="round2DiagRect">
            <a:avLst>
              <a:gd name="adj1" fmla="val 48164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Round Diagonal Corner Rectangle 10">
            <a:extLst>
              <a:ext uri="{FF2B5EF4-FFF2-40B4-BE49-F238E27FC236}">
                <a16:creationId xmlns:a16="http://schemas.microsoft.com/office/drawing/2014/main" id="{608CB0D1-B16C-B4C2-9D8A-CD5AF9843C0C}"/>
              </a:ext>
            </a:extLst>
          </p:cNvPr>
          <p:cNvSpPr/>
          <p:nvPr/>
        </p:nvSpPr>
        <p:spPr>
          <a:xfrm>
            <a:off x="3489478" y="134832"/>
            <a:ext cx="4949547" cy="67120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7DB0228-A811-590D-D16F-028B446E42E4}"/>
              </a:ext>
            </a:extLst>
          </p:cNvPr>
          <p:cNvSpPr txBox="1">
            <a:spLocks/>
          </p:cNvSpPr>
          <p:nvPr/>
        </p:nvSpPr>
        <p:spPr>
          <a:xfrm>
            <a:off x="3523184" y="75000"/>
            <a:ext cx="4882134" cy="671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C6085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  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ลูกหนี้ค่ารักษาพยาบาล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46839"/>
              </a:solidFill>
              <a:effectLst/>
              <a:uLnTx/>
              <a:uFillTx/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45E574E3-2029-FB44-693F-17D579978F73}"/>
              </a:ext>
            </a:extLst>
          </p:cNvPr>
          <p:cNvSpPr txBox="1"/>
          <p:nvPr/>
        </p:nvSpPr>
        <p:spPr>
          <a:xfrm>
            <a:off x="1165178" y="1649675"/>
            <a:ext cx="286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ประเด็นข้อตรวจพบ</a:t>
            </a: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9E40463C-89E9-6648-B40E-8E18572A9ED2}"/>
              </a:ext>
            </a:extLst>
          </p:cNvPr>
          <p:cNvGrpSpPr/>
          <p:nvPr/>
        </p:nvGrpSpPr>
        <p:grpSpPr>
          <a:xfrm>
            <a:off x="580252" y="1743518"/>
            <a:ext cx="206152" cy="206152"/>
            <a:chOff x="2411760" y="3708613"/>
            <a:chExt cx="206152" cy="206152"/>
          </a:xfrm>
        </p:grpSpPr>
        <p:sp>
          <p:nvSpPr>
            <p:cNvPr id="19" name="Oval 29">
              <a:extLst>
                <a:ext uri="{FF2B5EF4-FFF2-40B4-BE49-F238E27FC236}">
                  <a16:creationId xmlns:a16="http://schemas.microsoft.com/office/drawing/2014/main" id="{A0BCEE7A-EA69-F97F-319D-2188993A1287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F4A4A"/>
                </a:solidFill>
                <a:effectLst/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endParaRPr>
            </a:p>
          </p:txBody>
        </p:sp>
        <p:sp>
          <p:nvSpPr>
            <p:cNvPr id="20" name="Chevron 50">
              <a:extLst>
                <a:ext uri="{FF2B5EF4-FFF2-40B4-BE49-F238E27FC236}">
                  <a16:creationId xmlns:a16="http://schemas.microsoft.com/office/drawing/2014/main" id="{14FBBAC6-1DB3-AAA0-7CE0-895217C3AB5A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F4A4A"/>
                </a:solidFill>
                <a:effectLst/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endParaRPr>
            </a:p>
          </p:txBody>
        </p:sp>
      </p:grp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98BE15E-A2F5-88F5-283C-3C3CEE533E52}"/>
              </a:ext>
            </a:extLst>
          </p:cNvPr>
          <p:cNvSpPr txBox="1"/>
          <p:nvPr/>
        </p:nvSpPr>
        <p:spPr>
          <a:xfrm>
            <a:off x="8165497" y="1685592"/>
            <a:ext cx="344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ข้อเสนอแนะ</a:t>
            </a:r>
          </a:p>
        </p:txBody>
      </p:sp>
      <p:grpSp>
        <p:nvGrpSpPr>
          <p:cNvPr id="26" name="Group 22">
            <a:extLst>
              <a:ext uri="{FF2B5EF4-FFF2-40B4-BE49-F238E27FC236}">
                <a16:creationId xmlns:a16="http://schemas.microsoft.com/office/drawing/2014/main" id="{AD639B07-B60D-F5AD-8673-C6E79897F6E5}"/>
              </a:ext>
            </a:extLst>
          </p:cNvPr>
          <p:cNvGrpSpPr/>
          <p:nvPr/>
        </p:nvGrpSpPr>
        <p:grpSpPr>
          <a:xfrm>
            <a:off x="7646306" y="1806220"/>
            <a:ext cx="206152" cy="206152"/>
            <a:chOff x="2411760" y="3708613"/>
            <a:chExt cx="206152" cy="206152"/>
          </a:xfrm>
        </p:grpSpPr>
        <p:sp>
          <p:nvSpPr>
            <p:cNvPr id="27" name="Oval 23">
              <a:extLst>
                <a:ext uri="{FF2B5EF4-FFF2-40B4-BE49-F238E27FC236}">
                  <a16:creationId xmlns:a16="http://schemas.microsoft.com/office/drawing/2014/main" id="{45962285-2C39-8AB7-82FD-E1E0C7111D08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F4A4A"/>
                </a:solidFill>
                <a:effectLst/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endParaRPr>
            </a:p>
          </p:txBody>
        </p:sp>
        <p:sp>
          <p:nvSpPr>
            <p:cNvPr id="28" name="Chevron 42">
              <a:extLst>
                <a:ext uri="{FF2B5EF4-FFF2-40B4-BE49-F238E27FC236}">
                  <a16:creationId xmlns:a16="http://schemas.microsoft.com/office/drawing/2014/main" id="{32DDB48E-BEDE-F57A-A56F-C9C88EEA76F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EF4A4A"/>
                </a:solidFill>
                <a:effectLst/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endParaRPr>
            </a:p>
          </p:txBody>
        </p:sp>
      </p:grpSp>
      <p:sp>
        <p:nvSpPr>
          <p:cNvPr id="2" name="เมฆ 1">
            <a:extLst>
              <a:ext uri="{FF2B5EF4-FFF2-40B4-BE49-F238E27FC236}">
                <a16:creationId xmlns:a16="http://schemas.microsoft.com/office/drawing/2014/main" id="{5AEE169F-CE4F-5F8B-DDB8-C45AEAE78CE9}"/>
              </a:ext>
            </a:extLst>
          </p:cNvPr>
          <p:cNvSpPr/>
          <p:nvPr/>
        </p:nvSpPr>
        <p:spPr>
          <a:xfrm>
            <a:off x="8784166" y="92134"/>
            <a:ext cx="3311358" cy="157888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เมฆ 2">
            <a:extLst>
              <a:ext uri="{FF2B5EF4-FFF2-40B4-BE49-F238E27FC236}">
                <a16:creationId xmlns:a16="http://schemas.microsoft.com/office/drawing/2014/main" id="{F41A3AFF-A308-BCC8-4285-6816D883FFD5}"/>
              </a:ext>
            </a:extLst>
          </p:cNvPr>
          <p:cNvSpPr/>
          <p:nvPr/>
        </p:nvSpPr>
        <p:spPr>
          <a:xfrm>
            <a:off x="8967403" y="157257"/>
            <a:ext cx="2944883" cy="144864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Donut 24">
            <a:extLst>
              <a:ext uri="{FF2B5EF4-FFF2-40B4-BE49-F238E27FC236}">
                <a16:creationId xmlns:a16="http://schemas.microsoft.com/office/drawing/2014/main" id="{C46E28A1-116A-57EE-7D80-6692925C0EC4}"/>
              </a:ext>
            </a:extLst>
          </p:cNvPr>
          <p:cNvSpPr/>
          <p:nvPr/>
        </p:nvSpPr>
        <p:spPr>
          <a:xfrm rot="15843698">
            <a:off x="8986253" y="50865"/>
            <a:ext cx="463546" cy="535477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8316DED5-034A-E0F4-5BD4-A67768B84426}"/>
              </a:ext>
            </a:extLst>
          </p:cNvPr>
          <p:cNvSpPr txBox="1"/>
          <p:nvPr/>
        </p:nvSpPr>
        <p:spPr>
          <a:xfrm>
            <a:off x="9068084" y="400736"/>
            <a:ext cx="284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   กลุ่มเป้าหมาย</a:t>
            </a:r>
          </a:p>
          <a:p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1. สสจ. (รพช. ทุกแห่ง)</a:t>
            </a:r>
          </a:p>
          <a:p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2. โรงพยาบาลศูนย์/ทั่วไป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359B4B44-129C-4173-0011-5150729947AF}"/>
              </a:ext>
            </a:extLst>
          </p:cNvPr>
          <p:cNvSpPr/>
          <p:nvPr/>
        </p:nvSpPr>
        <p:spPr>
          <a:xfrm>
            <a:off x="91776" y="2095689"/>
            <a:ext cx="5442178" cy="69083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699CFEA0-5E38-8CE8-B008-EBD815DF5907}"/>
              </a:ext>
            </a:extLst>
          </p:cNvPr>
          <p:cNvSpPr txBox="1"/>
          <p:nvPr/>
        </p:nvSpPr>
        <p:spPr>
          <a:xfrm>
            <a:off x="105205" y="2163742"/>
            <a:ext cx="554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1. </a:t>
            </a:r>
            <a: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งานประกันสุขภาพไม่จัดทำทะเบียนคุมลูกหนี้</a:t>
            </a:r>
            <a:b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</a:br>
            <a: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ค่ารักษาพยาบาล แต่จะส่งข้อมูลลูกหนี้ให้งานบัญชี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Tahoma" panose="020B0604030504040204" pitchFamily="34" charset="0"/>
              <a:cs typeface="Prompt" panose="00000500000000000000" pitchFamily="2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311C0F4C-515F-10E5-61C3-4B6EE4166CB9}"/>
              </a:ext>
            </a:extLst>
          </p:cNvPr>
          <p:cNvSpPr/>
          <p:nvPr/>
        </p:nvSpPr>
        <p:spPr>
          <a:xfrm>
            <a:off x="96997" y="2850339"/>
            <a:ext cx="5431736" cy="3914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67C253DE-26BA-1A87-BBEB-E80161DF50A5}"/>
              </a:ext>
            </a:extLst>
          </p:cNvPr>
          <p:cNvSpPr/>
          <p:nvPr/>
        </p:nvSpPr>
        <p:spPr>
          <a:xfrm>
            <a:off x="91776" y="3269157"/>
            <a:ext cx="5442178" cy="8711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4DA2F85A-1795-89D3-2EE1-CBD437386BA4}"/>
              </a:ext>
            </a:extLst>
          </p:cNvPr>
          <p:cNvSpPr/>
          <p:nvPr/>
        </p:nvSpPr>
        <p:spPr>
          <a:xfrm>
            <a:off x="91776" y="4241402"/>
            <a:ext cx="5442178" cy="653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E29CCEDE-C35A-99D7-2517-1910C935CF35}"/>
              </a:ext>
            </a:extLst>
          </p:cNvPr>
          <p:cNvSpPr txBox="1"/>
          <p:nvPr/>
        </p:nvSpPr>
        <p:spPr>
          <a:xfrm>
            <a:off x="97802" y="2862239"/>
            <a:ext cx="480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2</a:t>
            </a:r>
            <a:r>
              <a:rPr kumimoji="0" lang="th-TH" sz="18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. ไม่จำแนกอายุลูกหนี้ค่ารักษาพยาบาล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BF8360E-E894-9DBE-1C27-D2630412ED49}"/>
              </a:ext>
            </a:extLst>
          </p:cNvPr>
          <p:cNvSpPr txBox="1"/>
          <p:nvPr/>
        </p:nvSpPr>
        <p:spPr>
          <a:xfrm>
            <a:off x="91776" y="3294520"/>
            <a:ext cx="5321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3. </a:t>
            </a:r>
            <a:r>
              <a:rPr lang="th-TH" sz="1800" spc="-8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งานประกันเรียก</a:t>
            </a:r>
            <a:r>
              <a:rPr kumimoji="0" lang="th-TH" sz="1800" b="0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รายงานลูกหนี้ค่ารักษาพยาบาล</a:t>
            </a:r>
            <a:br>
              <a:rPr kumimoji="0" lang="th-TH" sz="1800" b="0" i="0" u="none" strike="noStrike" kern="1200" cap="none" spc="-8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เป็นรายเดือนให้งานบัญชี ส่งผลให้การบันทึกบัญชี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ไม่เป็นปัจจุบัน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8F7AE276-B28A-AF87-1BB6-0C4B80B4E3FA}"/>
              </a:ext>
            </a:extLst>
          </p:cNvPr>
          <p:cNvSpPr txBox="1"/>
          <p:nvPr/>
        </p:nvSpPr>
        <p:spPr>
          <a:xfrm>
            <a:off x="105206" y="4294522"/>
            <a:ext cx="544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4. ขาดการสอบทานความถูกต้องของข้อมูลลูกหนี้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ค่ารักษาพยาบาลระหว่างงานประกันสุขภาพกับงานบัญชี</a:t>
            </a:r>
          </a:p>
        </p:txBody>
      </p:sp>
      <p:sp>
        <p:nvSpPr>
          <p:cNvPr id="35" name="ลูกศร: รูปห้าเหลี่ยม 34">
            <a:extLst>
              <a:ext uri="{FF2B5EF4-FFF2-40B4-BE49-F238E27FC236}">
                <a16:creationId xmlns:a16="http://schemas.microsoft.com/office/drawing/2014/main" id="{7D91D33E-9EB6-79EF-C259-D3772B000C93}"/>
              </a:ext>
            </a:extLst>
          </p:cNvPr>
          <p:cNvSpPr/>
          <p:nvPr/>
        </p:nvSpPr>
        <p:spPr>
          <a:xfrm rot="10800000">
            <a:off x="6087992" y="4213368"/>
            <a:ext cx="6104003" cy="70957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6B1DE7F-8AA5-F06F-0D38-41968B3EE72C}"/>
              </a:ext>
            </a:extLst>
          </p:cNvPr>
          <p:cNvSpPr txBox="1"/>
          <p:nvPr/>
        </p:nvSpPr>
        <p:spPr>
          <a:xfrm>
            <a:off x="6424533" y="4183616"/>
            <a:ext cx="57674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▶ </a:t>
            </a:r>
            <a:r>
              <a:rPr kumimoji="0" lang="th-TH" sz="1800" b="0" i="0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ให้มีการสอบทานความถูกต้องของข้อมูลลูกหนี้ค่ารักษา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พยาบาล ระหว่างงานประกันสุขภาพกับงานบัญชีทุกสิ้นเดือน</a:t>
            </a:r>
          </a:p>
        </p:txBody>
      </p:sp>
      <p:sp>
        <p:nvSpPr>
          <p:cNvPr id="36" name="ลูกศร: รูปห้าเหลี่ยม 35">
            <a:extLst>
              <a:ext uri="{FF2B5EF4-FFF2-40B4-BE49-F238E27FC236}">
                <a16:creationId xmlns:a16="http://schemas.microsoft.com/office/drawing/2014/main" id="{3A7F84A5-9D36-68D7-DAB7-D4FBFB16E6E4}"/>
              </a:ext>
            </a:extLst>
          </p:cNvPr>
          <p:cNvSpPr/>
          <p:nvPr/>
        </p:nvSpPr>
        <p:spPr>
          <a:xfrm rot="10800000">
            <a:off x="6033962" y="2065080"/>
            <a:ext cx="6158039" cy="1076041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A73F1272-2B11-4051-0003-3DBC9CEB0ABC}"/>
              </a:ext>
            </a:extLst>
          </p:cNvPr>
          <p:cNvSpPr txBox="1"/>
          <p:nvPr/>
        </p:nvSpPr>
        <p:spPr>
          <a:xfrm>
            <a:off x="6607356" y="2065081"/>
            <a:ext cx="570124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▶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ให้มีการสอบทานความถูกต้องของข้อมูลลูกหนี้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ค่ารักษาพยาบาล ระหว่างงานประกันสุขภาพ</a:t>
            </a:r>
            <a:r>
              <a:rPr kumimoji="0" lang="th-TH" sz="1800" b="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กับงานบัญชี</a:t>
            </a:r>
            <a:br>
              <a:rPr kumimoji="0" lang="th-TH" sz="1800" b="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</a:br>
            <a:r>
              <a:rPr kumimoji="0" lang="th-TH" sz="1800" b="0" i="0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ทุกสิ้นเดือน และจำแนกอายุลูกหนี้ค่ารักษา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พยาบาล</a:t>
            </a:r>
          </a:p>
        </p:txBody>
      </p:sp>
      <p:sp>
        <p:nvSpPr>
          <p:cNvPr id="38" name="ลูกศร: รูปห้าเหลี่ยม 37">
            <a:extLst>
              <a:ext uri="{FF2B5EF4-FFF2-40B4-BE49-F238E27FC236}">
                <a16:creationId xmlns:a16="http://schemas.microsoft.com/office/drawing/2014/main" id="{E7D33B38-38BE-ED15-587E-0B55C7440C0D}"/>
              </a:ext>
            </a:extLst>
          </p:cNvPr>
          <p:cNvSpPr/>
          <p:nvPr/>
        </p:nvSpPr>
        <p:spPr>
          <a:xfrm rot="10800000">
            <a:off x="6087994" y="3237893"/>
            <a:ext cx="6104003" cy="91672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8ED728FF-A4B2-7D02-C1AA-6AFECBEBA60E}"/>
              </a:ext>
            </a:extLst>
          </p:cNvPr>
          <p:cNvSpPr txBox="1"/>
          <p:nvPr/>
        </p:nvSpPr>
        <p:spPr>
          <a:xfrm>
            <a:off x="127341" y="6023682"/>
            <a:ext cx="359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การกำกับติดตาม รอบ 2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1F69833D-1379-B375-6DE0-5830A3D02217}"/>
              </a:ext>
            </a:extLst>
          </p:cNvPr>
          <p:cNvSpPr txBox="1"/>
          <p:nvPr/>
        </p:nvSpPr>
        <p:spPr>
          <a:xfrm>
            <a:off x="3823756" y="6012992"/>
            <a:ext cx="8105297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▶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หน่วยงานในสังกัดสำนักงานปลัดกระทรวงสาธารณสุข ผ่านเกณฑ์</a:t>
            </a:r>
            <a:r>
              <a:rPr kumimoji="0" lang="th-TH" sz="1600" b="1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การประเมิน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ร้อยละ 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7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mpt" panose="00000500000000000000" pitchFamily="2" charset="-34"/>
              <a:ea typeface="Tahoma" panose="020B0604030504040204" pitchFamily="34" charset="0"/>
              <a:cs typeface="Prompt" panose="00000500000000000000" pitchFamily="2" charset="-34"/>
            </a:endParaRP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A361176D-F729-EB5A-9F31-D28CDDAAE17F}"/>
              </a:ext>
            </a:extLst>
          </p:cNvPr>
          <p:cNvSpPr txBox="1"/>
          <p:nvPr/>
        </p:nvSpPr>
        <p:spPr>
          <a:xfrm>
            <a:off x="8286626" y="6657862"/>
            <a:ext cx="3905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00" dirty="0">
                <a:latin typeface="Prompt" panose="00000500000000000000" pitchFamily="2" charset="-34"/>
                <a:cs typeface="Prompt" panose="00000500000000000000" pitchFamily="2" charset="-34"/>
              </a:rPr>
              <a:t>กลุ่มตรวจสอบภายใน สำนักงานปลัดกระทรวงสาธารณสุข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FE5F45AC-598C-74C2-C6F3-DCF956081585}"/>
              </a:ext>
            </a:extLst>
          </p:cNvPr>
          <p:cNvSpPr txBox="1"/>
          <p:nvPr/>
        </p:nvSpPr>
        <p:spPr>
          <a:xfrm>
            <a:off x="6519668" y="3137707"/>
            <a:ext cx="573063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▶ กำชับงานประกันสุขภาพให้ตรวจสอบข้อมูลลูกหนี้</a:t>
            </a:r>
            <a:b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</a:br>
            <a: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ค่ารักษาพยาบาล และส่งข้อมูลให้งานบัญชีเพื่อบันทึกบัญชี ให้เป็นไปตามมาตรฐานบัญชีภาครัฐ </a:t>
            </a:r>
            <a:endParaRPr lang="th-TH" sz="1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D4E756AA-AF80-6A17-EA6C-8741F3B8F128}"/>
              </a:ext>
            </a:extLst>
          </p:cNvPr>
          <p:cNvSpPr/>
          <p:nvPr/>
        </p:nvSpPr>
        <p:spPr>
          <a:xfrm>
            <a:off x="157019" y="1078035"/>
            <a:ext cx="7080360" cy="519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EF6473EE-1222-D1DA-BEBF-E928356850D2}"/>
              </a:ext>
            </a:extLst>
          </p:cNvPr>
          <p:cNvSpPr txBox="1"/>
          <p:nvPr/>
        </p:nvSpPr>
        <p:spPr>
          <a:xfrm>
            <a:off x="167011" y="1153089"/>
            <a:ext cx="718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โปรแกรมที่ใช้ในการจัดเก็บข้อมูล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: RCM , KTM , Data Audit</a:t>
            </a:r>
            <a:endParaRPr kumimoji="0" lang="th-TH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30" name="สี่เหลี่ยมผืนผ้า: มุมมน 29">
            <a:extLst>
              <a:ext uri="{FF2B5EF4-FFF2-40B4-BE49-F238E27FC236}">
                <a16:creationId xmlns:a16="http://schemas.microsoft.com/office/drawing/2014/main" id="{6A1E2408-5EEC-38D0-2ACE-54A3D4B525E7}"/>
              </a:ext>
            </a:extLst>
          </p:cNvPr>
          <p:cNvSpPr/>
          <p:nvPr/>
        </p:nvSpPr>
        <p:spPr>
          <a:xfrm>
            <a:off x="105205" y="5047502"/>
            <a:ext cx="5442178" cy="823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ลูกศร: รูปห้าเหลี่ยม 30">
            <a:extLst>
              <a:ext uri="{FF2B5EF4-FFF2-40B4-BE49-F238E27FC236}">
                <a16:creationId xmlns:a16="http://schemas.microsoft.com/office/drawing/2014/main" id="{DE001BA4-4E8E-94D7-49ED-20AADDB18F15}"/>
              </a:ext>
            </a:extLst>
          </p:cNvPr>
          <p:cNvSpPr/>
          <p:nvPr/>
        </p:nvSpPr>
        <p:spPr>
          <a:xfrm rot="10800000">
            <a:off x="6215973" y="4970495"/>
            <a:ext cx="5973462" cy="698653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3C181933-485F-2BF9-4AC6-097E033DDD7F}"/>
              </a:ext>
            </a:extLst>
          </p:cNvPr>
          <p:cNvSpPr txBox="1"/>
          <p:nvPr/>
        </p:nvSpPr>
        <p:spPr>
          <a:xfrm>
            <a:off x="127341" y="5121066"/>
            <a:ext cx="544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5. จำแนกประเภทลูกหนี้ค่ารักษาพยาบาลไม่ถูกต้อง เช่น ลูกหนี้ค่าตรวจสุขภาพหน่วยงานภาครัฐ /บุคคลภายนอก</a:t>
            </a:r>
            <a:endParaRPr kumimoji="0" lang="th-TH" sz="1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Tahoma" panose="020B0604030504040204" pitchFamily="34" charset="0"/>
              <a:cs typeface="Prompt" panose="00000500000000000000" pitchFamily="2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578D166E-4D1A-ED0F-B591-BF5D7F12A8B0}"/>
              </a:ext>
            </a:extLst>
          </p:cNvPr>
          <p:cNvSpPr txBox="1"/>
          <p:nvPr/>
        </p:nvSpPr>
        <p:spPr>
          <a:xfrm>
            <a:off x="6443434" y="4938294"/>
            <a:ext cx="576746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spc="-2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▶ ตรวจสอบความถูกต้องการจำแนกประเภทลูกหนี้ค่ารักษา</a:t>
            </a:r>
            <a:r>
              <a:rPr lang="th-TH" sz="1800" dirty="0">
                <a:solidFill>
                  <a:prstClr val="black"/>
                </a:solidFill>
                <a:latin typeface="Prompt" panose="00000500000000000000" pitchFamily="2" charset="-34"/>
                <a:ea typeface="Tahoma" panose="020B0604030504040204" pitchFamily="34" charset="0"/>
                <a:cs typeface="Prompt" panose="00000500000000000000" pitchFamily="2" charset="-34"/>
              </a:rPr>
              <a:t> พยาบาลให้ถูกต้องตามผังบัญชีที่กำหนด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Tahoma" panose="020B0604030504040204" pitchFamily="34" charset="0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230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0DF11EB-A0DD-01E9-A8CE-14C785F757BA}"/>
              </a:ext>
            </a:extLst>
          </p:cNvPr>
          <p:cNvSpPr/>
          <p:nvPr/>
        </p:nvSpPr>
        <p:spPr>
          <a:xfrm>
            <a:off x="8862407" y="3281170"/>
            <a:ext cx="3221018" cy="3295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TextBox 4"/>
          <p:cNvSpPr txBox="1"/>
          <p:nvPr/>
        </p:nvSpPr>
        <p:spPr>
          <a:xfrm>
            <a:off x="1358768" y="182064"/>
            <a:ext cx="10913317" cy="50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0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สรุปประเด็นการบริหารจัดการทรัพยากรสาธารณสุข</a:t>
            </a: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E08B8910-8CFD-67EC-EFAD-874729FA8459}"/>
              </a:ext>
            </a:extLst>
          </p:cNvPr>
          <p:cNvGrpSpPr/>
          <p:nvPr/>
        </p:nvGrpSpPr>
        <p:grpSpPr>
          <a:xfrm>
            <a:off x="5779147" y="1017337"/>
            <a:ext cx="2780600" cy="4751696"/>
            <a:chOff x="5753119" y="937417"/>
            <a:chExt cx="2880943" cy="4751696"/>
          </a:xfrm>
        </p:grpSpPr>
        <p:sp>
          <p:nvSpPr>
            <p:cNvPr id="37" name="ชื่อเรื่อง 5">
              <a:extLst>
                <a:ext uri="{FF2B5EF4-FFF2-40B4-BE49-F238E27FC236}">
                  <a16:creationId xmlns:a16="http://schemas.microsoft.com/office/drawing/2014/main" id="{36B1B9C0-5EA0-3BFC-2BD2-EEB64E82D945}"/>
                </a:ext>
              </a:extLst>
            </p:cNvPr>
            <p:cNvSpPr txBox="1">
              <a:spLocks/>
            </p:cNvSpPr>
            <p:nvPr/>
          </p:nvSpPr>
          <p:spPr>
            <a:xfrm>
              <a:off x="6142031" y="937417"/>
              <a:ext cx="2103120" cy="4772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ปรับอัตรากำลัง</a:t>
              </a:r>
            </a:p>
          </p:txBody>
        </p:sp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id="{87B66776-B5D8-1CCA-3511-96DD4C8DD796}"/>
                </a:ext>
              </a:extLst>
            </p:cNvPr>
            <p:cNvSpPr/>
            <p:nvPr/>
          </p:nvSpPr>
          <p:spPr>
            <a:xfrm>
              <a:off x="6003703" y="1524288"/>
              <a:ext cx="2344315" cy="753679"/>
            </a:xfrm>
            <a:prstGeom prst="roundRect">
              <a:avLst>
                <a:gd name="adj" fmla="val 984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ชื่อเรื่อง 5">
              <a:extLst>
                <a:ext uri="{FF2B5EF4-FFF2-40B4-BE49-F238E27FC236}">
                  <a16:creationId xmlns:a16="http://schemas.microsoft.com/office/drawing/2014/main" id="{CCA53DFC-53B0-EBA6-43B2-70392A390F85}"/>
                </a:ext>
              </a:extLst>
            </p:cNvPr>
            <p:cNvSpPr txBox="1">
              <a:spLocks/>
            </p:cNvSpPr>
            <p:nvPr/>
          </p:nvSpPr>
          <p:spPr>
            <a:xfrm>
              <a:off x="6124301" y="1750186"/>
              <a:ext cx="2103120" cy="79273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รองรับระบบบริการ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  <p:sp>
          <p:nvSpPr>
            <p:cNvPr id="46" name="ชื่อเรื่อง 5">
              <a:extLst>
                <a:ext uri="{FF2B5EF4-FFF2-40B4-BE49-F238E27FC236}">
                  <a16:creationId xmlns:a16="http://schemas.microsoft.com/office/drawing/2014/main" id="{C7BBB797-9B45-5320-4E8D-844F742FFDEB}"/>
                </a:ext>
              </a:extLst>
            </p:cNvPr>
            <p:cNvSpPr txBox="1">
              <a:spLocks/>
            </p:cNvSpPr>
            <p:nvPr/>
          </p:nvSpPr>
          <p:spPr>
            <a:xfrm>
              <a:off x="5753119" y="3195141"/>
              <a:ext cx="2880943" cy="249397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50" normalizeH="0" baseline="0" noProof="0" dirty="0">
                  <a:ln w="0"/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เพิ่มส่วนขาด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 </a:t>
              </a:r>
              <a:r>
                <a:rPr kumimoji="0" lang="en-US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1.</a:t>
              </a: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นักจิตวิทยาคลินิก/นักจิตวิทยา </a:t>
              </a:r>
              <a:b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</a:b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   ใน รพท.และรพช.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 2.พยาบาลเฉพาะทาง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 3. แพทย์เฉพาะทาง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   - (รพช.นากลาง)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       ศัลยฯ วิสัญญี อายุรกรรม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    -(รพช.ศรีบุญเรือง)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       ศัล</a:t>
              </a:r>
              <a:r>
                <a:rPr kumimoji="0" lang="th-TH" sz="1400" b="0" i="0" u="none" strike="noStrike" kern="1200" cap="none" spc="50" normalizeH="0" baseline="0" noProof="0" dirty="0" err="1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ยฯ</a:t>
              </a: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อายุรกรรม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200" b="0" i="0" u="none" strike="noStrike" kern="1200" cap="none" spc="50" normalizeH="0" baseline="0" noProof="0" dirty="0">
                <a:ln w="0"/>
                <a:solidFill>
                  <a:srgbClr val="046839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  <a:p>
              <a:pPr marL="285764" marR="0" lvl="0" indent="-285764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th-TH" sz="1200" b="0" i="0" u="none" strike="noStrike" kern="1200" cap="none" spc="50" normalizeH="0" baseline="0" noProof="0" dirty="0">
                <a:ln w="0"/>
                <a:solidFill>
                  <a:srgbClr val="046839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67DB2C2C-3D1A-8A2A-FC1F-A54E3BD3E3B6}"/>
              </a:ext>
            </a:extLst>
          </p:cNvPr>
          <p:cNvGrpSpPr/>
          <p:nvPr/>
        </p:nvGrpSpPr>
        <p:grpSpPr>
          <a:xfrm>
            <a:off x="313872" y="1581349"/>
            <a:ext cx="2648608" cy="3470196"/>
            <a:chOff x="422616" y="1400453"/>
            <a:chExt cx="2526237" cy="3470637"/>
          </a:xfrm>
        </p:grpSpPr>
        <p:sp>
          <p:nvSpPr>
            <p:cNvPr id="36" name="สี่เหลี่ยมผืนผ้า: มุมมน 35">
              <a:extLst>
                <a:ext uri="{FF2B5EF4-FFF2-40B4-BE49-F238E27FC236}">
                  <a16:creationId xmlns:a16="http://schemas.microsoft.com/office/drawing/2014/main" id="{B772FC35-FBF0-C9DC-414A-C87915EAF7ED}"/>
                </a:ext>
              </a:extLst>
            </p:cNvPr>
            <p:cNvSpPr/>
            <p:nvPr/>
          </p:nvSpPr>
          <p:spPr>
            <a:xfrm>
              <a:off x="460319" y="1481434"/>
              <a:ext cx="2483618" cy="714477"/>
            </a:xfrm>
            <a:prstGeom prst="roundRect">
              <a:avLst>
                <a:gd name="adj" fmla="val 9849"/>
              </a:avLst>
            </a:prstGeom>
            <a:solidFill>
              <a:srgbClr val="216C53"/>
            </a:solidFill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ชื่อเรื่อง 5">
              <a:extLst>
                <a:ext uri="{FF2B5EF4-FFF2-40B4-BE49-F238E27FC236}">
                  <a16:creationId xmlns:a16="http://schemas.microsoft.com/office/drawing/2014/main" id="{3ADEE61C-3F5D-D9FA-7A04-9B89020777DA}"/>
                </a:ext>
              </a:extLst>
            </p:cNvPr>
            <p:cNvSpPr txBox="1">
              <a:spLocks/>
            </p:cNvSpPr>
            <p:nvPr/>
          </p:nvSpPr>
          <p:spPr>
            <a:xfrm>
              <a:off x="643990" y="1561470"/>
              <a:ext cx="2103120" cy="6253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GREEN &amp; CLEAN Hospital</a:t>
              </a:r>
              <a:endPara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  <p:sp>
          <p:nvSpPr>
            <p:cNvPr id="41" name="ชื่อเรื่อง 5">
              <a:extLst>
                <a:ext uri="{FF2B5EF4-FFF2-40B4-BE49-F238E27FC236}">
                  <a16:creationId xmlns:a16="http://schemas.microsoft.com/office/drawing/2014/main" id="{BB5AC409-CD28-B36D-A756-B42B21BE8727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540181" y="1400453"/>
              <a:ext cx="2281277" cy="4572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1" i="0" u="none" strike="noStrike" kern="1200" cap="none" spc="50" normalizeH="0" baseline="0" noProof="0" dirty="0">
                <a:ln w="0"/>
                <a:solidFill>
                  <a:srgbClr val="046839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  <p:sp>
          <p:nvSpPr>
            <p:cNvPr id="52" name="ชื่อเรื่อง 5">
              <a:extLst>
                <a:ext uri="{FF2B5EF4-FFF2-40B4-BE49-F238E27FC236}">
                  <a16:creationId xmlns:a16="http://schemas.microsoft.com/office/drawing/2014/main" id="{85583059-824E-8C76-43AB-A0E741C60539}"/>
                </a:ext>
              </a:extLst>
            </p:cNvPr>
            <p:cNvSpPr txBox="1">
              <a:spLocks/>
            </p:cNvSpPr>
            <p:nvPr/>
          </p:nvSpPr>
          <p:spPr>
            <a:xfrm>
              <a:off x="422616" y="2561736"/>
              <a:ext cx="2526237" cy="230935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ประเด็นที่ต้องส่งเสริม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โรงพยาบาลคาร์บอนต่ำและเท่าทันการเปลี่ยนแปลงสภาพภูมิอากาศ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รพ.ที่</a:t>
              </a: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  <a:sym typeface="Prompt"/>
                </a:rPr>
                <a:t>เป็น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  <a:sym typeface="Prompt"/>
                </a:rPr>
                <a:t> Challenge </a:t>
              </a:r>
              <a:b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  <a:sym typeface="Prompt"/>
                </a:rPr>
              </a:b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  <a:sym typeface="Prompt"/>
                </a:rPr>
                <a:t>ให้ผ่านเกณฑ์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th-TH" sz="1200" b="0" i="0" u="none" strike="noStrike" kern="1200" cap="none" spc="5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</p:grpSp>
      <p:grpSp>
        <p:nvGrpSpPr>
          <p:cNvPr id="42" name="กลุ่ม 41">
            <a:extLst>
              <a:ext uri="{FF2B5EF4-FFF2-40B4-BE49-F238E27FC236}">
                <a16:creationId xmlns:a16="http://schemas.microsoft.com/office/drawing/2014/main" id="{F1EA6517-6A3B-2482-A592-544DA3C9D062}"/>
              </a:ext>
            </a:extLst>
          </p:cNvPr>
          <p:cNvGrpSpPr/>
          <p:nvPr/>
        </p:nvGrpSpPr>
        <p:grpSpPr>
          <a:xfrm>
            <a:off x="2536863" y="1017337"/>
            <a:ext cx="3586673" cy="5285611"/>
            <a:chOff x="2651721" y="1080843"/>
            <a:chExt cx="3912565" cy="501450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55360AFF-A5B1-3AFC-C8CE-E1F9C5533310}"/>
                </a:ext>
              </a:extLst>
            </p:cNvPr>
            <p:cNvSpPr/>
            <p:nvPr/>
          </p:nvSpPr>
          <p:spPr>
            <a:xfrm>
              <a:off x="3640581" y="1686716"/>
              <a:ext cx="2262134" cy="677744"/>
            </a:xfrm>
            <a:prstGeom prst="roundRect">
              <a:avLst>
                <a:gd name="adj" fmla="val 9849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ชื่อเรื่อง 5">
              <a:extLst>
                <a:ext uri="{FF2B5EF4-FFF2-40B4-BE49-F238E27FC236}">
                  <a16:creationId xmlns:a16="http://schemas.microsoft.com/office/drawing/2014/main" id="{19757E3A-BDEC-8641-BC8C-F2F9A5BD8835}"/>
                </a:ext>
              </a:extLst>
            </p:cNvPr>
            <p:cNvSpPr txBox="1">
              <a:spLocks/>
            </p:cNvSpPr>
            <p:nvPr/>
          </p:nvSpPr>
          <p:spPr>
            <a:xfrm>
              <a:off x="3780325" y="1837084"/>
              <a:ext cx="2103120" cy="6253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RLU Hospital</a:t>
              </a:r>
              <a:endParaRPr kumimoji="0" lang="th-TH" sz="2400" b="1" i="0" u="none" strike="noStrike" kern="1200" cap="none" spc="50" normalizeH="0" baseline="0" noProof="0" dirty="0">
                <a:ln w="0"/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  <p:sp>
          <p:nvSpPr>
            <p:cNvPr id="48" name="ชื่อเรื่อง 5">
              <a:extLst>
                <a:ext uri="{FF2B5EF4-FFF2-40B4-BE49-F238E27FC236}">
                  <a16:creationId xmlns:a16="http://schemas.microsoft.com/office/drawing/2014/main" id="{75DCC67F-9A78-6445-6D24-FFC2D68BF2B9}"/>
                </a:ext>
              </a:extLst>
            </p:cNvPr>
            <p:cNvSpPr txBox="1">
              <a:spLocks/>
            </p:cNvSpPr>
            <p:nvPr/>
          </p:nvSpPr>
          <p:spPr>
            <a:xfrm>
              <a:off x="3720087" y="1080843"/>
              <a:ext cx="2103120" cy="47727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ลดต้นทุน</a:t>
              </a:r>
            </a:p>
          </p:txBody>
        </p:sp>
        <p:sp>
          <p:nvSpPr>
            <p:cNvPr id="49" name="ชื่อเรื่อง 5">
              <a:extLst>
                <a:ext uri="{FF2B5EF4-FFF2-40B4-BE49-F238E27FC236}">
                  <a16:creationId xmlns:a16="http://schemas.microsoft.com/office/drawing/2014/main" id="{FA8E6A0D-D0D9-CD42-8998-93DB8A11C595}"/>
                </a:ext>
              </a:extLst>
            </p:cNvPr>
            <p:cNvSpPr txBox="1">
              <a:spLocks/>
            </p:cNvSpPr>
            <p:nvPr/>
          </p:nvSpPr>
          <p:spPr>
            <a:xfrm>
              <a:off x="2932253" y="3485915"/>
              <a:ext cx="3495485" cy="1389615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285764" marR="0" lvl="0" indent="-285764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th-TH" sz="1200" b="0" i="0" u="none" strike="noStrike" kern="1200" cap="none" spc="50" normalizeH="0" baseline="0" noProof="0" dirty="0">
                <a:ln w="0"/>
                <a:solidFill>
                  <a:srgbClr val="046839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  <a:p>
              <a:pPr marL="285764" marR="0" lvl="0" indent="-285764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th-TH" sz="1200" b="0" i="0" u="none" strike="noStrike" kern="1200" cap="none" spc="50" normalizeH="0" baseline="0" noProof="0" dirty="0">
                <a:ln w="0"/>
                <a:solidFill>
                  <a:srgbClr val="046839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  <p:sp>
          <p:nvSpPr>
            <p:cNvPr id="50" name="ชื่อเรื่อง 5">
              <a:extLst>
                <a:ext uri="{FF2B5EF4-FFF2-40B4-BE49-F238E27FC236}">
                  <a16:creationId xmlns:a16="http://schemas.microsoft.com/office/drawing/2014/main" id="{0714D151-B36E-0B26-12E4-0D6345184B13}"/>
                </a:ext>
              </a:extLst>
            </p:cNvPr>
            <p:cNvSpPr txBox="1">
              <a:spLocks/>
            </p:cNvSpPr>
            <p:nvPr/>
          </p:nvSpPr>
          <p:spPr>
            <a:xfrm>
              <a:off x="3428185" y="3218668"/>
              <a:ext cx="2496399" cy="6637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700" b="1" i="0" u="none" strike="noStrike" kern="1200" cap="none" spc="50" normalizeH="0" baseline="0" noProof="0" dirty="0">
                  <a:ln w="0"/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ดำเนินการแล้ว 1 แห่ง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รพ.หนองบัวลำภู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(อีก 5 แห่ง สมัครเข้าร่วมโครงการแล้ว)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000" b="0" i="0" u="none" strike="noStrike" kern="1200" cap="none" spc="5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  <p:sp>
          <p:nvSpPr>
            <p:cNvPr id="53" name="ชื่อเรื่อง 5">
              <a:extLst>
                <a:ext uri="{FF2B5EF4-FFF2-40B4-BE49-F238E27FC236}">
                  <a16:creationId xmlns:a16="http://schemas.microsoft.com/office/drawing/2014/main" id="{2DAD69E7-9ABF-946B-2E70-20A2F69F9C73}"/>
                </a:ext>
              </a:extLst>
            </p:cNvPr>
            <p:cNvSpPr txBox="1">
              <a:spLocks/>
            </p:cNvSpPr>
            <p:nvPr/>
          </p:nvSpPr>
          <p:spPr>
            <a:xfrm>
              <a:off x="2651721" y="4873768"/>
              <a:ext cx="3912565" cy="122158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1200" cap="none" spc="50" normalizeH="0" baseline="0" noProof="0" dirty="0">
                  <a:ln w="0"/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ผลการดำเนินงาน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รพ.หนองบัวลำภู</a:t>
              </a:r>
              <a:r>
                <a:rPr kumimoji="0" lang="en-US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</a:t>
              </a:r>
              <a:endParaRPr kumimoji="0" lang="th-TH" sz="1500" b="0" i="0" u="none" strike="noStrike" kern="1200" cap="none" spc="5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ต.ค.67 – ธ.ค. </a:t>
              </a:r>
              <a:r>
                <a:rPr kumimoji="0" lang="en-US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67</a:t>
              </a:r>
              <a:r>
                <a:rPr kumimoji="0" lang="th-TH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(3 เดือน)</a:t>
              </a:r>
              <a:br>
                <a:rPr kumimoji="0" lang="en-US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</a:br>
              <a:r>
                <a:rPr kumimoji="0" lang="en-US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</a:t>
              </a:r>
              <a:r>
                <a:rPr kumimoji="0" lang="th-TH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พบว่าลดค่าใช้จ่ายได้ 104</a:t>
              </a:r>
              <a:r>
                <a:rPr kumimoji="0" lang="en-US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,</a:t>
              </a:r>
              <a:r>
                <a:rPr kumimoji="0" lang="th-TH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658</a:t>
              </a:r>
              <a:r>
                <a:rPr kumimoji="0" lang="en-US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</a:t>
              </a:r>
              <a:r>
                <a:rPr kumimoji="0" lang="th-TH" sz="1500" b="0" i="0" u="none" strike="noStrike" kern="1200" cap="none" spc="50" normalizeH="0" baseline="0" noProof="0" dirty="0">
                  <a:ln w="0"/>
                  <a:solidFill>
                    <a:srgbClr val="70AD47">
                      <a:lumMod val="50000"/>
                    </a:srgb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บาท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0" i="0" u="none" strike="noStrike" kern="1200" cap="none" spc="50" normalizeH="0" baseline="0" noProof="0" dirty="0">
                  <a:ln w="0"/>
                  <a:solidFill>
                    <a:srgbClr val="FF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(ลดค่าใช้จ่ายจากการตรวจซ้ำ 17</a:t>
              </a:r>
              <a:r>
                <a:rPr kumimoji="0" lang="en-US" sz="1500" b="0" i="0" u="none" strike="noStrike" kern="1200" cap="none" spc="50" normalizeH="0" baseline="0" noProof="0" dirty="0">
                  <a:ln w="0"/>
                  <a:solidFill>
                    <a:srgbClr val="FF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,</a:t>
              </a:r>
              <a:r>
                <a:rPr kumimoji="0" lang="th-TH" sz="1500" b="0" i="0" u="none" strike="noStrike" kern="1200" cap="none" spc="50" normalizeH="0" baseline="0" noProof="0" dirty="0">
                  <a:ln w="0"/>
                  <a:solidFill>
                    <a:srgbClr val="FF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508 บาท)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00" b="0" i="0" u="none" strike="noStrike" kern="1200" cap="none" spc="50" normalizeH="0" baseline="0" noProof="0" dirty="0">
                <a:ln w="0"/>
                <a:solidFill>
                  <a:srgbClr val="70AD47">
                    <a:lumMod val="50000"/>
                  </a:srgb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  <a:p>
              <a:pPr marL="285764" marR="0" lvl="0" indent="-285764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th-TH" sz="1200" b="0" i="0" u="none" strike="noStrike" kern="1200" cap="none" spc="50" normalizeH="0" baseline="0" noProof="0" dirty="0">
                <a:ln w="0"/>
                <a:solidFill>
                  <a:srgbClr val="046839"/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  <p:sp>
          <p:nvSpPr>
            <p:cNvPr id="56" name="ลูกศร: ลง 55">
              <a:extLst>
                <a:ext uri="{FF2B5EF4-FFF2-40B4-BE49-F238E27FC236}">
                  <a16:creationId xmlns:a16="http://schemas.microsoft.com/office/drawing/2014/main" id="{97187959-4315-5AD4-21FE-7376E85BAF9C}"/>
                </a:ext>
              </a:extLst>
            </p:cNvPr>
            <p:cNvSpPr/>
            <p:nvPr/>
          </p:nvSpPr>
          <p:spPr>
            <a:xfrm>
              <a:off x="4429726" y="2590601"/>
              <a:ext cx="509035" cy="494443"/>
            </a:xfrm>
            <a:prstGeom prst="downArrow">
              <a:avLst>
                <a:gd name="adj1" fmla="val 50000"/>
                <a:gd name="adj2" fmla="val 24297"/>
              </a:avLst>
            </a:prstGeom>
            <a:solidFill>
              <a:srgbClr val="216C5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97BB943F-38EE-15E9-688E-DFB86EEFAE7A}"/>
              </a:ext>
            </a:extLst>
          </p:cNvPr>
          <p:cNvGrpSpPr/>
          <p:nvPr/>
        </p:nvGrpSpPr>
        <p:grpSpPr>
          <a:xfrm>
            <a:off x="8861089" y="1025613"/>
            <a:ext cx="3141217" cy="4948278"/>
            <a:chOff x="8887104" y="834517"/>
            <a:chExt cx="3141217" cy="5052074"/>
          </a:xfrm>
        </p:grpSpPr>
        <p:sp>
          <p:nvSpPr>
            <p:cNvPr id="58" name="สี่เหลี่ยมผืนผ้า: มุมมน 57">
              <a:extLst>
                <a:ext uri="{FF2B5EF4-FFF2-40B4-BE49-F238E27FC236}">
                  <a16:creationId xmlns:a16="http://schemas.microsoft.com/office/drawing/2014/main" id="{8A96DD61-02B2-9D19-1FA8-5C9FADE8ACB7}"/>
                </a:ext>
              </a:extLst>
            </p:cNvPr>
            <p:cNvSpPr/>
            <p:nvPr/>
          </p:nvSpPr>
          <p:spPr>
            <a:xfrm>
              <a:off x="8887104" y="1282405"/>
              <a:ext cx="2892461" cy="1066665"/>
            </a:xfrm>
            <a:prstGeom prst="roundRect">
              <a:avLst>
                <a:gd name="adj" fmla="val 9849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ชื่อเรื่อง 5">
              <a:extLst>
                <a:ext uri="{FF2B5EF4-FFF2-40B4-BE49-F238E27FC236}">
                  <a16:creationId xmlns:a16="http://schemas.microsoft.com/office/drawing/2014/main" id="{4714D666-BD8D-F15D-D460-70D5304175DF}"/>
                </a:ext>
              </a:extLst>
            </p:cNvPr>
            <p:cNvSpPr txBox="1">
              <a:spLocks/>
            </p:cNvSpPr>
            <p:nvPr/>
          </p:nvSpPr>
          <p:spPr>
            <a:xfrm>
              <a:off x="9090094" y="1438307"/>
              <a:ext cx="2486483" cy="1000915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หารายได้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เฝ้าระวัง รพ.วิกฤติ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คุณภาพรายงานบัญชี</a:t>
              </a:r>
            </a:p>
          </p:txBody>
        </p:sp>
        <p:sp>
          <p:nvSpPr>
            <p:cNvPr id="60" name="ชื่อเรื่อง 5">
              <a:extLst>
                <a:ext uri="{FF2B5EF4-FFF2-40B4-BE49-F238E27FC236}">
                  <a16:creationId xmlns:a16="http://schemas.microsoft.com/office/drawing/2014/main" id="{09B466C9-488D-D377-3686-06EF52433F71}"/>
                </a:ext>
              </a:extLst>
            </p:cNvPr>
            <p:cNvSpPr txBox="1">
              <a:spLocks/>
            </p:cNvSpPr>
            <p:nvPr/>
          </p:nvSpPr>
          <p:spPr>
            <a:xfrm>
              <a:off x="9221470" y="834517"/>
              <a:ext cx="2460770" cy="39639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50" normalizeH="0" baseline="0" noProof="0" dirty="0">
                  <a:ln w="0"/>
                  <a:solidFill>
                    <a:srgbClr val="046839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เฝ้าระวังการเงิน</a:t>
              </a:r>
            </a:p>
          </p:txBody>
        </p:sp>
        <p:sp>
          <p:nvSpPr>
            <p:cNvPr id="61" name="ชื่อเรื่อง 5">
              <a:extLst>
                <a:ext uri="{FF2B5EF4-FFF2-40B4-BE49-F238E27FC236}">
                  <a16:creationId xmlns:a16="http://schemas.microsoft.com/office/drawing/2014/main" id="{D72294D5-1FBD-D44C-7221-DF9748F0FDA0}"/>
                </a:ext>
              </a:extLst>
            </p:cNvPr>
            <p:cNvSpPr txBox="1">
              <a:spLocks/>
            </p:cNvSpPr>
            <p:nvPr/>
          </p:nvSpPr>
          <p:spPr>
            <a:xfrm>
              <a:off x="9090094" y="3288318"/>
              <a:ext cx="2938227" cy="259827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b="1" kern="1200">
                  <a:solidFill>
                    <a:srgbClr val="4C6085"/>
                  </a:solidFill>
                  <a:latin typeface="Prompt" panose="00000500000000000000" pitchFamily="2" charset="-34"/>
                  <a:ea typeface="+mj-ea"/>
                  <a:cs typeface="Prompt" panose="00000500000000000000" pitchFamily="2" charset="-34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1.ผู้บริหารมีนโยบายให้</a:t>
              </a: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rgbClr val="FF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กำกับ ติดตาม รายได้ - รายจ่าย</a:t>
              </a: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 ในเวทีการประชุม</a:t>
              </a:r>
              <a:br>
                <a:rPr kumimoji="0" lang="th-TH" sz="1450" i="0" u="none" strike="noStrike" kern="1200" cap="none" spc="50" normalizeH="0" baseline="0" noProof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</a:b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ทีมบริหาร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2.</a:t>
              </a: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rgbClr val="FF0000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ควบคุม</a:t>
              </a: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การใช้จ่ายให้เป็นไปตามแผนทุกเดือน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3.ศูนย์จัดเก็บเบิกชดเชยครบถ้วน ทันเวลา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50" i="0" u="none" strike="noStrike" kern="1200" cap="none" spc="50" normalizeH="0" baseline="0" noProof="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uLnTx/>
                  <a:uFillTx/>
                  <a:latin typeface="Prompt" panose="00000500000000000000" pitchFamily="2" charset="-34"/>
                  <a:ea typeface="+mj-ea"/>
                  <a:cs typeface="Prompt" panose="00000500000000000000" pitchFamily="2" charset="-34"/>
                </a:rPr>
                <a:t>4.บัญชียืนยันความถูกต้องของรายรับกับงานประกันทุกครั้ง</a:t>
              </a:r>
              <a:endParaRPr kumimoji="0" lang="en-US" sz="1450" b="0" i="0" u="none" strike="noStrike" kern="1200" cap="none" spc="50" normalizeH="0" baseline="0" noProof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glow rad="101600">
                    <a:prstClr val="white">
                      <a:alpha val="60000"/>
                    </a:prst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Prompt" panose="00000500000000000000" pitchFamily="2" charset="-34"/>
                <a:ea typeface="+mj-ea"/>
                <a:cs typeface="Prompt" panose="00000500000000000000" pitchFamily="2" charset="-34"/>
              </a:endParaRPr>
            </a:p>
          </p:txBody>
        </p:sp>
        <p:sp>
          <p:nvSpPr>
            <p:cNvPr id="62" name="ลูกศร: ลง 61">
              <a:extLst>
                <a:ext uri="{FF2B5EF4-FFF2-40B4-BE49-F238E27FC236}">
                  <a16:creationId xmlns:a16="http://schemas.microsoft.com/office/drawing/2014/main" id="{65C2F92C-52A3-A1ED-AD5C-9AE676F69C48}"/>
                </a:ext>
              </a:extLst>
            </p:cNvPr>
            <p:cNvSpPr/>
            <p:nvPr/>
          </p:nvSpPr>
          <p:spPr>
            <a:xfrm>
              <a:off x="10265612" y="2517402"/>
              <a:ext cx="466637" cy="586916"/>
            </a:xfrm>
            <a:prstGeom prst="downArrow">
              <a:avLst/>
            </a:prstGeom>
            <a:solidFill>
              <a:srgbClr val="216C5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BEA4CC01-F335-853C-0BB9-340C08A458BA}"/>
              </a:ext>
            </a:extLst>
          </p:cNvPr>
          <p:cNvSpPr txBox="1"/>
          <p:nvPr/>
        </p:nvSpPr>
        <p:spPr>
          <a:xfrm>
            <a:off x="535775" y="1130620"/>
            <a:ext cx="264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พัฒนาโครงสร้าง</a:t>
            </a:r>
          </a:p>
        </p:txBody>
      </p:sp>
      <p:sp>
        <p:nvSpPr>
          <p:cNvPr id="11" name="ลูกศร: ลง 10">
            <a:extLst>
              <a:ext uri="{FF2B5EF4-FFF2-40B4-BE49-F238E27FC236}">
                <a16:creationId xmlns:a16="http://schemas.microsoft.com/office/drawing/2014/main" id="{79568FF2-09FE-C8AD-F1A8-0878B286E0E4}"/>
              </a:ext>
            </a:extLst>
          </p:cNvPr>
          <p:cNvSpPr/>
          <p:nvPr/>
        </p:nvSpPr>
        <p:spPr>
          <a:xfrm>
            <a:off x="4164463" y="4368422"/>
            <a:ext cx="466636" cy="521175"/>
          </a:xfrm>
          <a:prstGeom prst="downArrow">
            <a:avLst>
              <a:gd name="adj1" fmla="val 50000"/>
              <a:gd name="adj2" fmla="val 24297"/>
            </a:avLst>
          </a:prstGeom>
          <a:solidFill>
            <a:srgbClr val="216C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ลูกศร: ลง 11">
            <a:extLst>
              <a:ext uri="{FF2B5EF4-FFF2-40B4-BE49-F238E27FC236}">
                <a16:creationId xmlns:a16="http://schemas.microsoft.com/office/drawing/2014/main" id="{F24A5DDB-662B-DC2B-8184-1508371D600D}"/>
              </a:ext>
            </a:extLst>
          </p:cNvPr>
          <p:cNvSpPr/>
          <p:nvPr/>
        </p:nvSpPr>
        <p:spPr>
          <a:xfrm>
            <a:off x="6815426" y="2608718"/>
            <a:ext cx="466636" cy="521175"/>
          </a:xfrm>
          <a:prstGeom prst="downArrow">
            <a:avLst>
              <a:gd name="adj1" fmla="val 50000"/>
              <a:gd name="adj2" fmla="val 24297"/>
            </a:avLst>
          </a:prstGeom>
          <a:solidFill>
            <a:srgbClr val="216C5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161093" y="832794"/>
            <a:ext cx="718509" cy="718509"/>
          </a:xfrm>
          <a:custGeom>
            <a:avLst/>
            <a:gdLst/>
            <a:ahLst/>
            <a:cxnLst/>
            <a:rect l="l" t="t" r="r" b="b"/>
            <a:pathLst>
              <a:path w="1077763" h="1077763">
                <a:moveTo>
                  <a:pt x="0" y="0"/>
                </a:moveTo>
                <a:lnTo>
                  <a:pt x="1077763" y="0"/>
                </a:lnTo>
                <a:lnTo>
                  <a:pt x="1077763" y="1077764"/>
                </a:lnTo>
                <a:lnTo>
                  <a:pt x="0" y="10777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3027" y="3940461"/>
            <a:ext cx="2432387" cy="760625"/>
            <a:chOff x="0" y="0"/>
            <a:chExt cx="4864775" cy="152124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64775" cy="1521249"/>
            </a:xfrm>
            <a:custGeom>
              <a:avLst/>
              <a:gdLst/>
              <a:ahLst/>
              <a:cxnLst/>
              <a:rect l="l" t="t" r="r" b="b"/>
              <a:pathLst>
                <a:path w="4864775" h="1521249">
                  <a:moveTo>
                    <a:pt x="0" y="0"/>
                  </a:moveTo>
                  <a:lnTo>
                    <a:pt x="4864775" y="0"/>
                  </a:lnTo>
                  <a:lnTo>
                    <a:pt x="4864775" y="1521249"/>
                  </a:lnTo>
                  <a:lnTo>
                    <a:pt x="0" y="1521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66" b="-166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37200" y="457756"/>
              <a:ext cx="3990375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38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rompt" panose="00000500000000000000" pitchFamily="2" charset="-34"/>
                  <a:ea typeface="Anantason Bold"/>
                  <a:cs typeface="Prompt" panose="00000500000000000000" pitchFamily="2" charset="-34"/>
                  <a:sym typeface="Anantason Bold"/>
                </a:rPr>
                <a:t>ผลการดำเนินงาน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mpt" panose="00000500000000000000" pitchFamily="2" charset="-34"/>
                <a:ea typeface="Anantason Bold"/>
                <a:cs typeface="Prompt" panose="00000500000000000000" pitchFamily="2" charset="-34"/>
                <a:sym typeface="Anantason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0648" y="4676595"/>
            <a:ext cx="1283073" cy="1554613"/>
            <a:chOff x="-11958568" y="5854010"/>
            <a:chExt cx="3266597" cy="4038338"/>
          </a:xfrm>
        </p:grpSpPr>
        <p:sp>
          <p:nvSpPr>
            <p:cNvPr id="21" name="Freeform 21"/>
            <p:cNvSpPr/>
            <p:nvPr/>
          </p:nvSpPr>
          <p:spPr>
            <a:xfrm>
              <a:off x="-11801151" y="5854010"/>
              <a:ext cx="2705187" cy="2579418"/>
            </a:xfrm>
            <a:custGeom>
              <a:avLst/>
              <a:gdLst/>
              <a:ahLst/>
              <a:cxnLst/>
              <a:rect l="l" t="t" r="r" b="b"/>
              <a:pathLst>
                <a:path w="2951767" h="2729702">
                  <a:moveTo>
                    <a:pt x="0" y="0"/>
                  </a:moveTo>
                  <a:lnTo>
                    <a:pt x="2951767" y="0"/>
                  </a:lnTo>
                  <a:lnTo>
                    <a:pt x="2951767" y="2729702"/>
                  </a:lnTo>
                  <a:lnTo>
                    <a:pt x="0" y="2729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239" r="-10163"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-11287126" y="6785607"/>
              <a:ext cx="1720986" cy="879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6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B6CE6"/>
                  </a:solidFill>
                  <a:effectLst/>
                  <a:uLnTx/>
                  <a:uFillTx/>
                  <a:latin typeface="Prompt Bold"/>
                  <a:ea typeface="Prompt Bold"/>
                  <a:cs typeface="Prompt Bold"/>
                  <a:sym typeface="Prompt Bold"/>
                </a:rPr>
                <a:t>6 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B6CE6"/>
                  </a:solidFill>
                  <a:effectLst/>
                  <a:uLnTx/>
                  <a:uFillTx/>
                  <a:latin typeface="Prompt Bold"/>
                  <a:ea typeface="Prompt Bold"/>
                  <a:cs typeface="Prompt Bold"/>
                  <a:sym typeface="Prompt Bold"/>
                </a:rPr>
                <a:t>แห่ง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B6CE6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11958568" y="8586505"/>
              <a:ext cx="3266597" cy="13058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6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B6CE6"/>
                  </a:solidFill>
                  <a:effectLst/>
                  <a:uLnTx/>
                  <a:uFillTx/>
                  <a:latin typeface="Prompt Bold"/>
                  <a:ea typeface="Prompt Bold"/>
                  <a:cs typeface="Prompt Bold"/>
                  <a:sym typeface="Prompt Bold"/>
                </a:rPr>
                <a:t>รพ.ในสังกัด สธ.  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962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B6CE6"/>
                  </a:solidFill>
                  <a:effectLst/>
                  <a:uLnTx/>
                  <a:uFillTx/>
                  <a:latin typeface="Prompt Bold"/>
                  <a:ea typeface="Prompt Bold"/>
                  <a:cs typeface="Prompt Bold"/>
                  <a:sym typeface="Prompt Bold"/>
                </a:rPr>
                <a:t>จ.หนองบัวลำภู</a:t>
              </a:r>
              <a:endParaRPr kumimoji="0" lang="en-US" sz="1401" b="1" i="0" u="none" strike="noStrike" kern="1200" cap="none" spc="0" normalizeH="0" baseline="0" noProof="0" dirty="0">
                <a:ln>
                  <a:noFill/>
                </a:ln>
                <a:solidFill>
                  <a:srgbClr val="CB6CE6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643537" y="5012614"/>
            <a:ext cx="1633299" cy="1169795"/>
            <a:chOff x="-2233234" y="745001"/>
            <a:chExt cx="3266597" cy="2339590"/>
          </a:xfrm>
        </p:grpSpPr>
        <p:sp>
          <p:nvSpPr>
            <p:cNvPr id="26" name="TextBox 26"/>
            <p:cNvSpPr txBox="1"/>
            <p:nvPr/>
          </p:nvSpPr>
          <p:spPr>
            <a:xfrm>
              <a:off x="-2233234" y="2079059"/>
              <a:ext cx="3266597" cy="1005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1" b="0" i="0" u="none" strike="noStrike" kern="1200" cap="none" spc="0" normalizeH="0" baseline="0" noProof="0" dirty="0">
                  <a:ln>
                    <a:noFill/>
                  </a:ln>
                  <a:solidFill>
                    <a:srgbClr val="E61217"/>
                  </a:solidFill>
                  <a:effectLst/>
                  <a:uLnTx/>
                  <a:uFillTx/>
                  <a:latin typeface="Prompt"/>
                  <a:ea typeface="Prompt"/>
                  <a:cs typeface="Prompt"/>
                  <a:sym typeface="Prompt"/>
                </a:rPr>
                <a:t>ระดับท้าทาย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1" b="0" i="0" u="none" strike="noStrike" kern="1200" cap="none" spc="0" normalizeH="0" baseline="0" noProof="0" dirty="0">
                  <a:ln>
                    <a:noFill/>
                  </a:ln>
                  <a:solidFill>
                    <a:srgbClr val="E61217"/>
                  </a:solidFill>
                  <a:effectLst/>
                  <a:uLnTx/>
                  <a:uFillTx/>
                  <a:latin typeface="Prompt"/>
                  <a:ea typeface="Prompt"/>
                  <a:cs typeface="Prompt"/>
                  <a:sym typeface="Prompt"/>
                </a:rPr>
                <a:t>1 แห่ง</a:t>
              </a:r>
              <a:endParaRPr kumimoji="0" lang="en-US" sz="1401" b="0" i="0" u="none" strike="noStrike" kern="1200" cap="none" spc="0" normalizeH="0" baseline="0" noProof="0" dirty="0">
                <a:ln>
                  <a:noFill/>
                </a:ln>
                <a:solidFill>
                  <a:srgbClr val="E61217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-1308132" y="745001"/>
              <a:ext cx="1313570" cy="682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6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E61217"/>
                  </a:solidFill>
                  <a:effectLst/>
                  <a:uLnTx/>
                  <a:uFillTx/>
                  <a:latin typeface="Prompt Bold"/>
                  <a:ea typeface="Prompt Bold"/>
                  <a:cs typeface="Prompt Bold"/>
                  <a:sym typeface="Prompt Bold"/>
                </a:rPr>
                <a:t>16.6%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15770" y="5066712"/>
            <a:ext cx="1633299" cy="1082436"/>
            <a:chOff x="-1497918" y="862271"/>
            <a:chExt cx="3266597" cy="2164872"/>
          </a:xfrm>
        </p:grpSpPr>
        <p:sp>
          <p:nvSpPr>
            <p:cNvPr id="30" name="TextBox 30"/>
            <p:cNvSpPr txBox="1"/>
            <p:nvPr/>
          </p:nvSpPr>
          <p:spPr>
            <a:xfrm>
              <a:off x="-1497918" y="2021611"/>
              <a:ext cx="3266597" cy="1005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9EBC"/>
                  </a:solidFill>
                  <a:effectLst/>
                  <a:uLnTx/>
                  <a:uFillTx/>
                  <a:latin typeface="Prompt Bold"/>
                  <a:ea typeface="Prompt Bold"/>
                  <a:cs typeface="Prompt Bold"/>
                  <a:sym typeface="Prompt Bold"/>
                </a:rPr>
                <a:t>ระดับมาตรฐานขึ้นไป</a:t>
              </a:r>
            </a:p>
            <a:p>
              <a:pPr marL="0" marR="0" lvl="0" indent="0" algn="ctr" defTabSz="609630" rtl="0" eaLnBrk="1" fontAlgn="auto" latinLnBrk="0" hangingPunct="1">
                <a:lnSpc>
                  <a:spcPts val="19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9EBC"/>
                  </a:solidFill>
                  <a:effectLst/>
                  <a:uLnTx/>
                  <a:uFillTx/>
                  <a:latin typeface="Prompt Bold"/>
                  <a:ea typeface="Prompt Bold"/>
                  <a:cs typeface="Prompt Bold"/>
                  <a:sym typeface="Prompt Bold"/>
                </a:rPr>
                <a:t>6 แห่ง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19EBC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-432452" y="862271"/>
              <a:ext cx="1315116" cy="682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76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srgbClr val="219EBC"/>
                  </a:solidFill>
                  <a:effectLst/>
                  <a:uLnTx/>
                  <a:uFillTx/>
                  <a:latin typeface="Prompt Bold"/>
                  <a:ea typeface="Prompt Bold"/>
                  <a:cs typeface="Prompt Bold"/>
                  <a:sym typeface="Prompt Bold"/>
                </a:rPr>
                <a:t>100%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52713" y="4912724"/>
            <a:ext cx="306787" cy="614742"/>
            <a:chOff x="0" y="0"/>
            <a:chExt cx="623137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23137" cy="812800"/>
            </a:xfrm>
            <a:custGeom>
              <a:avLst/>
              <a:gdLst/>
              <a:ahLst/>
              <a:cxnLst/>
              <a:rect l="l" t="t" r="r" b="b"/>
              <a:pathLst>
                <a:path w="623137" h="812800">
                  <a:moveTo>
                    <a:pt x="623137" y="406400"/>
                  </a:moveTo>
                  <a:lnTo>
                    <a:pt x="216737" y="0"/>
                  </a:lnTo>
                  <a:lnTo>
                    <a:pt x="216737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216737" y="609600"/>
                  </a:lnTo>
                  <a:lnTo>
                    <a:pt x="216737" y="812800"/>
                  </a:lnTo>
                  <a:lnTo>
                    <a:pt x="623137" y="40640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65100"/>
              <a:ext cx="521537" cy="444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205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239220" y="507885"/>
            <a:ext cx="11490523" cy="309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Anantason Bold"/>
                <a:cs typeface="Prompt" panose="00000500000000000000" pitchFamily="2" charset="-34"/>
                <a:sym typeface="Anantason Bold"/>
              </a:rPr>
              <a:t>ตัวชี้วัด </a:t>
            </a:r>
            <a:r>
              <a:rPr kumimoji="0" lang="en-US" sz="1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Anantason Bold"/>
                <a:cs typeface="Prompt" panose="00000500000000000000" pitchFamily="2" charset="-34"/>
                <a:sym typeface="Anantason Bold"/>
              </a:rPr>
              <a:t>: </a:t>
            </a:r>
            <a:r>
              <a:rPr kumimoji="0" lang="th-TH" sz="1750" b="1" i="0" u="none" strike="noStrike" kern="1200" cap="none" spc="0" normalizeH="0" baseline="0" noProof="0" dirty="0">
                <a:ln>
                  <a:noFill/>
                </a:ln>
                <a:solidFill>
                  <a:srgbClr val="076738"/>
                </a:solidFill>
                <a:effectLst/>
                <a:uLnTx/>
                <a:uFillTx/>
                <a:latin typeface="Prompt" panose="00000500000000000000" pitchFamily="2" charset="-34"/>
                <a:ea typeface="Anantason Bold"/>
                <a:cs typeface="Prompt" panose="00000500000000000000" pitchFamily="2" charset="-34"/>
                <a:sym typeface="Anantason Bold"/>
              </a:rPr>
              <a:t>ร้อยละของโรงพยาบาลที่พัฒนาอนามัยสิ่งแวดล้อมได้ตามเกณฑ์ </a:t>
            </a:r>
            <a:r>
              <a:rPr kumimoji="0" lang="en-US" sz="1750" b="1" i="0" u="none" strike="noStrike" kern="1200" cap="none" spc="0" normalizeH="0" baseline="0" noProof="0" dirty="0">
                <a:ln>
                  <a:noFill/>
                </a:ln>
                <a:solidFill>
                  <a:srgbClr val="076738"/>
                </a:solidFill>
                <a:effectLst/>
                <a:uLnTx/>
                <a:uFillTx/>
                <a:latin typeface="Prompt" panose="00000500000000000000" pitchFamily="2" charset="-34"/>
                <a:ea typeface="Anantason Bold"/>
                <a:cs typeface="Prompt" panose="00000500000000000000" pitchFamily="2" charset="-34"/>
                <a:sym typeface="Anantason Bold"/>
              </a:rPr>
              <a:t>GREEN &amp; CLEAN Hospital Challenge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991814" y="854009"/>
            <a:ext cx="7392033" cy="5706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 Bold"/>
              </a:rPr>
              <a:t>เป้าหมาย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: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ระดับมาตรฐานขึ้นไป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ร้อยละ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90</a:t>
            </a:r>
          </a:p>
          <a:p>
            <a:pPr marL="0" marR="0" lvl="0" indent="0" algn="l" defTabSz="609630" rtl="0" eaLnBrk="1" fontAlgn="auto" latinLnBrk="0" hangingPunct="1">
              <a:lnSpc>
                <a:spcPts val="22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           :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ระดับท้าทาย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≥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ร้อยละ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25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236814" y="6109410"/>
            <a:ext cx="2283017" cy="24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0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2F6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(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0052F6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ผ่านเกณฑ์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2F6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2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0052F6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แห่ง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52F6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)</a:t>
            </a:r>
          </a:p>
        </p:txBody>
      </p:sp>
      <p:graphicFrame>
        <p:nvGraphicFramePr>
          <p:cNvPr id="47" name="Chart 7">
            <a:extLst>
              <a:ext uri="{FF2B5EF4-FFF2-40B4-BE49-F238E27FC236}">
                <a16:creationId xmlns:a16="http://schemas.microsoft.com/office/drawing/2014/main" id="{D6E72962-7666-3E12-042E-DD1C336B66E3}"/>
              </a:ext>
            </a:extLst>
          </p:cNvPr>
          <p:cNvGraphicFramePr/>
          <p:nvPr/>
        </p:nvGraphicFramePr>
        <p:xfrm>
          <a:off x="1705141" y="4549761"/>
          <a:ext cx="933562" cy="1194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8" name="Chart 7">
            <a:extLst>
              <a:ext uri="{FF2B5EF4-FFF2-40B4-BE49-F238E27FC236}">
                <a16:creationId xmlns:a16="http://schemas.microsoft.com/office/drawing/2014/main" id="{B3DA8B38-6C3D-F3EF-C7F1-588E7770D405}"/>
              </a:ext>
            </a:extLst>
          </p:cNvPr>
          <p:cNvGraphicFramePr/>
          <p:nvPr/>
        </p:nvGraphicFramePr>
        <p:xfrm>
          <a:off x="2869119" y="4727693"/>
          <a:ext cx="1094245" cy="941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6555EE87-448A-4EE3-835F-8D3B5845F0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36" y="5311829"/>
            <a:ext cx="371765" cy="349800"/>
          </a:xfrm>
          <a:prstGeom prst="rect">
            <a:avLst/>
          </a:prstGeom>
        </p:spPr>
      </p:pic>
      <p:pic>
        <p:nvPicPr>
          <p:cNvPr id="45" name="รูปภาพ 82">
            <a:extLst>
              <a:ext uri="{FF2B5EF4-FFF2-40B4-BE49-F238E27FC236}">
                <a16:creationId xmlns:a16="http://schemas.microsoft.com/office/drawing/2014/main" id="{DE0E822C-E2EE-43B4-8C81-BE2B66F136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35" y="5311829"/>
            <a:ext cx="377975" cy="371160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4300572" y="4844608"/>
            <a:ext cx="7834904" cy="20800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609630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h-TH" sz="1400" b="0" i="0" u="none" strike="noStrike" kern="1200" cap="none" spc="-25" normalizeH="0" baseline="0" noProof="0" dirty="0">
                <a:ln>
                  <a:noFill/>
                </a:ln>
                <a:solidFill>
                  <a:srgbClr val="0052F6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ปี 2568 </a:t>
            </a:r>
            <a:r>
              <a:rPr kumimoji="0" lang="th-TH" sz="1400" b="0" i="0" u="none" strike="noStrike" kern="1200" cap="none" spc="-25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รพ. ที่จะ </a:t>
            </a:r>
            <a:r>
              <a:rPr kumimoji="0" 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Re-accreditation</a:t>
            </a:r>
            <a:r>
              <a:rPr kumimoji="0" 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kumimoji="0" lang="th-TH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ปีงบประมาณ </a:t>
            </a:r>
            <a:r>
              <a:rPr kumimoji="0" lang="en-US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2568 </a:t>
            </a:r>
            <a:r>
              <a:rPr kumimoji="0" lang="th-TH" sz="1400" b="0" i="0" u="none" strike="noStrike" kern="120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จำนวน 3 แห่ง และรพ.ที่อยู่ในช่วงการรับรอง  มีแผนการดำเนินงาน ดังนี้</a:t>
            </a:r>
          </a:p>
          <a:p>
            <a:pPr marL="0" marR="0" lvl="0" indent="0" algn="l" defTabSz="609630" rtl="0" eaLnBrk="1" fontAlgn="auto" latinLnBrk="0" hangingPunct="1">
              <a:lnSpc>
                <a:spcPts val="20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 </a:t>
            </a:r>
            <a:r>
              <a:rPr kumimoji="0" lang="en-US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 </a:t>
            </a:r>
            <a:r>
              <a:rPr kumimoji="0" lang="th-TH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  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1. โรงพยาบาลหนองบัวลำภู 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Re-accreditation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เป็น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Challenge 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พัฒนาเรื่อง การจัดการของเสียทางการแพทย์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/>
              <a:ea typeface="Prompt"/>
              <a:cs typeface="Prompt"/>
              <a:sym typeface="Prompt"/>
            </a:endParaRPr>
          </a:p>
          <a:p>
            <a:pPr marL="0" marR="0" lvl="0" indent="0" algn="l" defTabSz="60963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       2.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โรงพยาบาลสุวรรณคูหา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Re-accreditation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เป็น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Challenge 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พัฒนาเรื่อง การจัดการของเสียทางการแพทย์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076738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    </a:t>
            </a:r>
          </a:p>
          <a:p>
            <a:pPr marL="0" marR="0" lvl="0" indent="0" algn="l" defTabSz="60963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076738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      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3.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โรงพยาบาลโนนสัง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Re-accreditation 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จากเดิมเป็น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Standard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ยกระดับเป็น 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Excellent</a:t>
            </a:r>
            <a:endParaRPr kumimoji="0" lang="en-US" sz="1400" b="0" i="0" u="none" strike="noStrike" kern="1200" cap="none" spc="-10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Prompt"/>
              <a:ea typeface="Prompt"/>
              <a:cs typeface="Prompt"/>
              <a:sym typeface="Prompt"/>
            </a:endParaRPr>
          </a:p>
          <a:p>
            <a:pPr marL="0" marR="0" lvl="0" indent="0" algn="l" defTabSz="60963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       4. (เพิ่มเติม รพ.ที่จะยกระดับและยังอยู่ในช่วงการรับรอง) ,</a:t>
            </a:r>
            <a:r>
              <a:rPr kumimoji="0" lang="th-TH" sz="1400" b="0" i="0" u="sng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รพ.นาวัง เดิมเป็น </a:t>
            </a:r>
            <a:r>
              <a:rPr kumimoji="0" lang="en-US" sz="1400" b="0" i="0" u="sng" strike="noStrike" kern="1200" cap="none" spc="-1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Excellent</a:t>
            </a:r>
            <a:r>
              <a:rPr kumimoji="0" lang="th-TH" sz="1400" b="0" i="0" u="sng" strike="noStrike" kern="1200" cap="none" spc="-1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kumimoji="0" lang="th-TH" sz="1400" b="0" i="0" u="sng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ยกระดับเป็น </a:t>
            </a:r>
            <a:r>
              <a:rPr kumimoji="0" lang="en-US" sz="1400" b="0" i="0" u="sng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Challenge</a:t>
            </a:r>
            <a:r>
              <a:rPr kumimoji="0" lang="th-TH" sz="1400" b="0" i="0" u="sng" strike="noStrike" kern="1200" cap="none" spc="-1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kumimoji="0" lang="th-TH" sz="1400" b="0" i="0" u="sng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พัฒนา เรื่อง รพ.</a:t>
            </a:r>
            <a:r>
              <a:rPr kumimoji="0" lang="en-US" sz="1400" b="0" i="0" u="sng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. Low Carbon</a:t>
            </a:r>
            <a:r>
              <a:rPr kumimoji="0" lang="en-US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kumimoji="0" lang="th-TH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/และ </a:t>
            </a:r>
            <a:r>
              <a:rPr kumimoji="0" lang="th-TH" sz="1400" b="0" i="0" u="sng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รพ.ศรีบุญเรือง เดิมเป็น </a:t>
            </a:r>
            <a:r>
              <a:rPr kumimoji="0" lang="en-US" sz="1400" b="0" i="0" u="sng" strike="noStrike" kern="1200" cap="none" spc="-1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Standard</a:t>
            </a:r>
            <a:r>
              <a:rPr kumimoji="0" lang="en-US" sz="1400" b="0" i="0" u="sng" strike="noStrike" kern="1200" cap="none" spc="-10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kumimoji="0" lang="th-TH" sz="1400" b="0" i="0" u="sng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ยกระดับเป็น </a:t>
            </a:r>
            <a:r>
              <a:rPr kumimoji="0" lang="en-US" sz="1400" b="0" i="0" u="sng" strike="noStrike" kern="1200" cap="none" spc="-1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Excellent</a:t>
            </a:r>
            <a:endParaRPr kumimoji="0" lang="en-US" sz="1400" b="0" i="0" u="sng" strike="noStrike" kern="1200" cap="none" spc="-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/>
              <a:ea typeface="Prompt"/>
              <a:cs typeface="Prompt"/>
              <a:sym typeface="Prompt"/>
            </a:endParaRPr>
          </a:p>
          <a:p>
            <a:pPr marL="0" marR="0" lvl="0" indent="0" algn="l" defTabSz="60963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76738"/>
              </a:solidFill>
              <a:effectLst/>
              <a:uLnTx/>
              <a:uFillTx/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44" name="ตัวแทนหมายเลขสไลด์ 1">
            <a:extLst>
              <a:ext uri="{FF2B5EF4-FFF2-40B4-BE49-F238E27FC236}">
                <a16:creationId xmlns:a16="http://schemas.microsoft.com/office/drawing/2014/main" id="{9F1FC6F3-C215-47C1-958A-397C0ACC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9194" y="6386094"/>
            <a:ext cx="336679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grpSp>
        <p:nvGrpSpPr>
          <p:cNvPr id="49" name="Group 10">
            <a:extLst>
              <a:ext uri="{FF2B5EF4-FFF2-40B4-BE49-F238E27FC236}">
                <a16:creationId xmlns:a16="http://schemas.microsoft.com/office/drawing/2014/main" id="{BD751DBC-45CA-4B70-9F4D-058B4896EFD0}"/>
              </a:ext>
            </a:extLst>
          </p:cNvPr>
          <p:cNvGrpSpPr>
            <a:grpSpLocks/>
          </p:cNvGrpSpPr>
          <p:nvPr/>
        </p:nvGrpSpPr>
        <p:grpSpPr bwMode="auto">
          <a:xfrm>
            <a:off x="306376" y="876251"/>
            <a:ext cx="3456497" cy="450208"/>
            <a:chOff x="5947196" y="4555143"/>
            <a:chExt cx="2686441" cy="517525"/>
          </a:xfrm>
        </p:grpSpPr>
        <p:grpSp>
          <p:nvGrpSpPr>
            <p:cNvPr id="50" name="กลุ่ม 4">
              <a:extLst>
                <a:ext uri="{FF2B5EF4-FFF2-40B4-BE49-F238E27FC236}">
                  <a16:creationId xmlns:a16="http://schemas.microsoft.com/office/drawing/2014/main" id="{2DC58AC6-1782-4E67-92CE-48D27D8FDE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7196" y="4555143"/>
              <a:ext cx="2686441" cy="517525"/>
              <a:chOff x="931025" y="1404851"/>
              <a:chExt cx="2812471" cy="606828"/>
            </a:xfrm>
          </p:grpSpPr>
          <p:sp>
            <p:nvSpPr>
              <p:cNvPr id="52" name="สี่เหลี่ยมผืนผ้า: มุมมน 3">
                <a:extLst>
                  <a:ext uri="{FF2B5EF4-FFF2-40B4-BE49-F238E27FC236}">
                    <a16:creationId xmlns:a16="http://schemas.microsoft.com/office/drawing/2014/main" id="{A65C330A-4FE4-4AA9-A585-7366B2100912}"/>
                  </a:ext>
                </a:extLst>
              </p:cNvPr>
              <p:cNvSpPr/>
              <p:nvPr/>
            </p:nvSpPr>
            <p:spPr>
              <a:xfrm>
                <a:off x="1001337" y="1443942"/>
                <a:ext cx="2742159" cy="567737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3" name="สี่เหลี่ยมผืนผ้า: มุมมน 1">
                <a:extLst>
                  <a:ext uri="{FF2B5EF4-FFF2-40B4-BE49-F238E27FC236}">
                    <a16:creationId xmlns:a16="http://schemas.microsoft.com/office/drawing/2014/main" id="{61A7DF92-0E2F-4DF6-B1C2-09E2EFFDCD2C}"/>
                  </a:ext>
                </a:extLst>
              </p:cNvPr>
              <p:cNvSpPr/>
              <p:nvPr/>
            </p:nvSpPr>
            <p:spPr>
              <a:xfrm>
                <a:off x="931025" y="1404851"/>
                <a:ext cx="2742160" cy="541678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51" name="กล่องข้อความ 16">
              <a:extLst>
                <a:ext uri="{FF2B5EF4-FFF2-40B4-BE49-F238E27FC236}">
                  <a16:creationId xmlns:a16="http://schemas.microsoft.com/office/drawing/2014/main" id="{C873ECDD-A4A1-47BD-A50A-D6587AC70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3753" y="4581703"/>
              <a:ext cx="24685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สถานการณ์</a:t>
              </a:r>
            </a:p>
          </p:txBody>
        </p:sp>
      </p:grpSp>
      <p:graphicFrame>
        <p:nvGraphicFramePr>
          <p:cNvPr id="25" name="ตาราง 28">
            <a:extLst>
              <a:ext uri="{FF2B5EF4-FFF2-40B4-BE49-F238E27FC236}">
                <a16:creationId xmlns:a16="http://schemas.microsoft.com/office/drawing/2014/main" id="{C8A15114-5532-4DE1-98A3-FB3F90F5A133}"/>
              </a:ext>
            </a:extLst>
          </p:cNvPr>
          <p:cNvGraphicFramePr>
            <a:graphicFrameLocks noGrp="1"/>
          </p:cNvGraphicFramePr>
          <p:nvPr/>
        </p:nvGraphicFramePr>
        <p:xfrm>
          <a:off x="44629" y="1762612"/>
          <a:ext cx="120395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272">
                  <a:extLst>
                    <a:ext uri="{9D8B030D-6E8A-4147-A177-3AD203B41FA5}">
                      <a16:colId xmlns:a16="http://schemas.microsoft.com/office/drawing/2014/main" val="545706787"/>
                    </a:ext>
                  </a:extLst>
                </a:gridCol>
                <a:gridCol w="1023583">
                  <a:extLst>
                    <a:ext uri="{9D8B030D-6E8A-4147-A177-3AD203B41FA5}">
                      <a16:colId xmlns:a16="http://schemas.microsoft.com/office/drawing/2014/main" val="3385453738"/>
                    </a:ext>
                  </a:extLst>
                </a:gridCol>
                <a:gridCol w="887104">
                  <a:extLst>
                    <a:ext uri="{9D8B030D-6E8A-4147-A177-3AD203B41FA5}">
                      <a16:colId xmlns:a16="http://schemas.microsoft.com/office/drawing/2014/main" val="2069471508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1486616923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2817383868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3600715107"/>
                    </a:ext>
                  </a:extLst>
                </a:gridCol>
                <a:gridCol w="941696">
                  <a:extLst>
                    <a:ext uri="{9D8B030D-6E8A-4147-A177-3AD203B41FA5}">
                      <a16:colId xmlns:a16="http://schemas.microsoft.com/office/drawing/2014/main" val="214821247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37261971"/>
                    </a:ext>
                  </a:extLst>
                </a:gridCol>
                <a:gridCol w="955343">
                  <a:extLst>
                    <a:ext uri="{9D8B030D-6E8A-4147-A177-3AD203B41FA5}">
                      <a16:colId xmlns:a16="http://schemas.microsoft.com/office/drawing/2014/main" val="3946014925"/>
                    </a:ext>
                  </a:extLst>
                </a:gridCol>
                <a:gridCol w="1009934">
                  <a:extLst>
                    <a:ext uri="{9D8B030D-6E8A-4147-A177-3AD203B41FA5}">
                      <a16:colId xmlns:a16="http://schemas.microsoft.com/office/drawing/2014/main" val="665579725"/>
                    </a:ext>
                  </a:extLst>
                </a:gridCol>
                <a:gridCol w="1009935">
                  <a:extLst>
                    <a:ext uri="{9D8B030D-6E8A-4147-A177-3AD203B41FA5}">
                      <a16:colId xmlns:a16="http://schemas.microsoft.com/office/drawing/2014/main" val="4089786267"/>
                    </a:ext>
                  </a:extLst>
                </a:gridCol>
                <a:gridCol w="974871">
                  <a:extLst>
                    <a:ext uri="{9D8B030D-6E8A-4147-A177-3AD203B41FA5}">
                      <a16:colId xmlns:a16="http://schemas.microsoft.com/office/drawing/2014/main" val="2310765729"/>
                    </a:ext>
                  </a:extLst>
                </a:gridCol>
              </a:tblGrid>
              <a:tr h="210289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รพ.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GCHC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ปี 2566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GCHC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ปี 256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GCHC 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ปี 256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8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วันรับรอง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วัดหมดอายุ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141225"/>
                  </a:ext>
                </a:extLst>
              </a:tr>
              <a:tr h="210289">
                <a:tc v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Standard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Excellent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Challenge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-100" baseline="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Standard</a:t>
                      </a:r>
                      <a:endParaRPr lang="th-TH" sz="1200" spc="-100" baseline="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Excellent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Challenge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Standard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Excellent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Challenge</a:t>
                      </a:r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chemeClr val="tx1"/>
                        </a:solidFill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464060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นากลาง (รพช.)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100" spc="-70" baseline="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(ใช้เกณฑ์ประเมินเดิมของ ปี 65)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spc="-70" baseline="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(ระดับ </a:t>
                      </a:r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Standard)</a:t>
                      </a: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23 </a:t>
                      </a: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ก.ค.67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23 ก.ค.69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940785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นาวัง (รพช.)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100" spc="-70" baseline="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(ใช้เกณฑ์ประเมินเดิมของ ปี 65)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spc="-70" baseline="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(ระดับ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Excellent</a:t>
                      </a:r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)</a:t>
                      </a: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11 ก.ย.67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11 ก.ย.69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2362081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โนนสัง (รพช.)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(ระดับ </a:t>
                      </a:r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Standard)</a:t>
                      </a: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Re-accreditation </a:t>
                      </a: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ปี 68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31 ก.ค.66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31 ก.ค.68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305079"/>
                  </a:ext>
                </a:extLst>
              </a:tr>
              <a:tr h="2803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ศรีบุญเรือง (รพช.)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spc="-70" baseline="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(ใช้เกณฑ์ประเมินเดิมของ ปี 65)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spc="-70" baseline="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(ระดับ </a:t>
                      </a:r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Standard)</a:t>
                      </a: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23 ก.ค.67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23 ก.ค.69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880088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สุวรรณคูหา (รพช.)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(ระดับ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Excellent</a:t>
                      </a:r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)</a:t>
                      </a: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Re-accreditation </a:t>
                      </a: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ปี 68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17 ก.ค.66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17 ก.ค.68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62790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หนองบัวลำภู (รพท.)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120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1200" dirty="0">
                          <a:latin typeface="Prompt" panose="00000500000000000000" pitchFamily="2" charset="-34"/>
                          <a:cs typeface="Prompt" panose="00000500000000000000" pitchFamily="2" charset="-34"/>
                          <a:sym typeface="Wingdings" panose="05000000000000000000" pitchFamily="2" charset="2"/>
                        </a:rPr>
                        <a:t></a:t>
                      </a:r>
                      <a:endParaRPr lang="th-TH" sz="12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อยู่ในระเวลารับรอง (ระดับ </a:t>
                      </a:r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Challenge)</a:t>
                      </a: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Re-accreditation </a:t>
                      </a: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ปี 68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31 ก.ค.66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dirty="0"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31 ก.ค.68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90521"/>
                  </a:ext>
                </a:extLst>
              </a:tr>
            </a:tbl>
          </a:graphicData>
        </a:graphic>
      </p:graphicFrame>
      <p:sp>
        <p:nvSpPr>
          <p:cNvPr id="55" name="TextBox 12">
            <a:extLst>
              <a:ext uri="{FF2B5EF4-FFF2-40B4-BE49-F238E27FC236}">
                <a16:creationId xmlns:a16="http://schemas.microsoft.com/office/drawing/2014/main" id="{57E61013-B8A9-4D29-A3C9-3A56F2A4FB16}"/>
              </a:ext>
            </a:extLst>
          </p:cNvPr>
          <p:cNvSpPr txBox="1"/>
          <p:nvPr/>
        </p:nvSpPr>
        <p:spPr>
          <a:xfrm>
            <a:off x="261955" y="1378821"/>
            <a:ext cx="11668090" cy="302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จังหวัดหนองบัวลำภู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มีโรงพยาบาลในสังกัดกระทรวงสาธารณสุข จำนวน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6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แห่ง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6839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*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46839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เข้าร่วมรับการประเมิน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6839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GREEN &amp; CLEAN Hospital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046839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ครบทุกแห่ง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6839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*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46839"/>
              </a:solidFill>
              <a:effectLst/>
              <a:uLnTx/>
              <a:uFillTx/>
              <a:latin typeface="Prompt" panose="00000500000000000000" pitchFamily="2" charset="-34"/>
              <a:ea typeface="Prompt"/>
              <a:cs typeface="Prompt" panose="00000500000000000000" pitchFamily="2" charset="-34"/>
              <a:sym typeface="Prompt"/>
            </a:endParaRPr>
          </a:p>
        </p:txBody>
      </p:sp>
      <p:sp>
        <p:nvSpPr>
          <p:cNvPr id="56" name="TextBox 37">
            <a:extLst>
              <a:ext uri="{FF2B5EF4-FFF2-40B4-BE49-F238E27FC236}">
                <a16:creationId xmlns:a16="http://schemas.microsoft.com/office/drawing/2014/main" id="{93DCF75C-1237-437C-9DCB-4C420685A636}"/>
              </a:ext>
            </a:extLst>
          </p:cNvPr>
          <p:cNvSpPr txBox="1"/>
          <p:nvPr/>
        </p:nvSpPr>
        <p:spPr>
          <a:xfrm>
            <a:off x="2616863" y="4153336"/>
            <a:ext cx="9491178" cy="16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หมายเหตุ : </a:t>
            </a: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1. การประเมินมีผลการรับรอง 2 ปี (นับจากวันรับรอง) 2.ในปีงบประมาณ 2565 ยังใช้เกณฑ์การประเมินเดิม (ระดับพื้นฐาน ,ระดับดี ,ระดับดีมาก,ระดับ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Plus)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60939B71-DB3D-49DD-B6ED-EB5B1A0207F9}"/>
              </a:ext>
            </a:extLst>
          </p:cNvPr>
          <p:cNvGrpSpPr>
            <a:grpSpLocks/>
          </p:cNvGrpSpPr>
          <p:nvPr/>
        </p:nvGrpSpPr>
        <p:grpSpPr bwMode="auto">
          <a:xfrm>
            <a:off x="4464532" y="4342296"/>
            <a:ext cx="2432388" cy="471077"/>
            <a:chOff x="5947196" y="4555143"/>
            <a:chExt cx="2686441" cy="517525"/>
          </a:xfrm>
        </p:grpSpPr>
        <p:grpSp>
          <p:nvGrpSpPr>
            <p:cNvPr id="43" name="กลุ่ม 4">
              <a:extLst>
                <a:ext uri="{FF2B5EF4-FFF2-40B4-BE49-F238E27FC236}">
                  <a16:creationId xmlns:a16="http://schemas.microsoft.com/office/drawing/2014/main" id="{7471A569-16F6-4AC5-909C-CA192122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7196" y="4555143"/>
              <a:ext cx="2686441" cy="517525"/>
              <a:chOff x="931025" y="1404851"/>
              <a:chExt cx="2812471" cy="606828"/>
            </a:xfrm>
          </p:grpSpPr>
          <p:sp>
            <p:nvSpPr>
              <p:cNvPr id="54" name="สี่เหลี่ยมผืนผ้า: มุมมน 3">
                <a:extLst>
                  <a:ext uri="{FF2B5EF4-FFF2-40B4-BE49-F238E27FC236}">
                    <a16:creationId xmlns:a16="http://schemas.microsoft.com/office/drawing/2014/main" id="{15B35FFA-2561-4788-9DDE-C19557A7478E}"/>
                  </a:ext>
                </a:extLst>
              </p:cNvPr>
              <p:cNvSpPr/>
              <p:nvPr/>
            </p:nvSpPr>
            <p:spPr>
              <a:xfrm>
                <a:off x="1001337" y="1443942"/>
                <a:ext cx="2742159" cy="567737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  <p:sp>
            <p:nvSpPr>
              <p:cNvPr id="57" name="สี่เหลี่ยมผืนผ้า: มุมมน 1">
                <a:extLst>
                  <a:ext uri="{FF2B5EF4-FFF2-40B4-BE49-F238E27FC236}">
                    <a16:creationId xmlns:a16="http://schemas.microsoft.com/office/drawing/2014/main" id="{44434D21-824E-44E2-9AA3-8E452EB75933}"/>
                  </a:ext>
                </a:extLst>
              </p:cNvPr>
              <p:cNvSpPr/>
              <p:nvPr/>
            </p:nvSpPr>
            <p:spPr>
              <a:xfrm>
                <a:off x="931025" y="1404851"/>
                <a:ext cx="2742160" cy="541678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46" name="กล่องข้อความ 16">
              <a:extLst>
                <a:ext uri="{FF2B5EF4-FFF2-40B4-BE49-F238E27FC236}">
                  <a16:creationId xmlns:a16="http://schemas.microsoft.com/office/drawing/2014/main" id="{2E98C673-F95A-43B6-A276-AC2FAF199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7281" y="4570761"/>
              <a:ext cx="2468563" cy="439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ข้อค้นพบ</a:t>
              </a:r>
            </a:p>
          </p:txBody>
        </p:sp>
      </p:grp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AF4F4C2-6BE9-E775-F0F1-095A56A49953}"/>
              </a:ext>
            </a:extLst>
          </p:cNvPr>
          <p:cNvSpPr txBox="1"/>
          <p:nvPr/>
        </p:nvSpPr>
        <p:spPr>
          <a:xfrm>
            <a:off x="600360" y="-236991"/>
            <a:ext cx="7400423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1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ประเด็นที่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8.1 : GREEN &amp; CLEAN Hospital  </a:t>
            </a:r>
          </a:p>
        </p:txBody>
      </p:sp>
    </p:spTree>
    <p:extLst>
      <p:ext uri="{BB962C8B-B14F-4D97-AF65-F5344CB8AC3E}">
        <p14:creationId xmlns:p14="http://schemas.microsoft.com/office/powerpoint/2010/main" val="344799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35757">
            <a:off x="5186110" y="5463564"/>
            <a:ext cx="1831517" cy="0"/>
          </a:xfrm>
          <a:prstGeom prst="line">
            <a:avLst/>
          </a:prstGeom>
          <a:ln w="19050" cap="rnd">
            <a:solidFill>
              <a:srgbClr val="33866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568002" y="303295"/>
            <a:ext cx="9055995" cy="2443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688"/>
              </a:lnSpc>
            </a:pPr>
            <a:r>
              <a:rPr lang="en-US" sz="14267" b="1">
                <a:solidFill>
                  <a:srgbClr val="216C53"/>
                </a:solidFill>
                <a:latin typeface="Prompt Bold"/>
                <a:ea typeface="Prompt Bold"/>
                <a:cs typeface="Prompt Bold"/>
                <a:sym typeface="Prompt Bold"/>
              </a:rPr>
              <a:t>ขอขอบคุณ</a:t>
            </a:r>
          </a:p>
        </p:txBody>
      </p:sp>
      <p:sp>
        <p:nvSpPr>
          <p:cNvPr id="6" name="Freeform 6"/>
          <p:cNvSpPr/>
          <p:nvPr/>
        </p:nvSpPr>
        <p:spPr>
          <a:xfrm>
            <a:off x="4081843" y="2721577"/>
            <a:ext cx="1695829" cy="1699516"/>
          </a:xfrm>
          <a:custGeom>
            <a:avLst/>
            <a:gdLst/>
            <a:ahLst/>
            <a:cxnLst/>
            <a:rect l="l" t="t" r="r" b="b"/>
            <a:pathLst>
              <a:path w="2543744" h="2549274">
                <a:moveTo>
                  <a:pt x="0" y="0"/>
                </a:moveTo>
                <a:lnTo>
                  <a:pt x="2543744" y="0"/>
                </a:lnTo>
                <a:lnTo>
                  <a:pt x="2543744" y="2549275"/>
                </a:lnTo>
                <a:lnTo>
                  <a:pt x="0" y="2549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77672" y="2676157"/>
            <a:ext cx="1937228" cy="1923139"/>
          </a:xfrm>
          <a:custGeom>
            <a:avLst/>
            <a:gdLst/>
            <a:ahLst/>
            <a:cxnLst/>
            <a:rect l="l" t="t" r="r" b="b"/>
            <a:pathLst>
              <a:path w="2905842" h="2884708">
                <a:moveTo>
                  <a:pt x="0" y="0"/>
                </a:moveTo>
                <a:lnTo>
                  <a:pt x="2905842" y="0"/>
                </a:lnTo>
                <a:lnTo>
                  <a:pt x="2905842" y="2884708"/>
                </a:lnTo>
                <a:lnTo>
                  <a:pt x="0" y="2884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สี่เหลี่ยมผืนผ้า: มุมมน 39">
            <a:extLst>
              <a:ext uri="{FF2B5EF4-FFF2-40B4-BE49-F238E27FC236}">
                <a16:creationId xmlns:a16="http://schemas.microsoft.com/office/drawing/2014/main" id="{61ED0874-AEE6-89F4-3683-3BD24D19ADEC}"/>
              </a:ext>
            </a:extLst>
          </p:cNvPr>
          <p:cNvSpPr/>
          <p:nvPr/>
        </p:nvSpPr>
        <p:spPr>
          <a:xfrm>
            <a:off x="11270518" y="1666475"/>
            <a:ext cx="713512" cy="33711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: มุมมน 36">
            <a:extLst>
              <a:ext uri="{FF2B5EF4-FFF2-40B4-BE49-F238E27FC236}">
                <a16:creationId xmlns:a16="http://schemas.microsoft.com/office/drawing/2014/main" id="{7F3D9DC7-C9AA-9739-951F-3BD6BC245AEC}"/>
              </a:ext>
            </a:extLst>
          </p:cNvPr>
          <p:cNvSpPr/>
          <p:nvPr/>
        </p:nvSpPr>
        <p:spPr>
          <a:xfrm>
            <a:off x="4651819" y="1474900"/>
            <a:ext cx="757460" cy="30272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70219DD8-B041-3672-8288-6016321010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8" t="3644" r="54302" b="17565"/>
          <a:stretch/>
        </p:blipFill>
        <p:spPr>
          <a:xfrm>
            <a:off x="207970" y="1872363"/>
            <a:ext cx="5358010" cy="3204346"/>
          </a:xfrm>
          <a:prstGeom prst="rect">
            <a:avLst/>
          </a:prstGeom>
        </p:spPr>
      </p:pic>
      <p:sp>
        <p:nvSpPr>
          <p:cNvPr id="21" name="TextBox 24">
            <a:extLst>
              <a:ext uri="{FF2B5EF4-FFF2-40B4-BE49-F238E27FC236}">
                <a16:creationId xmlns:a16="http://schemas.microsoft.com/office/drawing/2014/main" id="{616BAB0D-21C0-42ED-81D7-0C9C192D6575}"/>
              </a:ext>
            </a:extLst>
          </p:cNvPr>
          <p:cNvSpPr txBox="1"/>
          <p:nvPr/>
        </p:nvSpPr>
        <p:spPr>
          <a:xfrm>
            <a:off x="0" y="1541560"/>
            <a:ext cx="4432989" cy="221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เป้าหมาย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ตำแหน่งว่างคงเหลือไม่เกินร้อยละ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4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424F7C2-2F25-3D04-0AFC-28C3884ABEAA}"/>
              </a:ext>
            </a:extLst>
          </p:cNvPr>
          <p:cNvGrpSpPr/>
          <p:nvPr/>
        </p:nvGrpSpPr>
        <p:grpSpPr>
          <a:xfrm>
            <a:off x="11219106" y="186602"/>
            <a:ext cx="706430" cy="333749"/>
            <a:chOff x="15722891" y="487576"/>
            <a:chExt cx="1678952" cy="79321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CC1EF60-60A1-5546-1221-16F718872ADE}"/>
                </a:ext>
              </a:extLst>
            </p:cNvPr>
            <p:cNvSpPr/>
            <p:nvPr/>
          </p:nvSpPr>
          <p:spPr>
            <a:xfrm>
              <a:off x="15722891" y="487576"/>
              <a:ext cx="851771" cy="793211"/>
            </a:xfrm>
            <a:custGeom>
              <a:avLst/>
              <a:gdLst/>
              <a:ahLst/>
              <a:cxnLst/>
              <a:rect l="l" t="t" r="r" b="b"/>
              <a:pathLst>
                <a:path w="1135694" h="1057615">
                  <a:moveTo>
                    <a:pt x="0" y="0"/>
                  </a:moveTo>
                  <a:lnTo>
                    <a:pt x="1135694" y="0"/>
                  </a:lnTo>
                  <a:lnTo>
                    <a:pt x="1135694" y="1057615"/>
                  </a:lnTo>
                  <a:lnTo>
                    <a:pt x="0" y="1057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0089A2C-E89E-CBE6-32BC-1DA7CA4CBF85}"/>
                </a:ext>
              </a:extLst>
            </p:cNvPr>
            <p:cNvSpPr/>
            <p:nvPr/>
          </p:nvSpPr>
          <p:spPr>
            <a:xfrm>
              <a:off x="16530688" y="487576"/>
              <a:ext cx="871155" cy="793211"/>
            </a:xfrm>
            <a:custGeom>
              <a:avLst/>
              <a:gdLst/>
              <a:ahLst/>
              <a:cxnLst/>
              <a:rect l="l" t="t" r="r" b="b"/>
              <a:pathLst>
                <a:path w="1161540" h="1057615">
                  <a:moveTo>
                    <a:pt x="0" y="0"/>
                  </a:moveTo>
                  <a:lnTo>
                    <a:pt x="1161540" y="0"/>
                  </a:lnTo>
                  <a:lnTo>
                    <a:pt x="1161540" y="1057615"/>
                  </a:lnTo>
                  <a:lnTo>
                    <a:pt x="0" y="1057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13" b="-4913"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กลุ่ม 27">
            <a:extLst>
              <a:ext uri="{FF2B5EF4-FFF2-40B4-BE49-F238E27FC236}">
                <a16:creationId xmlns:a16="http://schemas.microsoft.com/office/drawing/2014/main" id="{A6ECD6D1-B17B-C2F1-B764-F993EFFF4F13}"/>
              </a:ext>
            </a:extLst>
          </p:cNvPr>
          <p:cNvGrpSpPr/>
          <p:nvPr/>
        </p:nvGrpSpPr>
        <p:grpSpPr>
          <a:xfrm>
            <a:off x="258105" y="972754"/>
            <a:ext cx="5105583" cy="407406"/>
            <a:chOff x="-8442960" y="225060"/>
            <a:chExt cx="7924800" cy="666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สี่เหลี่ยมผืนผ้า: มุมตัดเดียว 28">
              <a:extLst>
                <a:ext uri="{FF2B5EF4-FFF2-40B4-BE49-F238E27FC236}">
                  <a16:creationId xmlns:a16="http://schemas.microsoft.com/office/drawing/2014/main" id="{A6B5C8A9-A74A-4D58-BCA0-2C8E97AFBD4B}"/>
                </a:ext>
              </a:extLst>
            </p:cNvPr>
            <p:cNvSpPr/>
            <p:nvPr/>
          </p:nvSpPr>
          <p:spPr>
            <a:xfrm flipV="1">
              <a:off x="-8442960" y="225060"/>
              <a:ext cx="7924800" cy="666570"/>
            </a:xfrm>
            <a:prstGeom prst="snip1Rect">
              <a:avLst>
                <a:gd name="adj" fmla="val 42513"/>
              </a:avLst>
            </a:prstGeom>
            <a:solidFill>
              <a:srgbClr val="0966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id="{33B49E44-32CF-D6FD-D63A-F965EB80656A}"/>
                </a:ext>
              </a:extLst>
            </p:cNvPr>
            <p:cNvSpPr txBox="1"/>
            <p:nvPr/>
          </p:nvSpPr>
          <p:spPr>
            <a:xfrm>
              <a:off x="-8202468" y="323414"/>
              <a:ext cx="7247772" cy="446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1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8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ompt ExtraBold" panose="00000900000000000000" pitchFamily="2" charset="-34"/>
                  <a:ea typeface="Prompt Bold"/>
                  <a:cs typeface="Prompt ExtraBold" panose="00000900000000000000" pitchFamily="2" charset="-34"/>
                  <a:sym typeface="Prompt Bold"/>
                </a:rPr>
                <a:t>25.1 การบริหารตำแหน่งว่าง เขตสุขภาพที่ 8</a:t>
              </a:r>
              <a:endParaRPr kumimoji="0" lang="en-US" sz="1600" b="0" i="0" u="none" strike="noStrike" kern="1200" cap="none" spc="8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 ExtraBold" panose="00000900000000000000" pitchFamily="2" charset="-34"/>
                <a:ea typeface="Prompt Bold"/>
                <a:cs typeface="Prompt ExtraBold" panose="00000900000000000000" pitchFamily="2" charset="-34"/>
                <a:sym typeface="Prompt Bold"/>
              </a:endParaRPr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38851B9F-771F-04D4-4873-873B0556C9A5}"/>
              </a:ext>
            </a:extLst>
          </p:cNvPr>
          <p:cNvSpPr txBox="1"/>
          <p:nvPr/>
        </p:nvSpPr>
        <p:spPr>
          <a:xfrm>
            <a:off x="300652" y="642762"/>
            <a:ext cx="9784127" cy="480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ตัวชี้วัดที่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25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ร้อยละของเขตสุขภาพที่มี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การบริหารจัดการกำลังคนที่มีประสิทธิภาพ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16C53"/>
              </a:solidFill>
              <a:effectLst/>
              <a:uLnTx/>
              <a:uFillTx/>
              <a:latin typeface="Prompt" panose="00000500000000000000" pitchFamily="2" charset="-34"/>
              <a:ea typeface="Prompt Bold"/>
              <a:cs typeface="Prompt" panose="00000500000000000000" pitchFamily="2" charset="-34"/>
              <a:sym typeface="Prompt Bold"/>
            </a:endParaRPr>
          </a:p>
          <a:p>
            <a:pPr marL="0" marR="0" lvl="0" indent="0" defTabSz="914400" rtl="0" eaLnBrk="1" fontAlgn="auto" latinLnBrk="0" hangingPunct="1">
              <a:lnSpc>
                <a:spcPts val="1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  </a:t>
            </a:r>
            <a:r>
              <a:rPr kumimoji="0" lang="th-TH" sz="1400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     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mpt" panose="00000500000000000000" pitchFamily="2" charset="-34"/>
              <a:ea typeface="Prompt Bold"/>
              <a:cs typeface="Prompt" panose="00000500000000000000" pitchFamily="2" charset="-34"/>
              <a:sym typeface="Prompt Bold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DE45DFF-875D-DBF3-F692-13B7A1B62B9A}"/>
              </a:ext>
            </a:extLst>
          </p:cNvPr>
          <p:cNvSpPr txBox="1"/>
          <p:nvPr/>
        </p:nvSpPr>
        <p:spPr>
          <a:xfrm>
            <a:off x="159094" y="97814"/>
            <a:ext cx="99256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ประเด็นที่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8.2 :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การบริหารจัดการกําลังคนที่มีประสิทธิภาพ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90A0F0F9-7D82-6CFC-DBD6-B9552B46D93A}"/>
              </a:ext>
            </a:extLst>
          </p:cNvPr>
          <p:cNvGrpSpPr/>
          <p:nvPr/>
        </p:nvGrpSpPr>
        <p:grpSpPr>
          <a:xfrm>
            <a:off x="207970" y="5151727"/>
            <a:ext cx="5419746" cy="1684318"/>
            <a:chOff x="175759" y="5173682"/>
            <a:chExt cx="3717225" cy="1684318"/>
          </a:xfrm>
        </p:grpSpPr>
        <p:sp>
          <p:nvSpPr>
            <p:cNvPr id="17" name="สี่เหลี่ยมผืนผ้า 27">
              <a:extLst>
                <a:ext uri="{FF2B5EF4-FFF2-40B4-BE49-F238E27FC236}">
                  <a16:creationId xmlns:a16="http://schemas.microsoft.com/office/drawing/2014/main" id="{9EE99D6C-35B5-5434-25FC-FC3C42C23883}"/>
                </a:ext>
              </a:extLst>
            </p:cNvPr>
            <p:cNvSpPr/>
            <p:nvPr/>
          </p:nvSpPr>
          <p:spPr>
            <a:xfrm>
              <a:off x="175759" y="5173682"/>
              <a:ext cx="3674882" cy="1548919"/>
            </a:xfrm>
            <a:prstGeom prst="rect">
              <a:avLst/>
            </a:prstGeom>
            <a:solidFill>
              <a:srgbClr val="CFDFD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กล่องข้อความ 7">
              <a:extLst>
                <a:ext uri="{FF2B5EF4-FFF2-40B4-BE49-F238E27FC236}">
                  <a16:creationId xmlns:a16="http://schemas.microsoft.com/office/drawing/2014/main" id="{D6780BB4-3B10-E5CD-77CF-DBF02B7BD627}"/>
                </a:ext>
              </a:extLst>
            </p:cNvPr>
            <p:cNvSpPr txBox="1"/>
            <p:nvPr/>
          </p:nvSpPr>
          <p:spPr>
            <a:xfrm>
              <a:off x="315520" y="5202570"/>
              <a:ext cx="3577464" cy="1655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16C53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- ช่วงเดือน ก.พ. – มี.ค. 68 </a:t>
              </a:r>
              <a:endParaRPr kumimoji="0" lang="th-TH" sz="8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 1. เร่งรัดดำเนินการที่จังหวัดดำเนินการได้ จำนวน   5    อัตรา</a:t>
              </a:r>
            </a:p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        - รพท.หนองบัวลำภู        จำนวน   1   อัตรา</a:t>
              </a:r>
            </a:p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        - สสจ.หนองบัวลำภู        จำนวน   4  อัตรา   </a:t>
              </a:r>
            </a:p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 2. สป. คำสั่งย้าย/โอน และบรรจุผู้สอบแข่งขัน จำนวน 3 อัตรา</a:t>
              </a:r>
            </a:p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        - คำสั่งย้าย รอบ 1 ก.พ. 68 จำนวน 1 อัตรา</a:t>
              </a:r>
            </a:p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9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         - คำสั่งบรรจุผู้สอบแข่งขัน จำนวน 2 อัตรา</a:t>
              </a:r>
            </a:p>
            <a:p>
              <a:pPr marL="0" marR="0" lvl="0" indent="0" algn="l" defTabSz="6096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รวม   8   อัตรา </a:t>
              </a: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Prompt" panose="00000500000000000000" pitchFamily="2" charset="-34"/>
                  <a:ea typeface="+mn-ea"/>
                  <a:cs typeface="Prompt" panose="00000500000000000000" pitchFamily="2" charset="-34"/>
                </a:rPr>
                <a:t>อัตราว่างคงเหลือร้อยละ </a:t>
              </a:r>
              <a:r>
                <a:rPr lang="th-TH" sz="1200" b="1" dirty="0">
                  <a:solidFill>
                    <a:srgbClr val="C00000"/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1.99</a:t>
              </a:r>
              <a:endPara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endParaRPr>
            </a:p>
          </p:txBody>
        </p:sp>
      </p:grp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2F9CAC77-F1CB-11E1-A7C3-C9833BA96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02395"/>
              </p:ext>
            </p:extLst>
          </p:nvPr>
        </p:nvGraphicFramePr>
        <p:xfrm>
          <a:off x="6085587" y="2632059"/>
          <a:ext cx="5898444" cy="2163227"/>
        </p:xfrm>
        <a:graphic>
          <a:graphicData uri="http://schemas.openxmlformats.org/drawingml/2006/table">
            <a:tbl>
              <a:tblPr/>
              <a:tblGrid>
                <a:gridCol w="2483320">
                  <a:extLst>
                    <a:ext uri="{9D8B030D-6E8A-4147-A177-3AD203B41FA5}">
                      <a16:colId xmlns:a16="http://schemas.microsoft.com/office/drawing/2014/main" val="2754886494"/>
                    </a:ext>
                  </a:extLst>
                </a:gridCol>
                <a:gridCol w="753988">
                  <a:extLst>
                    <a:ext uri="{9D8B030D-6E8A-4147-A177-3AD203B41FA5}">
                      <a16:colId xmlns:a16="http://schemas.microsoft.com/office/drawing/2014/main" val="50724770"/>
                    </a:ext>
                  </a:extLst>
                </a:gridCol>
                <a:gridCol w="798341">
                  <a:extLst>
                    <a:ext uri="{9D8B030D-6E8A-4147-A177-3AD203B41FA5}">
                      <a16:colId xmlns:a16="http://schemas.microsoft.com/office/drawing/2014/main" val="1339652746"/>
                    </a:ext>
                  </a:extLst>
                </a:gridCol>
                <a:gridCol w="620933">
                  <a:extLst>
                    <a:ext uri="{9D8B030D-6E8A-4147-A177-3AD203B41FA5}">
                      <a16:colId xmlns:a16="http://schemas.microsoft.com/office/drawing/2014/main" val="1436394700"/>
                    </a:ext>
                  </a:extLst>
                </a:gridCol>
                <a:gridCol w="443522">
                  <a:extLst>
                    <a:ext uri="{9D8B030D-6E8A-4147-A177-3AD203B41FA5}">
                      <a16:colId xmlns:a16="http://schemas.microsoft.com/office/drawing/2014/main" val="747825429"/>
                    </a:ext>
                  </a:extLst>
                </a:gridCol>
                <a:gridCol w="354818">
                  <a:extLst>
                    <a:ext uri="{9D8B030D-6E8A-4147-A177-3AD203B41FA5}">
                      <a16:colId xmlns:a16="http://schemas.microsoft.com/office/drawing/2014/main" val="127212943"/>
                    </a:ext>
                  </a:extLst>
                </a:gridCol>
                <a:gridCol w="443522">
                  <a:extLst>
                    <a:ext uri="{9D8B030D-6E8A-4147-A177-3AD203B41FA5}">
                      <a16:colId xmlns:a16="http://schemas.microsoft.com/office/drawing/2014/main" val="3418833462"/>
                    </a:ext>
                  </a:extLst>
                </a:gridCol>
              </a:tblGrid>
              <a:tr h="270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ข้อมูล ณ วันที่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จังหวัดหนองบัวลำภู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รวม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592935"/>
                  </a:ext>
                </a:extLst>
              </a:tr>
              <a:tr h="19967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ประเภทวิชาการ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602029"/>
                  </a:ext>
                </a:extLst>
              </a:tr>
              <a:tr h="30260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ปก./ชก.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ปก./ชก./ชพ.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ชพ.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ชช.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ทว.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6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767248"/>
                  </a:ext>
                </a:extLst>
              </a:tr>
              <a:tr h="324005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B :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ข้อมูลตั้งต้น  ณ 2 ต.ค. 2567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1,099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11129"/>
                  </a:ext>
                </a:extLst>
              </a:tr>
              <a:tr h="400033">
                <a:tc>
                  <a:txBody>
                    <a:bodyPr/>
                    <a:lstStyle/>
                    <a:p>
                      <a:pPr marL="108000"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A :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มีมติ อ.ก.พ.กส. อนุมัติปรับปรุงตำแหน่ง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25972"/>
                  </a:ext>
                </a:extLst>
              </a:tr>
              <a:tr h="603207">
                <a:tc>
                  <a:txBody>
                    <a:bodyPr/>
                    <a:lstStyle/>
                    <a:p>
                      <a:pPr marL="108000"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มีการปรับปรุงตำแหน่งร้อยละ</a:t>
                      </a:r>
                    </a:p>
                    <a:p>
                      <a:pPr marL="108000" algn="l" fontAlgn="b"/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(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A/B*100</a:t>
                      </a:r>
                      <a:r>
                        <a:rPr lang="th-TH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0.13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4.17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0.18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4928"/>
                  </a:ext>
                </a:extLst>
              </a:tr>
            </a:tbl>
          </a:graphicData>
        </a:graphic>
      </p:graphicFrame>
      <p:sp>
        <p:nvSpPr>
          <p:cNvPr id="8" name="TextBox 14">
            <a:extLst>
              <a:ext uri="{FF2B5EF4-FFF2-40B4-BE49-F238E27FC236}">
                <a16:creationId xmlns:a16="http://schemas.microsoft.com/office/drawing/2014/main" id="{E4E36985-979E-688F-7223-58A0133CA67F}"/>
              </a:ext>
            </a:extLst>
          </p:cNvPr>
          <p:cNvSpPr txBox="1"/>
          <p:nvPr/>
        </p:nvSpPr>
        <p:spPr>
          <a:xfrm>
            <a:off x="5986809" y="489518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ข้อมูลรายงานจากระบบ </a:t>
            </a: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HROPS  </a:t>
            </a:r>
            <a:r>
              <a:rPr kumimoji="0" lang="th-TH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ณ </a:t>
            </a:r>
            <a:r>
              <a:rPr lang="th-TH" sz="1067" b="1" dirty="0">
                <a:solidFill>
                  <a:prstClr val="black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5 ก.พ</a:t>
            </a:r>
            <a:r>
              <a:rPr kumimoji="0" lang="th-TH" sz="10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. 2568</a:t>
            </a:r>
          </a:p>
        </p:txBody>
      </p:sp>
      <p:sp>
        <p:nvSpPr>
          <p:cNvPr id="26" name="TextBox 21">
            <a:extLst>
              <a:ext uri="{FF2B5EF4-FFF2-40B4-BE49-F238E27FC236}">
                <a16:creationId xmlns:a16="http://schemas.microsoft.com/office/drawing/2014/main" id="{7DA3F7EF-E872-355B-BCA1-A859E26484AB}"/>
              </a:ext>
            </a:extLst>
          </p:cNvPr>
          <p:cNvSpPr txBox="1"/>
          <p:nvPr/>
        </p:nvSpPr>
        <p:spPr>
          <a:xfrm>
            <a:off x="5963358" y="1616166"/>
            <a:ext cx="4849187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5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เป้าหมาย</a:t>
            </a:r>
            <a:r>
              <a:rPr kumimoji="0" lang="th-TH" sz="14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</a:t>
            </a:r>
            <a:r>
              <a:rPr kumimoji="0" lang="th-TH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รอบ 6 เดือน </a:t>
            </a: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: </a:t>
            </a:r>
            <a:r>
              <a:rPr kumimoji="0" lang="th-TH" sz="14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มีการปรับปรุงตำแหน่งร้อยละ 0.25</a:t>
            </a:r>
          </a:p>
          <a:p>
            <a:pPr marL="0" marR="0" lvl="0" indent="0" algn="just" defTabSz="914400" rtl="0" eaLnBrk="1" fontAlgn="auto" latinLnBrk="0" hangingPunct="1">
              <a:lnSpc>
                <a:spcPts val="1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           </a:t>
            </a:r>
            <a:r>
              <a:rPr kumimoji="0" lang="th-TH" sz="14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รอบ 12 เดือน : </a:t>
            </a:r>
            <a:r>
              <a:rPr kumimoji="0" lang="th-TH" sz="14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มีการปรับปรุงตำแหน่งร้อยละ 0.50</a:t>
            </a:r>
            <a:endParaRPr kumimoji="0" lang="en-US" sz="14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 panose="00000500000000000000" pitchFamily="2" charset="-34"/>
              <a:ea typeface="Prompt Bold"/>
              <a:cs typeface="Prompt" panose="00000500000000000000" pitchFamily="2" charset="-34"/>
              <a:sym typeface="Prompt Bold"/>
            </a:endParaRPr>
          </a:p>
        </p:txBody>
      </p:sp>
      <p:grpSp>
        <p:nvGrpSpPr>
          <p:cNvPr id="27" name="กลุ่ม 27">
            <a:extLst>
              <a:ext uri="{FF2B5EF4-FFF2-40B4-BE49-F238E27FC236}">
                <a16:creationId xmlns:a16="http://schemas.microsoft.com/office/drawing/2014/main" id="{135C6A19-9F9F-5911-A6F8-08E97A66F5B7}"/>
              </a:ext>
            </a:extLst>
          </p:cNvPr>
          <p:cNvGrpSpPr/>
          <p:nvPr/>
        </p:nvGrpSpPr>
        <p:grpSpPr>
          <a:xfrm>
            <a:off x="5750561" y="982788"/>
            <a:ext cx="6512560" cy="444380"/>
            <a:chOff x="173671" y="383348"/>
            <a:chExt cx="8573951" cy="6665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สี่เหลี่ยมผืนผ้า: มุมตัดเดียว 28">
              <a:extLst>
                <a:ext uri="{FF2B5EF4-FFF2-40B4-BE49-F238E27FC236}">
                  <a16:creationId xmlns:a16="http://schemas.microsoft.com/office/drawing/2014/main" id="{11679BD5-79E2-09C6-3842-C9CC76547176}"/>
                </a:ext>
              </a:extLst>
            </p:cNvPr>
            <p:cNvSpPr/>
            <p:nvPr/>
          </p:nvSpPr>
          <p:spPr>
            <a:xfrm flipV="1">
              <a:off x="173671" y="383348"/>
              <a:ext cx="8315826" cy="666570"/>
            </a:xfrm>
            <a:prstGeom prst="snip1Rect">
              <a:avLst>
                <a:gd name="adj" fmla="val 42513"/>
              </a:avLst>
            </a:prstGeom>
            <a:solidFill>
              <a:srgbClr val="09663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id="{AEBD78FB-8D1F-43C9-06C6-83EB43A3E853}"/>
                </a:ext>
              </a:extLst>
            </p:cNvPr>
            <p:cNvSpPr txBox="1"/>
            <p:nvPr/>
          </p:nvSpPr>
          <p:spPr>
            <a:xfrm>
              <a:off x="431797" y="468198"/>
              <a:ext cx="8315825" cy="4068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1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50" b="0" i="0" u="none" strike="noStrike" kern="1200" cap="none" spc="8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ompt ExtraBold" panose="00000900000000000000" pitchFamily="2" charset="-34"/>
                  <a:ea typeface="Prompt Bold"/>
                  <a:cs typeface="Prompt ExtraBold" panose="00000900000000000000" pitchFamily="2" charset="-34"/>
                  <a:sym typeface="Prompt Bold"/>
                </a:rPr>
                <a:t>25.2 การปรับปรุงตำแหน่งให้สอดรับกับการยกระดับบริการสุขภาพ</a:t>
              </a:r>
            </a:p>
          </p:txBody>
        </p:sp>
      </p:grpSp>
      <p:grpSp>
        <p:nvGrpSpPr>
          <p:cNvPr id="31" name="กลุ่ม 30">
            <a:extLst>
              <a:ext uri="{FF2B5EF4-FFF2-40B4-BE49-F238E27FC236}">
                <a16:creationId xmlns:a16="http://schemas.microsoft.com/office/drawing/2014/main" id="{7AED6BDF-791D-88C8-1391-C62EDFDD3E79}"/>
              </a:ext>
            </a:extLst>
          </p:cNvPr>
          <p:cNvGrpSpPr/>
          <p:nvPr/>
        </p:nvGrpSpPr>
        <p:grpSpPr>
          <a:xfrm>
            <a:off x="6096000" y="2176352"/>
            <a:ext cx="2938807" cy="367160"/>
            <a:chOff x="6096466" y="2405887"/>
            <a:chExt cx="2754688" cy="367160"/>
          </a:xfrm>
        </p:grpSpPr>
        <p:sp>
          <p:nvSpPr>
            <p:cNvPr id="19" name="สี่เหลี่ยมผืนผ้า: มุมมน 18">
              <a:extLst>
                <a:ext uri="{FF2B5EF4-FFF2-40B4-BE49-F238E27FC236}">
                  <a16:creationId xmlns:a16="http://schemas.microsoft.com/office/drawing/2014/main" id="{A2F86544-B5B4-8371-0C10-0164686585F5}"/>
                </a:ext>
              </a:extLst>
            </p:cNvPr>
            <p:cNvSpPr/>
            <p:nvPr/>
          </p:nvSpPr>
          <p:spPr>
            <a:xfrm>
              <a:off x="6096466" y="2405887"/>
              <a:ext cx="2463335" cy="367160"/>
            </a:xfrm>
            <a:prstGeom prst="roundRect">
              <a:avLst/>
            </a:prstGeom>
            <a:solidFill>
              <a:srgbClr val="09663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0">
              <a:extLst>
                <a:ext uri="{FF2B5EF4-FFF2-40B4-BE49-F238E27FC236}">
                  <a16:creationId xmlns:a16="http://schemas.microsoft.com/office/drawing/2014/main" id="{168D92C2-960B-6700-4550-89ACD70E4844}"/>
                </a:ext>
              </a:extLst>
            </p:cNvPr>
            <p:cNvSpPr txBox="1"/>
            <p:nvPr/>
          </p:nvSpPr>
          <p:spPr>
            <a:xfrm>
              <a:off x="6387819" y="2458755"/>
              <a:ext cx="2463335" cy="2821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16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8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ompt"/>
                  <a:ea typeface="Prompt"/>
                  <a:cs typeface="Prompt"/>
                  <a:sym typeface="Prompt"/>
                </a:rPr>
                <a:t>จังหวัดหนองบัวลำภู</a:t>
              </a:r>
              <a:endParaRPr kumimoji="0" lang="en-US" sz="1600" b="1" i="0" u="none" strike="noStrike" kern="1200" cap="none" spc="8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endParaRPr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663DEDD7-6883-106B-2BF1-0AA167CC1313}"/>
              </a:ext>
            </a:extLst>
          </p:cNvPr>
          <p:cNvSpPr txBox="1"/>
          <p:nvPr/>
        </p:nvSpPr>
        <p:spPr>
          <a:xfrm>
            <a:off x="6105303" y="5191434"/>
            <a:ext cx="3472769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83" normalizeH="0" baseline="0" noProof="0" dirty="0">
                <a:ln>
                  <a:noFill/>
                </a:ln>
                <a:solidFill>
                  <a:srgbClr val="096639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การดำเนินการของจังหวัด</a:t>
            </a:r>
            <a:endParaRPr kumimoji="0" lang="en-US" sz="1867" b="1" i="0" u="none" strike="noStrike" kern="1200" cap="none" spc="83" normalizeH="0" baseline="0" noProof="0" dirty="0">
              <a:ln>
                <a:noFill/>
              </a:ln>
              <a:solidFill>
                <a:srgbClr val="096639"/>
              </a:solidFill>
              <a:effectLst/>
              <a:uLnTx/>
              <a:uFillTx/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35282D1F-C4E5-B30F-2B8D-9616D4783A87}"/>
              </a:ext>
            </a:extLst>
          </p:cNvPr>
          <p:cNvSpPr txBox="1"/>
          <p:nvPr/>
        </p:nvSpPr>
        <p:spPr>
          <a:xfrm>
            <a:off x="6105303" y="5491734"/>
            <a:ext cx="456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marR="0" lvl="0" indent="-2286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มีแผนการปรับปรุงการกำหนดตำแหน่งเป็นระดับสูงขึ้นปีงบประมาณ พ.ศ. 2568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2. มีแผนการปรับปรุงและกำหนดตำแหน่งสายงาน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ประเภทวิชาการ สายงาน ว.11 และนอกสายงาน ว.11 </a:t>
            </a:r>
          </a:p>
        </p:txBody>
      </p:sp>
      <p:sp>
        <p:nvSpPr>
          <p:cNvPr id="34" name="ลูกศร: ขวา 33">
            <a:extLst>
              <a:ext uri="{FF2B5EF4-FFF2-40B4-BE49-F238E27FC236}">
                <a16:creationId xmlns:a16="http://schemas.microsoft.com/office/drawing/2014/main" id="{6CC2B348-2224-6200-D2CE-BF86D164BB68}"/>
              </a:ext>
            </a:extLst>
          </p:cNvPr>
          <p:cNvSpPr/>
          <p:nvPr/>
        </p:nvSpPr>
        <p:spPr>
          <a:xfrm>
            <a:off x="4112081" y="1549729"/>
            <a:ext cx="375920" cy="204877"/>
          </a:xfrm>
          <a:prstGeom prst="rightArrow">
            <a:avLst/>
          </a:prstGeom>
          <a:solidFill>
            <a:srgbClr val="FFC000"/>
          </a:solidFill>
          <a:ln>
            <a:solidFill>
              <a:srgbClr val="216C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0540667C-DE48-EEC0-F92E-427125212E25}"/>
              </a:ext>
            </a:extLst>
          </p:cNvPr>
          <p:cNvSpPr txBox="1"/>
          <p:nvPr/>
        </p:nvSpPr>
        <p:spPr>
          <a:xfrm>
            <a:off x="4704380" y="1502611"/>
            <a:ext cx="7335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216C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2.62</a:t>
            </a:r>
            <a:r>
              <a:rPr lang="en-US" sz="15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endParaRPr lang="th-TH" sz="15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3BA50BD4-480A-D8C7-7303-C2862EAEF352}"/>
              </a:ext>
            </a:extLst>
          </p:cNvPr>
          <p:cNvSpPr txBox="1"/>
          <p:nvPr/>
        </p:nvSpPr>
        <p:spPr>
          <a:xfrm>
            <a:off x="11349770" y="1716206"/>
            <a:ext cx="73303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216C53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0.18</a:t>
            </a:r>
            <a:endParaRPr lang="th-TH" sz="1700" b="1" dirty="0">
              <a:solidFill>
                <a:srgbClr val="216C53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9" name="ลูกศร: ขวา 38">
            <a:extLst>
              <a:ext uri="{FF2B5EF4-FFF2-40B4-BE49-F238E27FC236}">
                <a16:creationId xmlns:a16="http://schemas.microsoft.com/office/drawing/2014/main" id="{A2A23F5D-EF79-1E7F-59C2-09A38E3FCC74}"/>
              </a:ext>
            </a:extLst>
          </p:cNvPr>
          <p:cNvSpPr/>
          <p:nvPr/>
        </p:nvSpPr>
        <p:spPr>
          <a:xfrm>
            <a:off x="10765103" y="1692879"/>
            <a:ext cx="375920" cy="204877"/>
          </a:xfrm>
          <a:prstGeom prst="rightArrow">
            <a:avLst/>
          </a:prstGeom>
          <a:solidFill>
            <a:srgbClr val="FFC000"/>
          </a:solidFill>
          <a:ln>
            <a:solidFill>
              <a:srgbClr val="216C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8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C2D7E-D1AA-5625-D8B2-DE513C57A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D489B46B-4D16-22AE-6758-AE45FF34C2C2}"/>
              </a:ext>
            </a:extLst>
          </p:cNvPr>
          <p:cNvSpPr/>
          <p:nvPr/>
        </p:nvSpPr>
        <p:spPr>
          <a:xfrm>
            <a:off x="530270" y="1039357"/>
            <a:ext cx="2071872" cy="4406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0C9E6-9836-4AD6-A2C2-3D5B3A036274}"/>
              </a:ext>
            </a:extLst>
          </p:cNvPr>
          <p:cNvSpPr txBox="1"/>
          <p:nvPr/>
        </p:nvSpPr>
        <p:spPr>
          <a:xfrm>
            <a:off x="240322" y="1551854"/>
            <a:ext cx="70139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1. แผนการปรับปรุงการกำหนดตำแหน่งเป็นระดับสูงขึ้นปีงบประมาณ พ.ศ. 2568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***</a:t>
            </a:r>
            <a:r>
              <a:rPr kumimoji="0" lang="th-TH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แผนที่ได้รับอนุมัติจากสป. กรณีไม่ตำแหน่งยุบเลิก จำนวน 17 อัตรา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จะสามารถดำเนินการได้ เมื่อจังหวัดหนองบัวลำภูบริหารจัดการอัตราว่างเพื่อนำตำแหน่ง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มายุบเลิก และตำแหน่งที่นำมายุบเลิกต้องได้รับการอนุมัติการใช้ตำแหน่งว่างจากสป.แล้วเท่านั้น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0BC2E9E5-052A-F6F4-A1B9-8787349BE200}"/>
              </a:ext>
            </a:extLst>
          </p:cNvPr>
          <p:cNvSpPr txBox="1"/>
          <p:nvPr/>
        </p:nvSpPr>
        <p:spPr>
          <a:xfrm>
            <a:off x="438830" y="265200"/>
            <a:ext cx="6632529" cy="2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8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ompt ExtraBold" panose="00000900000000000000" pitchFamily="2" charset="-34"/>
                <a:ea typeface="Prompt Bold"/>
                <a:cs typeface="Prompt ExtraBold" panose="00000900000000000000" pitchFamily="2" charset="-34"/>
                <a:sym typeface="Prompt Bold"/>
              </a:rPr>
              <a:t>25.2 การปรับปรุงตำแหน่งให้สอดรับกับการยกระดับบริการสุขภาพ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F925486-014B-42B3-9FFD-108DBF819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87821"/>
              </p:ext>
            </p:extLst>
          </p:nvPr>
        </p:nvGraphicFramePr>
        <p:xfrm>
          <a:off x="1004673" y="1831277"/>
          <a:ext cx="5500841" cy="1927923"/>
        </p:xfrm>
        <a:graphic>
          <a:graphicData uri="http://schemas.openxmlformats.org/drawingml/2006/table">
            <a:tbl>
              <a:tblPr/>
              <a:tblGrid>
                <a:gridCol w="1694056">
                  <a:extLst>
                    <a:ext uri="{9D8B030D-6E8A-4147-A177-3AD203B41FA5}">
                      <a16:colId xmlns:a16="http://schemas.microsoft.com/office/drawing/2014/main" val="1395665884"/>
                    </a:ext>
                  </a:extLst>
                </a:gridCol>
                <a:gridCol w="1514788">
                  <a:extLst>
                    <a:ext uri="{9D8B030D-6E8A-4147-A177-3AD203B41FA5}">
                      <a16:colId xmlns:a16="http://schemas.microsoft.com/office/drawing/2014/main" val="945181064"/>
                    </a:ext>
                  </a:extLst>
                </a:gridCol>
                <a:gridCol w="1064141">
                  <a:extLst>
                    <a:ext uri="{9D8B030D-6E8A-4147-A177-3AD203B41FA5}">
                      <a16:colId xmlns:a16="http://schemas.microsoft.com/office/drawing/2014/main" val="313128452"/>
                    </a:ext>
                  </a:extLst>
                </a:gridCol>
                <a:gridCol w="1227856">
                  <a:extLst>
                    <a:ext uri="{9D8B030D-6E8A-4147-A177-3AD203B41FA5}">
                      <a16:colId xmlns:a16="http://schemas.microsoft.com/office/drawing/2014/main" val="82981674"/>
                    </a:ext>
                  </a:extLst>
                </a:gridCol>
              </a:tblGrid>
              <a:tr h="114069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หน่วยงาน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อ.ก.พ.สป. </a:t>
                      </a:r>
                      <a:b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</a:b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ครั้งที่ 1/2568</a:t>
                      </a:r>
                      <a:b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</a:b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เมื่อวันที่ 8 ม.ค. 68</a:t>
                      </a:r>
                      <a:b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</a:b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อนุมัตแผนฯ</a:t>
                      </a:r>
                      <a:b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</a:b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328 ตำแหน่ง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1. มีตำแหน่ง</a:t>
                      </a:r>
                      <a:b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</a:br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ยุบเลิก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2. ไม่มีตำแหน่ง</a:t>
                      </a:r>
                    </a:p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ยุบเลิก</a:t>
                      </a:r>
                    </a:p>
                  </a:txBody>
                  <a:tcPr marL="3251" marR="3251" marT="32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68180"/>
                  </a:ext>
                </a:extLst>
              </a:tr>
              <a:tr h="262410">
                <a:tc>
                  <a:txBody>
                    <a:bodyPr/>
                    <a:lstStyle/>
                    <a:p>
                      <a:pPr algn="l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 รพท.หนองบัวลำภู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16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Prompt" panose="00000500000000000000" pitchFamily="2" charset="-34"/>
                        <a:cs typeface="Prompt" panose="00000500000000000000" pitchFamily="2" charset="-34"/>
                      </a:endParaRP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16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737933"/>
                  </a:ext>
                </a:extLst>
              </a:tr>
              <a:tr h="262410">
                <a:tc>
                  <a:txBody>
                    <a:bodyPr/>
                    <a:lstStyle/>
                    <a:p>
                      <a:pPr algn="l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  สสจ.หนองบัวลำภู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2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 1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865867"/>
                  </a:ext>
                </a:extLst>
              </a:tr>
              <a:tr h="262410">
                <a:tc>
                  <a:txBody>
                    <a:bodyPr/>
                    <a:lstStyle/>
                    <a:p>
                      <a:pPr algn="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หนองบัวลำภู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Total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18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rompt" panose="00000500000000000000" pitchFamily="2" charset="-34"/>
                          <a:cs typeface="Prompt" panose="00000500000000000000" pitchFamily="2" charset="-34"/>
                        </a:rPr>
                        <a:t>17</a:t>
                      </a:r>
                    </a:p>
                  </a:txBody>
                  <a:tcPr marL="3251" marR="3251" marT="32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56449"/>
                  </a:ext>
                </a:extLst>
              </a:tr>
            </a:tbl>
          </a:graphicData>
        </a:graphic>
      </p:graphicFrame>
      <p:sp>
        <p:nvSpPr>
          <p:cNvPr id="22" name="TextBox 20">
            <a:extLst>
              <a:ext uri="{FF2B5EF4-FFF2-40B4-BE49-F238E27FC236}">
                <a16:creationId xmlns:a16="http://schemas.microsoft.com/office/drawing/2014/main" id="{6B5DC756-8D41-4E2F-8874-A0A7CDE64D83}"/>
              </a:ext>
            </a:extLst>
          </p:cNvPr>
          <p:cNvSpPr txBox="1"/>
          <p:nvPr/>
        </p:nvSpPr>
        <p:spPr>
          <a:xfrm>
            <a:off x="880813" y="1143641"/>
            <a:ext cx="1513036" cy="303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83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ข้อค้นพบ</a:t>
            </a:r>
            <a:endParaRPr kumimoji="0" lang="en-US" sz="2400" b="1" i="0" u="none" strike="noStrike" kern="1200" cap="none" spc="83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9BB75-D7DB-4BF7-A9B1-042A04EB61D5}"/>
              </a:ext>
            </a:extLst>
          </p:cNvPr>
          <p:cNvSpPr txBox="1"/>
          <p:nvPr/>
        </p:nvSpPr>
        <p:spPr>
          <a:xfrm>
            <a:off x="438830" y="4578352"/>
            <a:ext cx="4864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2. ไม่มีแผนปรับปรุงและกำหนดตำแหน่งในสายงานวิชาชีพที่ยัง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ไม่มีอัตราข้าราชการ ดังนี้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1. นักเวชศาสตร์สื่อความหมาย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2. นักกายอุปกรณ์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3. นักเทคโนโลยีหัวใจและทรวงอก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4. นักจิตวิทยาคลินิก/นักจิตวิทยา ในรพช.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B5053-DE43-4F8F-A0DA-14A256406DF9}"/>
              </a:ext>
            </a:extLst>
          </p:cNvPr>
          <p:cNvSpPr txBox="1"/>
          <p:nvPr/>
        </p:nvSpPr>
        <p:spPr>
          <a:xfrm>
            <a:off x="7071359" y="2752945"/>
            <a:ext cx="4864605" cy="2139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11" marR="0" lvl="0" indent="-22861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วางแผนการบริหารตำแหน่งที่จะว่าง สำหรับยุบเลิก</a:t>
            </a:r>
            <a:b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</a:b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เพื่อกำหนดตำแหน่งเป็นระดับสูงขึ้นตามที่ได้รับการอนุมัติแผนจาก สป.</a:t>
            </a:r>
          </a:p>
          <a:p>
            <a:pPr marL="228611" marR="0" lvl="0" indent="-22861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จัดทำแผนการปรับปรุงและกำหนดตำแหน่งใน</a:t>
            </a:r>
            <a:b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</a:b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สายงานสายงานวิชาชีพที่ยังไม่มีอัตราข้าราชการ เพิ่มเติม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  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***หากมีแผนที่จะจัดบริการ ควรวางแผนปรับปรุงและกำหนดตำแหน่งเพื่อรองรับการบริการ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9C2DDFED-880A-4E83-F1A0-CB96736BDDC7}"/>
              </a:ext>
            </a:extLst>
          </p:cNvPr>
          <p:cNvSpPr txBox="1"/>
          <p:nvPr/>
        </p:nvSpPr>
        <p:spPr>
          <a:xfrm>
            <a:off x="1312590" y="718193"/>
            <a:ext cx="9784127" cy="480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ตัวชี้วัดที่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25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ร้อยละของเขตสุขภาพที่มี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การบริหารจัดการกำลังคนที่มีประสิทธิภาพ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216C53"/>
              </a:solidFill>
              <a:effectLst/>
              <a:uLnTx/>
              <a:uFillTx/>
              <a:latin typeface="Prompt" panose="00000500000000000000" pitchFamily="2" charset="-34"/>
              <a:ea typeface="Prompt Bold"/>
              <a:cs typeface="Prompt" panose="00000500000000000000" pitchFamily="2" charset="-34"/>
              <a:sym typeface="Prompt Bold"/>
            </a:endParaRPr>
          </a:p>
          <a:p>
            <a:pPr marL="0" marR="0" lvl="0" indent="0" defTabSz="914400" rtl="0" eaLnBrk="1" fontAlgn="auto" latinLnBrk="0" hangingPunct="1">
              <a:lnSpc>
                <a:spcPts val="18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  </a:t>
            </a:r>
            <a:r>
              <a:rPr kumimoji="0" lang="th-TH" sz="1400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     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mpt" panose="00000500000000000000" pitchFamily="2" charset="-34"/>
              <a:ea typeface="Prompt Bold"/>
              <a:cs typeface="Prompt" panose="00000500000000000000" pitchFamily="2" charset="-34"/>
              <a:sym typeface="Prompt Bold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7EE605E-8273-DF33-923D-11C37F8D4411}"/>
              </a:ext>
            </a:extLst>
          </p:cNvPr>
          <p:cNvSpPr txBox="1"/>
          <p:nvPr/>
        </p:nvSpPr>
        <p:spPr>
          <a:xfrm>
            <a:off x="297272" y="99876"/>
            <a:ext cx="99256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ประเด็นที่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8.2 : </a:t>
            </a: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การบริหารจัดการกําลังคนที่มีประสิทธิภาพ</a:t>
            </a:r>
            <a:r>
              <a:rPr kumimoji="0" lang="th-TH" sz="3000" b="0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endParaRPr kumimoji="0" lang="th-TH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FCC87D1-CAC4-6261-4F25-42F3A4636573}"/>
              </a:ext>
            </a:extLst>
          </p:cNvPr>
          <p:cNvSpPr/>
          <p:nvPr/>
        </p:nvSpPr>
        <p:spPr>
          <a:xfrm>
            <a:off x="8151085" y="2174465"/>
            <a:ext cx="2071872" cy="4406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ข้อเสนอ</a:t>
            </a:r>
          </a:p>
        </p:txBody>
      </p:sp>
    </p:spTree>
    <p:extLst>
      <p:ext uri="{BB962C8B-B14F-4D97-AF65-F5344CB8AC3E}">
        <p14:creationId xmlns:p14="http://schemas.microsoft.com/office/powerpoint/2010/main" val="225713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31F7099E-B3F7-74FA-8AAE-0AD7284E9D3E}"/>
              </a:ext>
            </a:extLst>
          </p:cNvPr>
          <p:cNvSpPr/>
          <p:nvPr/>
        </p:nvSpPr>
        <p:spPr>
          <a:xfrm>
            <a:off x="0" y="6415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32194" y="328315"/>
            <a:ext cx="10560862" cy="392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72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ประเด็นที่</a:t>
            </a:r>
            <a:r>
              <a:rPr kumimoji="0" lang="en-US" sz="3200" b="1" i="0" u="none" strike="noStrike" kern="1200" cap="none" spc="72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8.3 : </a:t>
            </a:r>
            <a:r>
              <a:rPr kumimoji="0" lang="en-US" sz="3200" b="1" i="0" u="none" strike="noStrike" kern="1200" cap="none" spc="72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บริหารจัดการทรัพยากรสาธารณสุข</a:t>
            </a:r>
            <a:endParaRPr kumimoji="0" lang="en-US" sz="3200" b="1" i="0" u="none" strike="noStrike" kern="1200" cap="none" spc="72" normalizeH="0" baseline="0" noProof="0" dirty="0">
              <a:ln>
                <a:noFill/>
              </a:ln>
              <a:solidFill>
                <a:srgbClr val="233DFF"/>
              </a:solidFill>
              <a:effectLst/>
              <a:uLnTx/>
              <a:uFillTx/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6674" y="760045"/>
            <a:ext cx="11375326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8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1" i="0" u="none" strike="noStrike" kern="1200" cap="none" spc="8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ตัวชี้วัด </a:t>
            </a:r>
            <a:r>
              <a:rPr kumimoji="0" lang="en-US" sz="2200" b="1" i="0" u="none" strike="noStrike" kern="1200" cap="none" spc="8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: </a:t>
            </a:r>
            <a:r>
              <a:rPr kumimoji="0" lang="en-US" sz="2200" b="1" i="0" u="none" strike="noStrike" kern="1200" cap="none" spc="82" normalizeH="0" baseline="0" noProof="0" dirty="0" err="1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ร้อยละของโรงพยาบาลในเขตสุขภาพผ่านเกณฑ์การพัฒนาโรงพยาบาล</a:t>
            </a:r>
            <a:br>
              <a:rPr kumimoji="0" lang="en-US" sz="2200" b="1" i="0" u="none" strike="noStrike" kern="1200" cap="none" spc="82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</a:br>
            <a:r>
              <a:rPr kumimoji="0" lang="en-US" sz="2200" b="1" i="0" u="none" strike="noStrike" kern="1200" cap="none" spc="82" normalizeH="0" baseline="0" noProof="0" dirty="0" err="1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ที่มีการตรวจทางห้องปฏิบัติการทางการแพทย์อย่างสมเหตุผล</a:t>
            </a:r>
            <a:r>
              <a:rPr kumimoji="0" lang="en-US" sz="2200" b="1" i="0" u="none" strike="noStrike" kern="1200" cap="none" spc="82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(RLU Hospital)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D6CFE7E-2033-6571-B463-578758375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25" y="1574958"/>
            <a:ext cx="6001172" cy="471387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781BB90-636D-A639-661C-3B660EBA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48" y="1585191"/>
            <a:ext cx="4884915" cy="2325620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573A046-0897-C400-1BAC-232BB83B9E4F}"/>
              </a:ext>
            </a:extLst>
          </p:cNvPr>
          <p:cNvSpPr txBox="1"/>
          <p:nvPr/>
        </p:nvSpPr>
        <p:spPr>
          <a:xfrm>
            <a:off x="6589599" y="3853189"/>
            <a:ext cx="4994164" cy="256224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ปัจจัยแห่งความสำเร็จ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rompt" panose="00000500000000000000" pitchFamily="2" charset="-34"/>
              <a:ea typeface="Prompt Bold"/>
              <a:cs typeface="Prompt" panose="00000500000000000000" pitchFamily="2" charset="-34"/>
              <a:sym typeface="Prompt Bold"/>
            </a:endParaRPr>
          </a:p>
          <a:p>
            <a:pPr marL="60325" marR="0" lvl="0" indent="-5397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ผู้บริหารให้การสนับสนุน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 panose="00000500000000000000" pitchFamily="2" charset="-34"/>
              <a:ea typeface="Prompt"/>
              <a:cs typeface="Prompt" panose="00000500000000000000" pitchFamily="2" charset="-34"/>
              <a:sym typeface="Prompt"/>
            </a:endParaRPr>
          </a:p>
          <a:p>
            <a:pPr marL="53975" marR="0" lvl="0" indent="-5397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คณะกรรมการ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RLU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ของเครือข่ายห้องปฏิบัติการมีแผนดำเนินการชัดเจน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 panose="00000500000000000000" pitchFamily="2" charset="-34"/>
              <a:ea typeface="Prompt"/>
              <a:cs typeface="Prompt" panose="00000500000000000000" pitchFamily="2" charset="-34"/>
              <a:sym typeface="Prompt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ปัญหาและอุปสรรค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5757"/>
              </a:solidFill>
              <a:effectLst/>
              <a:uLnTx/>
              <a:uFillTx/>
              <a:latin typeface="Prompt" panose="00000500000000000000" pitchFamily="2" charset="-34"/>
              <a:ea typeface="Prompt Bold"/>
              <a:cs typeface="Prompt" panose="00000500000000000000" pitchFamily="2" charset="-34"/>
              <a:sym typeface="Prompt Bold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  1.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การเปลี่ยนแพทย์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บุคลากร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ผู้รับผิดชอบ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ทำให้การประสานงานไม่ต่อเนื่อง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  2.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ทีม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สหวิชาชีพ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ของบางหน่วยงาน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ยังไม่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มีการดำเนินการบูรณาการ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 panose="00000500000000000000" pitchFamily="2" charset="-34"/>
              <a:ea typeface="Prompt"/>
              <a:cs typeface="Prompt" panose="00000500000000000000" pitchFamily="2" charset="-34"/>
              <a:sym typeface="Promp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  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ระบบสารสนเทศยังไม่ครอบคลุมการเก็บข้อมูลในการดำเนินงาน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 panose="00000500000000000000" pitchFamily="2" charset="-34"/>
              <a:ea typeface="Prompt"/>
              <a:cs typeface="Prompt" panose="00000500000000000000" pitchFamily="2" charset="-34"/>
              <a:sym typeface="Prompt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1B695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ข้อเสนอแนะ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1B695"/>
                </a:solidFill>
                <a:effectLst/>
                <a:uLnTx/>
                <a:uFillTx/>
                <a:latin typeface="Prompt" panose="00000500000000000000" pitchFamily="2" charset="-34"/>
                <a:ea typeface="Prompt Bold"/>
                <a:cs typeface="Prompt" panose="00000500000000000000" pitchFamily="2" charset="-34"/>
                <a:sym typeface="Prompt Bold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เพิ่มการดำเนินการบูรณาการของทีม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สหวิชาชีพ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แพทย์ พยาบาล ห้องปฏิบัติการ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นักวิชาการคอมพิวเตอร์ และผู้เกี่ยวข้อง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 panose="00000500000000000000" pitchFamily="2" charset="-34"/>
              <a:ea typeface="Prompt"/>
              <a:cs typeface="Prompt" panose="00000500000000000000" pitchFamily="2" charset="-34"/>
              <a:sym typeface="Prompt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D888A3A-BF0E-4EA4-C6D5-2FC69A87A33C}"/>
              </a:ext>
            </a:extLst>
          </p:cNvPr>
          <p:cNvSpPr txBox="1"/>
          <p:nvPr/>
        </p:nvSpPr>
        <p:spPr>
          <a:xfrm>
            <a:off x="291262" y="6178809"/>
            <a:ext cx="10622280" cy="407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93931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ข้อมูลจาก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931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rluthailand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/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931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HDC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  <a:sym typeface="Prompt"/>
              </a:rPr>
              <a:t>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093931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ณ 4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93931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กุมภาพันธ์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93931"/>
                </a:solidFill>
                <a:effectLst/>
                <a:uLnTx/>
                <a:uFillTx/>
                <a:latin typeface="Prompt" panose="00000500000000000000" pitchFamily="2" charset="-34"/>
                <a:ea typeface="Prompt"/>
                <a:cs typeface="Prompt" panose="00000500000000000000" pitchFamily="2" charset="-34"/>
                <a:sym typeface="Prompt"/>
              </a:rPr>
              <a:t> 2568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ECF4-3722-7334-2B46-AD1112931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20">
            <a:extLst>
              <a:ext uri="{FF2B5EF4-FFF2-40B4-BE49-F238E27FC236}">
                <a16:creationId xmlns:a16="http://schemas.microsoft.com/office/drawing/2014/main" id="{5879F043-FD09-C9B5-C091-A20109A4EE1C}"/>
              </a:ext>
            </a:extLst>
          </p:cNvPr>
          <p:cNvSpPr txBox="1"/>
          <p:nvPr/>
        </p:nvSpPr>
        <p:spPr>
          <a:xfrm>
            <a:off x="471102" y="1216379"/>
            <a:ext cx="11331073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การเฝ้าระวัง รพ.ที่มีความเสี่ยงขาดสภาพคล่องทางการเงิน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เกณฑ์กระทรวง(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NI)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เกณฑ์เขตสุขภาพที่ 8(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NI)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และ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EBITDA)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จ.หนองบัวลำภู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4D4A5-6B8A-F93F-FEF7-636BE44406F7}"/>
              </a:ext>
            </a:extLst>
          </p:cNvPr>
          <p:cNvSpPr txBox="1"/>
          <p:nvPr/>
        </p:nvSpPr>
        <p:spPr>
          <a:xfrm>
            <a:off x="354884" y="2125217"/>
            <a:ext cx="1156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รพ.ที่มีความเสี่ยง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Risk Score NI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R8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31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ธ.ค.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2567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ระดับ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4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คือ รพ.นาวังฯ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5E46989-3818-2BD4-0DAB-BA8502BE241A}"/>
              </a:ext>
            </a:extLst>
          </p:cNvPr>
          <p:cNvSpPr txBox="1"/>
          <p:nvPr/>
        </p:nvSpPr>
        <p:spPr>
          <a:xfrm>
            <a:off x="1480575" y="-51331"/>
            <a:ext cx="9511413" cy="811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1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ประเด็นที่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8.4 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การบริหารจัดการการเงินการคลัง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3DFF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DA519B2-FB1D-E252-C830-4704D8502DD7}"/>
              </a:ext>
            </a:extLst>
          </p:cNvPr>
          <p:cNvSpPr/>
          <p:nvPr/>
        </p:nvSpPr>
        <p:spPr>
          <a:xfrm>
            <a:off x="690880" y="106043"/>
            <a:ext cx="649413" cy="616933"/>
          </a:xfrm>
          <a:custGeom>
            <a:avLst/>
            <a:gdLst/>
            <a:ahLst/>
            <a:cxnLst/>
            <a:rect l="l" t="t" r="r" b="b"/>
            <a:pathLst>
              <a:path w="2905842" h="2884708">
                <a:moveTo>
                  <a:pt x="0" y="0"/>
                </a:moveTo>
                <a:lnTo>
                  <a:pt x="2905842" y="0"/>
                </a:lnTo>
                <a:lnTo>
                  <a:pt x="2905842" y="2884708"/>
                </a:lnTo>
                <a:lnTo>
                  <a:pt x="0" y="2884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AA1A1D3-36AA-AAB6-D21C-87DEDA709339}"/>
              </a:ext>
            </a:extLst>
          </p:cNvPr>
          <p:cNvSpPr/>
          <p:nvPr/>
        </p:nvSpPr>
        <p:spPr>
          <a:xfrm>
            <a:off x="107715" y="147044"/>
            <a:ext cx="583165" cy="534933"/>
          </a:xfrm>
          <a:custGeom>
            <a:avLst/>
            <a:gdLst/>
            <a:ahLst/>
            <a:cxnLst/>
            <a:rect l="l" t="t" r="r" b="b"/>
            <a:pathLst>
              <a:path w="2543744" h="2549274">
                <a:moveTo>
                  <a:pt x="0" y="0"/>
                </a:moveTo>
                <a:lnTo>
                  <a:pt x="2543744" y="0"/>
                </a:lnTo>
                <a:lnTo>
                  <a:pt x="2543744" y="2549275"/>
                </a:lnTo>
                <a:lnTo>
                  <a:pt x="0" y="25492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B4484A-B6DC-8E20-7730-B42C895E41B9}"/>
              </a:ext>
            </a:extLst>
          </p:cNvPr>
          <p:cNvSpPr txBox="1"/>
          <p:nvPr/>
        </p:nvSpPr>
        <p:spPr>
          <a:xfrm>
            <a:off x="1200012" y="738845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ตัวชี้วัด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: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" panose="00000500000000000000" pitchFamily="2" charset="-34"/>
                <a:ea typeface="Arial Unicode MS"/>
                <a:cs typeface="Prompt" panose="00000500000000000000" pitchFamily="2" charset="-34"/>
              </a:rPr>
              <a:t>หน่วยบริการที่ประสบภาวะวิกฤติทางการเงิน </a:t>
            </a:r>
            <a:endParaRPr lang="th-TH" sz="2400" dirty="0">
              <a:solidFill>
                <a:srgbClr val="216C53"/>
              </a:solidFill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6ADFBCC-C697-1A99-E33E-C80ADEB7D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" y="2813983"/>
            <a:ext cx="11761235" cy="37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8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AF375E33-6E29-226F-37B8-925851F997E2}"/>
              </a:ext>
            </a:extLst>
          </p:cNvPr>
          <p:cNvSpPr/>
          <p:nvPr/>
        </p:nvSpPr>
        <p:spPr>
          <a:xfrm>
            <a:off x="7000490" y="850842"/>
            <a:ext cx="3210310" cy="37326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6"/>
          <p:cNvSpPr txBox="1"/>
          <p:nvPr/>
        </p:nvSpPr>
        <p:spPr>
          <a:xfrm>
            <a:off x="1377923" y="372502"/>
            <a:ext cx="11245134" cy="38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9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ลูกหนี้ค่ารักษาพยาบาล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คงเหลือ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ปี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256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8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ลง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ไป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ณ 3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1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ธันวาคม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216C53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 2567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16C53"/>
              </a:solidFill>
              <a:effectLst/>
              <a:uLnTx/>
              <a:uFillTx/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90570" y="991353"/>
            <a:ext cx="7033935" cy="232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ตารางสรุปลูกหนี้ค่ารักษาพยาบาลทุกสิทธิ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ตั้งแต่ปี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256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ลงไป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424505" y="925606"/>
            <a:ext cx="2623736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 Bold"/>
                <a:ea typeface="Prompt Bold"/>
                <a:cs typeface="Prompt Bold"/>
                <a:sym typeface="Prompt Bold"/>
              </a:rPr>
              <a:t>ภาพรวมจังหวัดหนองบัวลำภู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591202" y="6680700"/>
            <a:ext cx="563877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rompt"/>
                <a:ea typeface="Prompt"/>
                <a:cs typeface="Prompt"/>
                <a:sym typeface="Prompt"/>
              </a:rPr>
              <a:t>CFO จังหวัด รวบรวมส่งกลับมายังเขตสุขภาพที่ 8 กลุ่มงานบริหารการเงินและการคลัง ภายในวันที่ 18 ธันวาคม 2567 ทาง E-Mail : R8waycfo@gmail.com 							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C4D79E-EB56-1648-1D5A-EF163CDD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1310414"/>
            <a:ext cx="11804650" cy="50903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AC3B1-897C-7E10-0A2E-54487C47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B9994-1824-2BBF-19C4-845773E3710D}"/>
              </a:ext>
            </a:extLst>
          </p:cNvPr>
          <p:cNvSpPr txBox="1"/>
          <p:nvPr/>
        </p:nvSpPr>
        <p:spPr>
          <a:xfrm>
            <a:off x="1479479" y="174660"/>
            <a:ext cx="10294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สรุปผลการจัดทำแผนทางการเงิน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Planfin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ปีงบประมาณ 2568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16D54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84C5C-5C9E-140A-6F1D-55639DFF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5" y="851992"/>
            <a:ext cx="11559580" cy="56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4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96B1D-9CF3-E525-5B27-188642EA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9872-D4A7-41BC-A960-1A05A2BAE5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4CD10-4B4B-2053-F431-EF9904E8C8A9}"/>
              </a:ext>
            </a:extLst>
          </p:cNvPr>
          <p:cNvSpPr txBox="1"/>
          <p:nvPr/>
        </p:nvSpPr>
        <p:spPr>
          <a:xfrm>
            <a:off x="1466933" y="215758"/>
            <a:ext cx="1051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เปรียบเทียบผลการดำเนินงาน กับ แผนทางการเงิน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Planfin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16D54"/>
                </a:solidFill>
                <a:effectLst/>
                <a:uLnTx/>
                <a:uFillTx/>
                <a:latin typeface="Prompt" panose="00000500000000000000" pitchFamily="2" charset="-34"/>
                <a:ea typeface="+mn-ea"/>
                <a:cs typeface="Prompt" panose="00000500000000000000" pitchFamily="2" charset="-34"/>
              </a:rPr>
              <a:t> Q1Y68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16D54"/>
              </a:solidFill>
              <a:effectLst/>
              <a:uLnTx/>
              <a:uFillTx/>
              <a:latin typeface="Prompt" panose="00000500000000000000" pitchFamily="2" charset="-34"/>
              <a:ea typeface="+mn-ea"/>
              <a:cs typeface="Prompt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82D64-BEBF-7F79-0815-0E383E71F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7" y="934948"/>
            <a:ext cx="11761640" cy="4335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1B1926-74F3-3C4B-D5D6-D5B15A0EE24D}"/>
              </a:ext>
            </a:extLst>
          </p:cNvPr>
          <p:cNvSpPr/>
          <p:nvPr/>
        </p:nvSpPr>
        <p:spPr>
          <a:xfrm>
            <a:off x="215757" y="3010328"/>
            <a:ext cx="11760486" cy="9965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9CEE0-2DB5-DD7E-0F6E-71893458AA70}"/>
              </a:ext>
            </a:extLst>
          </p:cNvPr>
          <p:cNvSpPr txBox="1"/>
          <p:nvPr/>
        </p:nvSpPr>
        <p:spPr>
          <a:xfrm>
            <a:off x="380143" y="5441913"/>
            <a:ext cx="11431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ผลการเปรียบเทียบผลการดำเนินงาน กับแผนทางการเงิน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Planfin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หน่วยบริการในจังหวัดหนองบัวลำภู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ไตรมาส 1/2568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ด้านรายได้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ผ่านเกณฑ์ 2 แห่ง คิดเป็น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ร้อยละ 33.33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ด้านค่าใช้จ่าย ผ่านเกณฑ์ 2 แห่ง คิดเป็น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ร้อยละ 33.33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สรุป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65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ด้านรายได้หรือค่าใช้จ่าย ผ่านเกณฑ์ 3 แห่ง คิดเป็น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rompt" panose="00000500000000000000" pitchFamily="2" charset="-34"/>
                <a:cs typeface="Prompt" panose="00000500000000000000" pitchFamily="2" charset="-34"/>
              </a:rPr>
              <a:t>ร้อยละ 50.00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6449124"/>
      </p:ext>
    </p:extLst>
  </p:cSld>
  <p:clrMapOvr>
    <a:masterClrMapping/>
  </p:clrMapOvr>
</p:sld>
</file>

<file path=ppt/theme/theme1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2753</Words>
  <Application>Microsoft Office PowerPoint</Application>
  <PresentationFormat>Widescreen</PresentationFormat>
  <Paragraphs>462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Calibri</vt:lpstr>
      <vt:lpstr>Helvetica Neue Medium</vt:lpstr>
      <vt:lpstr>Prompt</vt:lpstr>
      <vt:lpstr>Prompt Bold</vt:lpstr>
      <vt:lpstr>Prompt ExtraBold</vt:lpstr>
      <vt:lpstr>TH SarabunPSK</vt:lpstr>
      <vt:lpstr>Wingdings</vt:lpstr>
      <vt:lpstr>1_ธีมของ Office</vt:lpstr>
      <vt:lpstr>2_Office Theme</vt:lpstr>
      <vt:lpstr>Office Theme</vt:lpstr>
      <vt:lpstr>2_ธีมของ Office</vt:lpstr>
      <vt:lpstr>3_ธีมของ Office</vt:lpstr>
      <vt:lpstr>4_ธีมของ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Nokky choeytim</cp:lastModifiedBy>
  <cp:revision>34</cp:revision>
  <dcterms:created xsi:type="dcterms:W3CDTF">2025-02-05T06:32:07Z</dcterms:created>
  <dcterms:modified xsi:type="dcterms:W3CDTF">2025-02-06T00:54:37Z</dcterms:modified>
</cp:coreProperties>
</file>