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8"/>
  </p:notesMasterIdLst>
  <p:sldIdLst>
    <p:sldId id="353" r:id="rId4"/>
    <p:sldId id="347" r:id="rId5"/>
    <p:sldId id="354" r:id="rId6"/>
    <p:sldId id="261" r:id="rId7"/>
    <p:sldId id="355" r:id="rId8"/>
    <p:sldId id="361" r:id="rId9"/>
    <p:sldId id="356" r:id="rId10"/>
    <p:sldId id="362" r:id="rId11"/>
    <p:sldId id="357" r:id="rId12"/>
    <p:sldId id="364" r:id="rId13"/>
    <p:sldId id="358" r:id="rId14"/>
    <p:sldId id="363" r:id="rId15"/>
    <p:sldId id="260" r:id="rId16"/>
    <p:sldId id="3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1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02" y="135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6A8C094-CB00-443F-856E-6111688E7E7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567065"/>
            <a:ext cx="12192000" cy="329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FACD69-BCC8-4A51-928A-A8276889CAEF}"/>
              </a:ext>
            </a:extLst>
          </p:cNvPr>
          <p:cNvSpPr/>
          <p:nvPr userDrawn="1"/>
        </p:nvSpPr>
        <p:spPr>
          <a:xfrm>
            <a:off x="0" y="3463090"/>
            <a:ext cx="121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C6B0DFC-1039-495D-8F3C-E6DB8A677F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1437342-4AAD-4065-B021-432B3D8C68CF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3" name="Rounded Rectangle 41">
              <a:extLst>
                <a:ext uri="{FF2B5EF4-FFF2-40B4-BE49-F238E27FC236}">
                  <a16:creationId xmlns:a16="http://schemas.microsoft.com/office/drawing/2014/main" id="{1AC72540-6991-4FC9-92BE-D47A729E2BD3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850DCCD1-8058-42A2-8AF2-D626EF7C1F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5F78D6D5-0F49-435F-9F3F-92FCB5A33A8A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44">
                <a:extLst>
                  <a:ext uri="{FF2B5EF4-FFF2-40B4-BE49-F238E27FC236}">
                    <a16:creationId xmlns:a16="http://schemas.microsoft.com/office/drawing/2014/main" id="{2D17DFFD-2B67-40BF-BD4E-AD2EA621D11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45">
                <a:extLst>
                  <a:ext uri="{FF2B5EF4-FFF2-40B4-BE49-F238E27FC236}">
                    <a16:creationId xmlns:a16="http://schemas.microsoft.com/office/drawing/2014/main" id="{213E1FA9-E935-4A7B-99D8-21599EC0640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791A255F-72F6-471A-A665-C6F43C16B348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9" name="Rounded Rectangle 41">
              <a:extLst>
                <a:ext uri="{FF2B5EF4-FFF2-40B4-BE49-F238E27FC236}">
                  <a16:creationId xmlns:a16="http://schemas.microsoft.com/office/drawing/2014/main" id="{16EDA227-0DEF-4F3E-B4C0-6E0411B6737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E29776C8-7281-4534-8A06-6A087A56BD54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C7EC6806-DC3F-4279-AB0E-702DB65522A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44">
                <a:extLst>
                  <a:ext uri="{FF2B5EF4-FFF2-40B4-BE49-F238E27FC236}">
                    <a16:creationId xmlns:a16="http://schemas.microsoft.com/office/drawing/2014/main" id="{F0BC878E-0393-4F8A-847E-1FFF2B3A6F8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45">
                <a:extLst>
                  <a:ext uri="{FF2B5EF4-FFF2-40B4-BE49-F238E27FC236}">
                    <a16:creationId xmlns:a16="http://schemas.microsoft.com/office/drawing/2014/main" id="{AF68E93E-B3A4-4FB4-8136-E2AF9E8E900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85A0A981-BFFD-478C-BE78-EF62DFC20D4A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5301B2B1-E6B2-4CAA-90B5-32945916C4E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98E8AE6E-9F27-49BA-BF78-FD704211F7DE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6C658463-591E-4133-90A9-DC8E327A9D8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8" name="Oval 44">
                <a:extLst>
                  <a:ext uri="{FF2B5EF4-FFF2-40B4-BE49-F238E27FC236}">
                    <a16:creationId xmlns:a16="http://schemas.microsoft.com/office/drawing/2014/main" id="{247AB6D7-90B0-4608-B64A-7506BBD662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45">
                <a:extLst>
                  <a:ext uri="{FF2B5EF4-FFF2-40B4-BE49-F238E27FC236}">
                    <a16:creationId xmlns:a16="http://schemas.microsoft.com/office/drawing/2014/main" id="{4E7F4089-60C9-4EC1-B17C-C3CE5A555D7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E8E9D92-4CE1-47D2-A809-9E8B6FB57C7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588106A-2CF3-48D0-9AA0-96C3A18A94C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58D9AD7-4610-4974-9F90-635DC1891B8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38004867-5566-4A48-8987-60D94ADF1FA2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5FB060-C4E2-4B67-AE6B-A21032F70DA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1585885"/>
            <a:ext cx="2304256" cy="261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613563" y="1585885"/>
            <a:ext cx="2304256" cy="261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15701" y="1585885"/>
            <a:ext cx="2304256" cy="261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017840" y="1585885"/>
            <a:ext cx="2304256" cy="261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092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D053A10-5BCF-4B0A-81B6-7659F3B13A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8918BA6-5866-4567-84E9-754B61F3D1B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2749-C880-48DE-80E3-21B3B7C1BB1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FF8990-F6EC-4C2E-B65A-729967260F1B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A534EC4-50E0-4908-9103-968D3764391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D152EA-393E-40E6-A577-EBDC7E02C6E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E41396-59B7-4111-B9F1-16C71A9557E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937534-CC74-470C-BA81-D58C912DA6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5D12A6-B9D5-48C2-B915-9AC7DA37CC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8EA481-CCF4-48A2-8170-4589385879F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962AE34-3846-4C77-B676-BF63303B27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C76E991-D98B-4424-8898-AB98CF5E82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2FDEFA-6525-40B5-BC77-DF37CB758BD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6D492AC-8BDF-4901-BF8A-657BD00CE6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D44DD40-A334-4331-9A64-1579C194CA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634782-405F-42A3-951D-11363B20EE6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11FB5D1-6034-4D83-A029-B1D1606432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8453" y="2011350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1F5BA-6D8E-4BF0-B672-70F38251D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AC0BE9-E5EC-46E1-A4D1-78FDFBED0AEE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0F545-2E89-4D11-AA0E-EC51787F302A}"/>
              </a:ext>
            </a:extLst>
          </p:cNvPr>
          <p:cNvSpPr txBox="1"/>
          <p:nvPr/>
        </p:nvSpPr>
        <p:spPr>
          <a:xfrm>
            <a:off x="2451758" y="2111653"/>
            <a:ext cx="7288483" cy="26774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การประชุมหารือวางแผนการดำเนินงาน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Service Plan </a:t>
            </a:r>
            <a:r>
              <a:rPr lang="th-TH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สาขาโรคมะเร็ง เขตสุขภาพที่ 8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5">
            <a:hlinkClick r:id="rId2"/>
            <a:extLst>
              <a:ext uri="{FF2B5EF4-FFF2-40B4-BE49-F238E27FC236}">
                <a16:creationId xmlns:a16="http://schemas.microsoft.com/office/drawing/2014/main" id="{FEDE1C3F-3675-4B40-85F8-F7B8669CB229}"/>
              </a:ext>
            </a:extLst>
          </p:cNvPr>
          <p:cNvSpPr txBox="1"/>
          <p:nvPr/>
        </p:nvSpPr>
        <p:spPr>
          <a:xfrm>
            <a:off x="1940767" y="6117339"/>
            <a:ext cx="77344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/>
            <a:r>
              <a:rPr lang="en-US" altLang="ko-KR" sz="1600" dirty="0">
                <a:solidFill>
                  <a:schemeClr val="bg1"/>
                </a:solidFill>
                <a:ea typeface="Arial Unicode MS"/>
                <a:cs typeface="Arial" pitchFamily="34" charset="0"/>
              </a:rPr>
              <a:t>18 </a:t>
            </a:r>
            <a:r>
              <a:rPr lang="th-TH" altLang="ko-KR" sz="1600" dirty="0">
                <a:solidFill>
                  <a:schemeClr val="bg1"/>
                </a:solidFill>
                <a:ea typeface="Arial Unicode MS"/>
                <a:cs typeface="Arial" pitchFamily="34" charset="0"/>
              </a:rPr>
              <a:t>ธันวาคม 2567 ณ ห้องประชุมการบูร ชั้น 5 สำนักงานเขตสุขภาพที่ 8</a:t>
            </a:r>
            <a:endParaRPr lang="en-US" altLang="ko-KR" sz="1600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2B0FC39C-F728-49B6-B17A-599EA2B8142F}"/>
              </a:ext>
            </a:extLst>
          </p:cNvPr>
          <p:cNvSpPr txBox="1">
            <a:spLocks/>
          </p:cNvSpPr>
          <p:nvPr/>
        </p:nvSpPr>
        <p:spPr>
          <a:xfrm>
            <a:off x="1007706" y="5100601"/>
            <a:ext cx="8667517" cy="779898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</a:rPr>
              <a:t>โดย... </a:t>
            </a:r>
            <a:r>
              <a:rPr lang="th-TH" altLang="ko-KR" sz="2400" dirty="0">
                <a:solidFill>
                  <a:schemeClr val="bg1"/>
                </a:solidFill>
                <a:latin typeface="Arial"/>
                <a:ea typeface="Arial Unicode MS"/>
              </a:rPr>
              <a:t>นายแพทย์สมศักดิ์  ประ</a:t>
            </a:r>
            <a:r>
              <a:rPr lang="th-TH" altLang="ko-KR" sz="2400" dirty="0" err="1">
                <a:solidFill>
                  <a:schemeClr val="bg1"/>
                </a:solidFill>
                <a:latin typeface="Arial"/>
                <a:ea typeface="Arial Unicode MS"/>
              </a:rPr>
              <a:t>ฏิ</a:t>
            </a:r>
            <a:r>
              <a:rPr lang="th-TH" altLang="ko-KR" sz="2400" dirty="0">
                <a:solidFill>
                  <a:schemeClr val="bg1"/>
                </a:solidFill>
                <a:latin typeface="Arial"/>
                <a:ea typeface="Arial Unicode MS"/>
              </a:rPr>
              <a:t>ภาณวัตร</a:t>
            </a: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ko-KR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</a:endParaRP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400" dirty="0">
                <a:solidFill>
                  <a:schemeClr val="bg1"/>
                </a:solidFill>
                <a:latin typeface="Arial"/>
                <a:ea typeface="Arial Unicode MS"/>
              </a:rPr>
              <a:t>ประธาน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Service Plan 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</a:rPr>
              <a:t>สาขาโรคมะเร็ง เขตบริการสุขภาพที่ 8</a:t>
            </a:r>
          </a:p>
        </p:txBody>
      </p:sp>
    </p:spTree>
    <p:extLst>
      <p:ext uri="{BB962C8B-B14F-4D97-AF65-F5344CB8AC3E}">
        <p14:creationId xmlns:p14="http://schemas.microsoft.com/office/powerpoint/2010/main" val="311237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EA7C-1886-7FFE-8050-9FBD50A7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F0A753-A7C9-7105-299F-7BEE3EAE5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72260"/>
            <a:ext cx="11573197" cy="724247"/>
          </a:xfrm>
        </p:spPr>
        <p:txBody>
          <a:bodyPr/>
          <a:lstStyle/>
          <a:p>
            <a:r>
              <a:rPr lang="th-TH" sz="3200" dirty="0"/>
              <a:t>หารือแผนการดำเนินงาน </a:t>
            </a:r>
            <a:r>
              <a:rPr lang="en-US" sz="3200" dirty="0"/>
              <a:t>Service Plan </a:t>
            </a:r>
            <a:r>
              <a:rPr lang="th-TH" sz="3200" dirty="0"/>
              <a:t>สาขาโรคมะเร็ง เขต 8 ปี 2568</a:t>
            </a:r>
            <a:endParaRPr lang="en-US" sz="3200" dirty="0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639D0261-ADC6-5D1C-3D6E-F567A0C283F8}"/>
              </a:ext>
            </a:extLst>
          </p:cNvPr>
          <p:cNvSpPr/>
          <p:nvPr/>
        </p:nvSpPr>
        <p:spPr>
          <a:xfrm>
            <a:off x="7023759" y="2401056"/>
            <a:ext cx="610378" cy="61037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812258E9-C6E8-DA33-3A8F-3CD436A6EBED}"/>
              </a:ext>
            </a:extLst>
          </p:cNvPr>
          <p:cNvSpPr/>
          <p:nvPr/>
        </p:nvSpPr>
        <p:spPr>
          <a:xfrm>
            <a:off x="7023759" y="3507694"/>
            <a:ext cx="610378" cy="61037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5B6C5-AA78-D7DF-566E-931584CA2AC6}"/>
              </a:ext>
            </a:extLst>
          </p:cNvPr>
          <p:cNvSpPr txBox="1"/>
          <p:nvPr/>
        </p:nvSpPr>
        <p:spPr>
          <a:xfrm>
            <a:off x="7798408" y="2522297"/>
            <a:ext cx="40983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.........................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90022-846D-FC00-0291-9F54CECE4A81}"/>
              </a:ext>
            </a:extLst>
          </p:cNvPr>
          <p:cNvSpPr txBox="1"/>
          <p:nvPr/>
        </p:nvSpPr>
        <p:spPr>
          <a:xfrm>
            <a:off x="7798408" y="3628935"/>
            <a:ext cx="40983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..........................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9BE88B-C784-E6AD-58D0-90DA0421A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CF5A5E8E-B876-3FD7-FF2C-D2F4F28FD0E0}"/>
              </a:ext>
            </a:extLst>
          </p:cNvPr>
          <p:cNvGrpSpPr/>
          <p:nvPr/>
        </p:nvGrpSpPr>
        <p:grpSpPr>
          <a:xfrm>
            <a:off x="1428453" y="5042673"/>
            <a:ext cx="4031010" cy="1111861"/>
            <a:chOff x="36173" y="3377960"/>
            <a:chExt cx="3023257" cy="833896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C22E9A94-8533-0BF1-B0E4-47AFC7DB06CE}"/>
                </a:ext>
              </a:extLst>
            </p:cNvPr>
            <p:cNvGrpSpPr/>
            <p:nvPr/>
          </p:nvGrpSpPr>
          <p:grpSpPr>
            <a:xfrm>
              <a:off x="36173" y="3377960"/>
              <a:ext cx="3023257" cy="833896"/>
              <a:chOff x="3270893" y="3221087"/>
              <a:chExt cx="2611656" cy="833896"/>
            </a:xfrm>
          </p:grpSpPr>
          <p:sp>
            <p:nvSpPr>
              <p:cNvPr id="18" name="Text Placeholder 17">
                <a:extLst>
                  <a:ext uri="{FF2B5EF4-FFF2-40B4-BE49-F238E27FC236}">
                    <a16:creationId xmlns:a16="http://schemas.microsoft.com/office/drawing/2014/main" id="{55ADA907-99F2-B9BF-02BB-39B066757A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0893" y="3221087"/>
                <a:ext cx="2611656" cy="30221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th-TH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นายแพทย์วิสิษฐ์  วิจิตรโกสุม</a:t>
                </a: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 Placeholder 18">
                <a:extLst>
                  <a:ext uri="{FF2B5EF4-FFF2-40B4-BE49-F238E27FC236}">
                    <a16:creationId xmlns:a16="http://schemas.microsoft.com/office/drawing/2014/main" id="{ED13D1C2-648E-C7D0-2A2F-6301C35AFA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8665" y="3752770"/>
                <a:ext cx="2418311" cy="30221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th-TH" sz="1600" b="1" dirty="0">
                    <a:solidFill>
                      <a:schemeClr val="accent1"/>
                    </a:solidFill>
                    <a:cs typeface="Arial" pitchFamily="34" charset="0"/>
                  </a:rPr>
                  <a:t>รองผู้อำนวยการสำนักงานเขตสุขภาพที่ 8</a:t>
                </a:r>
                <a:endParaRPr 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5570FE7A-6C44-D7BC-F9DB-3D1DE5ACFB98}"/>
                </a:ext>
              </a:extLst>
            </p:cNvPr>
            <p:cNvSpPr/>
            <p:nvPr/>
          </p:nvSpPr>
          <p:spPr>
            <a:xfrm>
              <a:off x="683663" y="3747828"/>
              <a:ext cx="1728000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0" name="Oval 9">
            <a:extLst>
              <a:ext uri="{FF2B5EF4-FFF2-40B4-BE49-F238E27FC236}">
                <a16:creationId xmlns:a16="http://schemas.microsoft.com/office/drawing/2014/main" id="{91AC3669-6FC3-B926-B907-208FBF2B9CDD}"/>
              </a:ext>
            </a:extLst>
          </p:cNvPr>
          <p:cNvSpPr/>
          <p:nvPr/>
        </p:nvSpPr>
        <p:spPr>
          <a:xfrm>
            <a:off x="7023759" y="4633770"/>
            <a:ext cx="610378" cy="610378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4D23ECA7-CE8F-5BFA-02EE-50BB744FE037}"/>
              </a:ext>
            </a:extLst>
          </p:cNvPr>
          <p:cNvSpPr txBox="1"/>
          <p:nvPr/>
        </p:nvSpPr>
        <p:spPr>
          <a:xfrm>
            <a:off x="7798408" y="4755011"/>
            <a:ext cx="40983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..........................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ound Same Side Corner Rectangle 8">
            <a:extLst>
              <a:ext uri="{FF2B5EF4-FFF2-40B4-BE49-F238E27FC236}">
                <a16:creationId xmlns:a16="http://schemas.microsoft.com/office/drawing/2014/main" id="{C318EF1E-0CA7-5879-AEB6-4E199543670C}"/>
              </a:ext>
            </a:extLst>
          </p:cNvPr>
          <p:cNvSpPr/>
          <p:nvPr/>
        </p:nvSpPr>
        <p:spPr>
          <a:xfrm>
            <a:off x="7168279" y="2567745"/>
            <a:ext cx="321338" cy="27699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40CD3B59-E0CC-9C9B-0259-336130837027}"/>
              </a:ext>
            </a:extLst>
          </p:cNvPr>
          <p:cNvSpPr/>
          <p:nvPr/>
        </p:nvSpPr>
        <p:spPr>
          <a:xfrm>
            <a:off x="7184264" y="3674322"/>
            <a:ext cx="289367" cy="27712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9C1C31FD-85D1-B0FE-8984-3BEB7D8FB821}"/>
              </a:ext>
            </a:extLst>
          </p:cNvPr>
          <p:cNvSpPr/>
          <p:nvPr/>
        </p:nvSpPr>
        <p:spPr>
          <a:xfrm>
            <a:off x="7163672" y="4809944"/>
            <a:ext cx="306196" cy="26668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9150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E5B1BB3-E933-4C88-B28A-4458CE2B8B3A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635687" y="3059700"/>
            <a:ext cx="4989659" cy="738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3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วาระที่ 5 เรื่องอื่นๆ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0C7EDA-A11B-4A6C-8181-84EC10F2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26713-9F28-4A82-F372-FDB8C9909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C17ADD-CBD3-4FAB-1EE0-C714DDAE4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83" y="317221"/>
            <a:ext cx="11573197" cy="1588151"/>
          </a:xfrm>
        </p:spPr>
        <p:txBody>
          <a:bodyPr/>
          <a:lstStyle/>
          <a:p>
            <a:r>
              <a:rPr lang="en-US" sz="3600" dirty="0"/>
              <a:t>5.1 </a:t>
            </a:r>
            <a:r>
              <a:rPr lang="th-TH" sz="3600" dirty="0"/>
              <a:t>การพัฒนาระบบข้อมูลสารสนเทศ</a:t>
            </a:r>
          </a:p>
          <a:p>
            <a:r>
              <a:rPr lang="en-US" sz="3600" dirty="0"/>
              <a:t>Service Plan </a:t>
            </a:r>
            <a:r>
              <a:rPr lang="th-TH" sz="3600" dirty="0"/>
              <a:t>สาขาโรคมะเร็ง เขตสุขภาพ 8 ปี 2568  </a:t>
            </a:r>
            <a:endParaRPr lang="en-US" sz="36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0B3FCDF-4ED4-7378-CB53-FDAB75771E5A}"/>
              </a:ext>
            </a:extLst>
          </p:cNvPr>
          <p:cNvSpPr/>
          <p:nvPr/>
        </p:nvSpPr>
        <p:spPr>
          <a:xfrm>
            <a:off x="3304032" y="2262655"/>
            <a:ext cx="2392640" cy="2028826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8626A6-77AE-0888-C337-3DC162436F24}"/>
              </a:ext>
            </a:extLst>
          </p:cNvPr>
          <p:cNvSpPr/>
          <p:nvPr/>
        </p:nvSpPr>
        <p:spPr>
          <a:xfrm>
            <a:off x="3060346" y="1940523"/>
            <a:ext cx="1889060" cy="1616522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3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98D988-C7B2-189F-3F79-C3C93CED6275}"/>
              </a:ext>
            </a:extLst>
          </p:cNvPr>
          <p:cNvGrpSpPr/>
          <p:nvPr/>
        </p:nvGrpSpPr>
        <p:grpSpPr>
          <a:xfrm>
            <a:off x="519485" y="2338833"/>
            <a:ext cx="4217607" cy="4519167"/>
            <a:chOff x="319983" y="2613403"/>
            <a:chExt cx="5024694" cy="4244597"/>
          </a:xfrm>
        </p:grpSpPr>
        <p:grpSp>
          <p:nvGrpSpPr>
            <p:cNvPr id="6" name="Graphic 60">
              <a:extLst>
                <a:ext uri="{FF2B5EF4-FFF2-40B4-BE49-F238E27FC236}">
                  <a16:creationId xmlns:a16="http://schemas.microsoft.com/office/drawing/2014/main" id="{2595F3CA-8A4D-B319-7831-298D07659F87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32DE693-2FC9-0A5D-E7AF-348B27A348CB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36D96E1-C435-906D-62BF-930691E0FC47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29BFBA-6762-F6A4-9025-B255A079D31B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9EB380-9336-075B-6E46-103FC08061C2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C5EB63-17D9-E33F-91B5-1885E53467C9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9F7DF4-9611-2904-E54D-7F96532FDA60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1C6F10-B739-6FB2-D1B1-D5315318ED53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099EE9A-8D03-D933-B5C7-848FF049160D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4DD1A2-9231-5EF1-1BAA-98BF282FD1AD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53697E-3FBA-D45B-4366-AB56D3D2FB64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35A886-8698-5A23-20D5-F41292E4D1C8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DAACB2-05AB-445A-3610-FA985610C784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54D6A3-7FAB-56B6-BDCF-F5588C6CE263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EEB3C6-BF5C-0711-A2EF-F77ADA7A0C1C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16440F8-42B4-DB9B-11E5-446733A245D6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2824A2-2228-A977-D404-AF2FF1434D14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72F3F87-E8A1-8E32-DD1D-FB42BCEBE69D}"/>
              </a:ext>
            </a:extLst>
          </p:cNvPr>
          <p:cNvSpPr txBox="1"/>
          <p:nvPr/>
        </p:nvSpPr>
        <p:spPr>
          <a:xfrm>
            <a:off x="6106581" y="2957896"/>
            <a:ext cx="5498688" cy="10710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 pitchFamily="34" charset="0"/>
              </a:rPr>
              <a:t>“Bridging Care, Connecting Hope”</a:t>
            </a:r>
            <a:endParaRPr kumimoji="0" lang="th-TH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/>
                <a:cs typeface="Arial" pitchFamily="34" charset="0"/>
              </a:rPr>
              <a:t>(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/>
                <a:cs typeface="Arial" pitchFamily="34" charset="0"/>
              </a:rPr>
              <a:t>เชื่อมต่อการดูแล เชื่อมโยงความหวัง)</a:t>
            </a: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697A142E-4B2F-24D8-2B49-0F56CA0DCC40}"/>
              </a:ext>
            </a:extLst>
          </p:cNvPr>
          <p:cNvSpPr/>
          <p:nvPr/>
        </p:nvSpPr>
        <p:spPr>
          <a:xfrm>
            <a:off x="10210587" y="5101708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9E10E2E7-0E4C-1160-1E3C-037EBD16D6A4}"/>
              </a:ext>
            </a:extLst>
          </p:cNvPr>
          <p:cNvSpPr/>
          <p:nvPr/>
        </p:nvSpPr>
        <p:spPr>
          <a:xfrm>
            <a:off x="8532441" y="510170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08B57B-1D9D-8483-41A2-C0CAB3BE4313}"/>
              </a:ext>
            </a:extLst>
          </p:cNvPr>
          <p:cNvSpPr txBox="1"/>
          <p:nvPr/>
        </p:nvSpPr>
        <p:spPr>
          <a:xfrm>
            <a:off x="8672127" y="5855746"/>
            <a:ext cx="116063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สถานการณ์ปัจจุบัน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3F7AEC-B717-B580-AA9D-4E8298EBA308}"/>
              </a:ext>
            </a:extLst>
          </p:cNvPr>
          <p:cNvSpPr txBox="1"/>
          <p:nvPr/>
        </p:nvSpPr>
        <p:spPr>
          <a:xfrm>
            <a:off x="10350274" y="5855746"/>
            <a:ext cx="116063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ข้อเสนอ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เชิงนโยบาย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29DF8B90-3433-CA83-DB40-F2846C82F7FF}"/>
              </a:ext>
            </a:extLst>
          </p:cNvPr>
          <p:cNvSpPr/>
          <p:nvPr/>
        </p:nvSpPr>
        <p:spPr>
          <a:xfrm>
            <a:off x="10772418" y="540929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4DCEDDFF-69A9-43BA-8FB9-D395D7DD7DD2}"/>
              </a:ext>
            </a:extLst>
          </p:cNvPr>
          <p:cNvSpPr/>
          <p:nvPr/>
        </p:nvSpPr>
        <p:spPr>
          <a:xfrm rot="14270044">
            <a:off x="9071929" y="5370128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1B1B820-DAF1-05BA-760E-432C1F574D6A}"/>
              </a:ext>
            </a:extLst>
          </p:cNvPr>
          <p:cNvSpPr txBox="1">
            <a:spLocks/>
          </p:cNvSpPr>
          <p:nvPr/>
        </p:nvSpPr>
        <p:spPr>
          <a:xfrm>
            <a:off x="3356143" y="5604153"/>
            <a:ext cx="4981534" cy="10710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โดย... นายแพทย์วิสิษฐ์  วิจิตรโกสุม</a:t>
            </a:r>
          </a:p>
          <a:p>
            <a:pPr marL="0" indent="0" algn="ctr">
              <a:buNone/>
            </a:pPr>
            <a:r>
              <a:rPr lang="th-TH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รองผู้อำนวยการสำนักงานเขตสุขภาพที่ 8</a:t>
            </a:r>
          </a:p>
        </p:txBody>
      </p:sp>
    </p:spTree>
    <p:extLst>
      <p:ext uri="{BB962C8B-B14F-4D97-AF65-F5344CB8AC3E}">
        <p14:creationId xmlns:p14="http://schemas.microsoft.com/office/powerpoint/2010/main" val="137210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รูปภาพ 6" descr="รูปภาพประกอบด้วย คน, เสื้อผ้า, ใบหน้าของมนุษย์, ยิ้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A3869D6-3ACC-DDFE-8716-7CABD3B8FC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b="3689"/>
          <a:stretch>
            <a:fillRect/>
          </a:stretch>
        </p:blipFill>
        <p:spPr/>
      </p:pic>
      <p:sp>
        <p:nvSpPr>
          <p:cNvPr id="19" name="Rectangle 38">
            <a:extLst>
              <a:ext uri="{FF2B5EF4-FFF2-40B4-BE49-F238E27FC236}">
                <a16:creationId xmlns:a16="http://schemas.microsoft.com/office/drawing/2014/main" id="{E6EF6A91-DDE8-4A3F-9D88-024BA7FD36CA}"/>
              </a:ext>
            </a:extLst>
          </p:cNvPr>
          <p:cNvSpPr/>
          <p:nvPr/>
        </p:nvSpPr>
        <p:spPr>
          <a:xfrm>
            <a:off x="3962400" y="5256193"/>
            <a:ext cx="4638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ผู้ช่วยเลขา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Plan </a:t>
            </a:r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สาขาโรคมะเร็ง เขตสุขภาพที่ </a:t>
            </a:r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33059"/>
            <a:ext cx="11573197" cy="724247"/>
          </a:xfrm>
        </p:spPr>
        <p:txBody>
          <a:bodyPr/>
          <a:lstStyle/>
          <a:p>
            <a:r>
              <a:rPr lang="en-US" sz="4400" dirty="0"/>
              <a:t>5.2 </a:t>
            </a:r>
            <a:r>
              <a:rPr lang="th-TH" sz="4400" dirty="0"/>
              <a:t>บทบาทพยาบาลผู้ประสานงานโรคมะเร็ง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D9A09F-DA23-4954-81E5-B535A9E9960B}"/>
              </a:ext>
            </a:extLst>
          </p:cNvPr>
          <p:cNvSpPr/>
          <p:nvPr/>
        </p:nvSpPr>
        <p:spPr>
          <a:xfrm>
            <a:off x="4692143" y="4544346"/>
            <a:ext cx="3200400" cy="5853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E909FEEA-D080-4D62-9187-6A07FA72AE04}"/>
              </a:ext>
            </a:extLst>
          </p:cNvPr>
          <p:cNvSpPr/>
          <p:nvPr/>
        </p:nvSpPr>
        <p:spPr>
          <a:xfrm>
            <a:off x="4670758" y="4544346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3200" b="1" dirty="0">
                <a:solidFill>
                  <a:schemeClr val="bg1"/>
                </a:solidFill>
              </a:rPr>
              <a:t>พว.ลักขณา  พรหมกสิกร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DA3253D4-D801-5270-D1CF-A63342DA2EA9}"/>
              </a:ext>
            </a:extLst>
          </p:cNvPr>
          <p:cNvSpPr txBox="1"/>
          <p:nvPr/>
        </p:nvSpPr>
        <p:spPr>
          <a:xfrm>
            <a:off x="4606423" y="2411083"/>
            <a:ext cx="7246358" cy="10248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“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 pitchFamily="34" charset="0"/>
              </a:rPr>
              <a:t>Every Connection Counts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 pitchFamily="34" charset="0"/>
              </a:rPr>
              <a:t>Every Patient Matters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”</a:t>
            </a:r>
            <a:endParaRPr kumimoji="0" lang="th-TH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(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 pitchFamily="34" charset="0"/>
              </a:rPr>
              <a:t>ทุกการเชื่อมต่อมีความหมาย 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 pitchFamily="34" charset="0"/>
              </a:rPr>
              <a:t>ทุกผู้ป่วยมีความสำคัญ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AAD8-6257-2CF8-6A9B-DBD2F85F3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B7557AE-3202-208F-42A1-F385B955F9DB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3C6C03-7103-8CF7-EE54-05F9E6E6C098}"/>
              </a:ext>
            </a:extLst>
          </p:cNvPr>
          <p:cNvGrpSpPr/>
          <p:nvPr/>
        </p:nvGrpSpPr>
        <p:grpSpPr>
          <a:xfrm>
            <a:off x="4898070" y="2738511"/>
            <a:ext cx="4777152" cy="1319278"/>
            <a:chOff x="6685635" y="2630483"/>
            <a:chExt cx="4777152" cy="13192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3A5FAD-3DD4-6C53-075E-8107E416F34D}"/>
                </a:ext>
              </a:extLst>
            </p:cNvPr>
            <p:cNvSpPr txBox="1"/>
            <p:nvPr/>
          </p:nvSpPr>
          <p:spPr>
            <a:xfrm>
              <a:off x="6685635" y="2630483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Arial" pitchFamily="34" charset="0"/>
                </a:rPr>
                <a:t>THANK YOU</a:t>
              </a:r>
              <a:endPara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4BB24E-07EA-C6C4-07A4-AF64C9EB7044}"/>
                </a:ext>
              </a:extLst>
            </p:cNvPr>
            <p:cNvSpPr txBox="1"/>
            <p:nvPr/>
          </p:nvSpPr>
          <p:spPr>
            <a:xfrm>
              <a:off x="6685691" y="3455267"/>
              <a:ext cx="4777096" cy="4944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Arial" pitchFamily="34" charset="0"/>
                </a:rPr>
                <a:t>หารือวางแผนการดำเนินงาน </a:t>
              </a:r>
              <a:r>
                <a:rPr kumimoji="0" lang="en-US" altLang="ko-KR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Arial" pitchFamily="34" charset="0"/>
                </a:rPr>
                <a:t>SP</a:t>
              </a:r>
              <a:r>
                <a:rPr kumimoji="0" lang="th-TH" altLang="ko-KR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Arial" pitchFamily="34" charset="0"/>
                </a:rPr>
                <a:t> สาขาโรคมะเร็ง</a:t>
              </a:r>
              <a:endParaRPr kumimoji="0" lang="ko-KR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306A0-20A5-2012-D1F3-4C3850986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036934" y="710437"/>
            <a:ext cx="27197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69905C-B298-451E-BB45-9DDA9B12EFBA}"/>
              </a:ext>
            </a:extLst>
          </p:cNvPr>
          <p:cNvGrpSpPr/>
          <p:nvPr/>
        </p:nvGrpSpPr>
        <p:grpSpPr>
          <a:xfrm>
            <a:off x="4425348" y="1268007"/>
            <a:ext cx="7278971" cy="5053499"/>
            <a:chOff x="1031377" y="1009620"/>
            <a:chExt cx="7278971" cy="50534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7517A05-DD79-47D3-8590-C2F935488F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5331599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9003E6-D5FA-493C-922E-2ACBE88C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3131715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EFDFA9-41E7-4D74-82AC-05168E328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2062357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D0B405-D456-45C1-AE2C-62CA410EB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1009620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EC6711-1784-41AF-B752-322BD9DED904}"/>
                </a:ext>
              </a:extLst>
            </p:cNvPr>
            <p:cNvSpPr txBox="1"/>
            <p:nvPr/>
          </p:nvSpPr>
          <p:spPr>
            <a:xfrm>
              <a:off x="1045444" y="1073455"/>
              <a:ext cx="703386" cy="60385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4EC09-22C7-4D92-B329-36AAFC26D4DC}"/>
                </a:ext>
              </a:extLst>
            </p:cNvPr>
            <p:cNvSpPr txBox="1"/>
            <p:nvPr/>
          </p:nvSpPr>
          <p:spPr>
            <a:xfrm>
              <a:off x="1919075" y="1073455"/>
              <a:ext cx="6391273" cy="6093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cs typeface="Arial" pitchFamily="34" charset="0"/>
                </a:rPr>
                <a:t>วาระที่ 1 ประธานแจ้งให้ทราบ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F9449-3585-4495-9802-D20D1D4680D3}"/>
                </a:ext>
              </a:extLst>
            </p:cNvPr>
            <p:cNvSpPr txBox="1"/>
            <p:nvPr/>
          </p:nvSpPr>
          <p:spPr>
            <a:xfrm>
              <a:off x="1058633" y="2144052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1927F0-7EFB-4EFB-9935-45442B0E7CE4}"/>
                </a:ext>
              </a:extLst>
            </p:cNvPr>
            <p:cNvSpPr txBox="1"/>
            <p:nvPr/>
          </p:nvSpPr>
          <p:spPr>
            <a:xfrm>
              <a:off x="1919075" y="2125020"/>
              <a:ext cx="6391273" cy="6093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cs typeface="Arial" pitchFamily="34" charset="0"/>
                </a:rPr>
                <a:t>วาระที่ 2 เรื่องรับรองรายงานการประชุม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026E0C-B9D3-4EF7-B6A5-F2B23BDB6CC1}"/>
                </a:ext>
              </a:extLst>
            </p:cNvPr>
            <p:cNvSpPr txBox="1"/>
            <p:nvPr/>
          </p:nvSpPr>
          <p:spPr>
            <a:xfrm>
              <a:off x="1058633" y="3212195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F56A36-B029-437D-A868-2A9AA05B4F40}"/>
                </a:ext>
              </a:extLst>
            </p:cNvPr>
            <p:cNvSpPr txBox="1"/>
            <p:nvPr/>
          </p:nvSpPr>
          <p:spPr>
            <a:xfrm>
              <a:off x="1919075" y="3194378"/>
              <a:ext cx="6391273" cy="6093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cs typeface="Arial" pitchFamily="34" charset="0"/>
                </a:rPr>
                <a:t>วาระที่ 3 เรื่องติดตามรายงานการประชุม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7C2C5B-7205-46F3-92B5-65642B73F356}"/>
                </a:ext>
              </a:extLst>
            </p:cNvPr>
            <p:cNvSpPr txBox="1"/>
            <p:nvPr/>
          </p:nvSpPr>
          <p:spPr>
            <a:xfrm>
              <a:off x="1058633" y="5410863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</a:t>
              </a:r>
              <a:r>
                <a:rPr lang="th-TH" altLang="ko-KR" sz="3200" b="1" dirty="0">
                  <a:solidFill>
                    <a:schemeClr val="accent1"/>
                  </a:solidFill>
                  <a:cs typeface="Arial" pitchFamily="34" charset="0"/>
                </a:rPr>
                <a:t>5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01F88B-33E0-4198-9CB9-790067FEB643}"/>
                </a:ext>
              </a:extLst>
            </p:cNvPr>
            <p:cNvSpPr txBox="1"/>
            <p:nvPr/>
          </p:nvSpPr>
          <p:spPr>
            <a:xfrm>
              <a:off x="1919075" y="5394262"/>
              <a:ext cx="6391273" cy="6093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cs typeface="Arial" pitchFamily="34" charset="0"/>
                </a:rPr>
                <a:t>วาระที่ 5 เรื่องอื่นๆ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B2A75CCB-1A2C-C783-CE14-4721D217B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4218865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2EB0E910-DBEA-2866-E723-86BD5498FC5D}"/>
                </a:ext>
              </a:extLst>
            </p:cNvPr>
            <p:cNvSpPr txBox="1"/>
            <p:nvPr/>
          </p:nvSpPr>
          <p:spPr>
            <a:xfrm>
              <a:off x="1058633" y="4299345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0</a:t>
              </a:r>
              <a:r>
                <a:rPr lang="th-TH" altLang="ko-KR" sz="3200" b="1" dirty="0">
                  <a:solidFill>
                    <a:schemeClr val="accent2"/>
                  </a:solidFill>
                  <a:cs typeface="Arial" pitchFamily="34" charset="0"/>
                </a:rPr>
                <a:t>4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48EC09C7-FCC8-D75F-614C-AED10D2C559D}"/>
                </a:ext>
              </a:extLst>
            </p:cNvPr>
            <p:cNvSpPr txBox="1"/>
            <p:nvPr/>
          </p:nvSpPr>
          <p:spPr>
            <a:xfrm>
              <a:off x="1919075" y="4281528"/>
              <a:ext cx="6391273" cy="6093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cs typeface="Arial" pitchFamily="34" charset="0"/>
                </a:rPr>
                <a:t>วาระที่ 4เรื่องเสนอพิจารณา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E5B1BB3-E933-4C88-B28A-4458CE2B8B3A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635687" y="3059700"/>
            <a:ext cx="4989659" cy="738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3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วาระที่ 1 ประธานแจ้งให้ทราบ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0C7EDA-A11B-4A6C-8181-84EC10F2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5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069"/>
            <a:ext cx="12192000" cy="1035373"/>
          </a:xfrm>
        </p:spPr>
        <p:txBody>
          <a:bodyPr/>
          <a:lstStyle/>
          <a:p>
            <a:r>
              <a:rPr lang="th-TH" altLang="ko-KR" sz="2900" dirty="0"/>
              <a:t>นโยบายการพัฒนาระบบบริการสุขภาพ</a:t>
            </a:r>
            <a:r>
              <a:rPr lang="en-US" altLang="ko-KR" sz="2900" dirty="0"/>
              <a:t> </a:t>
            </a:r>
            <a:r>
              <a:rPr lang="en-US" altLang="ko-KR" sz="2900" dirty="0">
                <a:solidFill>
                  <a:schemeClr val="accent3"/>
                </a:solidFill>
              </a:rPr>
              <a:t>Service Plan</a:t>
            </a:r>
            <a:r>
              <a:rPr lang="en-US" altLang="ko-KR" sz="2900" dirty="0"/>
              <a:t> </a:t>
            </a:r>
            <a:r>
              <a:rPr lang="th-TH" altLang="ko-KR" sz="2900" dirty="0"/>
              <a:t>สาขาโรคมะเร็ง เขต 8</a:t>
            </a:r>
            <a:endParaRPr lang="ko-KR" altLang="en-US" sz="29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64991" y="5289064"/>
            <a:ext cx="4031010" cy="1097212"/>
            <a:chOff x="104356" y="3380754"/>
            <a:chExt cx="3023257" cy="822909"/>
          </a:xfrm>
        </p:grpSpPr>
        <p:grpSp>
          <p:nvGrpSpPr>
            <p:cNvPr id="8" name="Group 7"/>
            <p:cNvGrpSpPr/>
            <p:nvPr/>
          </p:nvGrpSpPr>
          <p:grpSpPr>
            <a:xfrm>
              <a:off x="104356" y="3380754"/>
              <a:ext cx="3023257" cy="822909"/>
              <a:chOff x="3329793" y="3223881"/>
              <a:chExt cx="2611656" cy="822909"/>
            </a:xfrm>
          </p:grpSpPr>
          <p:sp>
            <p:nvSpPr>
              <p:cNvPr id="9" name="Text Placeholder 17"/>
              <p:cNvSpPr txBox="1">
                <a:spLocks/>
              </p:cNvSpPr>
              <p:nvPr/>
            </p:nvSpPr>
            <p:spPr>
              <a:xfrm>
                <a:off x="3329793" y="3223881"/>
                <a:ext cx="2611656" cy="30221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th-TH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นายแพทย์สมศักดิ์  ประ</a:t>
                </a:r>
                <a:r>
                  <a:rPr lang="th-TH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ฏิ</a:t>
                </a:r>
                <a:r>
                  <a:rPr lang="th-TH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ภาณวัตร</a:t>
                </a: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 Placeholder 18"/>
              <p:cNvSpPr txBox="1">
                <a:spLocks/>
              </p:cNvSpPr>
              <p:nvPr/>
            </p:nvSpPr>
            <p:spPr>
              <a:xfrm>
                <a:off x="3464238" y="3744577"/>
                <a:ext cx="2224726" cy="30221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th-TH" sz="1600" b="1" dirty="0">
                    <a:solidFill>
                      <a:schemeClr val="accent1"/>
                    </a:solidFill>
                    <a:cs typeface="Arial" pitchFamily="34" charset="0"/>
                  </a:rPr>
                  <a:t>ผู้อำนวยการโรงพยาบาลสกลนคร</a:t>
                </a:r>
                <a:endParaRPr 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83663" y="3747828"/>
              <a:ext cx="1728000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93001" y="5317656"/>
            <a:ext cx="3560249" cy="1068620"/>
            <a:chOff x="2233206" y="3402195"/>
            <a:chExt cx="2670187" cy="801464"/>
          </a:xfrm>
        </p:grpSpPr>
        <p:grpSp>
          <p:nvGrpSpPr>
            <p:cNvPr id="13" name="Group 12"/>
            <p:cNvGrpSpPr/>
            <p:nvPr/>
          </p:nvGrpSpPr>
          <p:grpSpPr>
            <a:xfrm>
              <a:off x="2233206" y="3402195"/>
              <a:ext cx="2670187" cy="801464"/>
              <a:chOff x="3418672" y="3245322"/>
              <a:chExt cx="2306655" cy="801464"/>
            </a:xfrm>
          </p:grpSpPr>
          <p:sp>
            <p:nvSpPr>
              <p:cNvPr id="14" name="Text Placeholder 17"/>
              <p:cNvSpPr txBox="1">
                <a:spLocks/>
              </p:cNvSpPr>
              <p:nvPr/>
            </p:nvSpPr>
            <p:spPr>
              <a:xfrm>
                <a:off x="3624685" y="3245322"/>
                <a:ext cx="1894627" cy="259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th-TH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นายแพทย์ธิติ  อึ้งอารี</a:t>
                </a:r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 Placeholder 18"/>
              <p:cNvSpPr txBox="1">
                <a:spLocks/>
              </p:cNvSpPr>
              <p:nvPr/>
            </p:nvSpPr>
            <p:spPr>
              <a:xfrm>
                <a:off x="3418672" y="3744573"/>
                <a:ext cx="2306655" cy="30221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th-TH" sz="1600" b="1" dirty="0">
                    <a:solidFill>
                      <a:schemeClr val="accent2"/>
                    </a:solidFill>
                    <a:cs typeface="Arial" pitchFamily="34" charset="0"/>
                  </a:rPr>
                  <a:t>ผู้อำนวยการโรงพยาบาลมะเร็งอุดรธานี</a:t>
                </a:r>
                <a:endParaRPr 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710363" y="3747988"/>
              <a:ext cx="1728000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pic>
        <p:nvPicPr>
          <p:cNvPr id="31" name="ตัวแทนรูปภาพ 30" descr="รูปภาพประกอบด้วย คน, เสื้อผ้า, ใบหน้าของมนุษย์, แว่นต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317FD2C-FFFA-3F53-FE04-8D1A8DA989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13646"/>
          <a:stretch>
            <a:fillRect/>
          </a:stretch>
        </p:blipFill>
        <p:spPr>
          <a:xfrm>
            <a:off x="2527300" y="1762125"/>
            <a:ext cx="2924175" cy="3187700"/>
          </a:xfrm>
        </p:spPr>
      </p:pic>
      <p:pic>
        <p:nvPicPr>
          <p:cNvPr id="33" name="ตัวแทนรูปภาพ 32" descr="รูปภาพประกอบด้วย คน, ใบหน้าของมนุษย์, เสื้อผ้า, ผนั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560950F-30D6-3D0D-C577-BBBC5597490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b="4117"/>
          <a:stretch>
            <a:fillRect/>
          </a:stretch>
        </p:blipFill>
        <p:spPr>
          <a:xfrm>
            <a:off x="6710363" y="1743075"/>
            <a:ext cx="2924175" cy="3194050"/>
          </a:xfrm>
        </p:spPr>
      </p:pic>
    </p:spTree>
    <p:extLst>
      <p:ext uri="{BB962C8B-B14F-4D97-AF65-F5344CB8AC3E}">
        <p14:creationId xmlns:p14="http://schemas.microsoft.com/office/powerpoint/2010/main" val="375402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E5B1BB3-E933-4C88-B28A-4458CE2B8B3A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635687" y="2736567"/>
            <a:ext cx="4989659" cy="13848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3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วาระที่ 2 เรื่องรับรองรายงานการประชุม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0C7EDA-A11B-4A6C-8181-84EC10F2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0491-4671-9576-E23D-298BC1C56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1F1B1-C821-5EB8-399A-7A4DA5F667DA}"/>
              </a:ext>
            </a:extLst>
          </p:cNvPr>
          <p:cNvSpPr/>
          <p:nvPr/>
        </p:nvSpPr>
        <p:spPr>
          <a:xfrm>
            <a:off x="0" y="0"/>
            <a:ext cx="5956419" cy="6858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AEAA07-9F93-81CC-0DD3-A01B1CEE66B8}"/>
              </a:ext>
            </a:extLst>
          </p:cNvPr>
          <p:cNvSpPr/>
          <p:nvPr/>
        </p:nvSpPr>
        <p:spPr>
          <a:xfrm>
            <a:off x="4635228" y="1710739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080352-9B3B-455A-BAC3-4F98C2F2CA75}"/>
              </a:ext>
            </a:extLst>
          </p:cNvPr>
          <p:cNvSpPr txBox="1"/>
          <p:nvPr/>
        </p:nvSpPr>
        <p:spPr>
          <a:xfrm>
            <a:off x="4258232" y="2147071"/>
            <a:ext cx="3396372" cy="176971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ไม่มี</a:t>
            </a:r>
            <a:endParaRPr kumimoji="0" lang="ko-KR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8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E5B1BB3-E933-4C88-B28A-4458CE2B8B3A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635687" y="2736567"/>
            <a:ext cx="4989659" cy="13848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3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วาระที่ 3 เรื่องติดตามรานงานการประชุมครั้งที่ผ่านมา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0C7EDA-A11B-4A6C-8181-84EC10F2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5AE23-9B96-76DC-919C-DD2AE0541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97FBD9-EBB8-763F-B138-709C778BAC8C}"/>
              </a:ext>
            </a:extLst>
          </p:cNvPr>
          <p:cNvSpPr/>
          <p:nvPr/>
        </p:nvSpPr>
        <p:spPr>
          <a:xfrm>
            <a:off x="0" y="0"/>
            <a:ext cx="5956419" cy="6858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A22F56-309B-F8E5-306B-ECC4B98E21BA}"/>
              </a:ext>
            </a:extLst>
          </p:cNvPr>
          <p:cNvSpPr/>
          <p:nvPr/>
        </p:nvSpPr>
        <p:spPr>
          <a:xfrm>
            <a:off x="4635228" y="1710739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40E84D-4ABF-C9FB-50FD-9D491488C512}"/>
              </a:ext>
            </a:extLst>
          </p:cNvPr>
          <p:cNvSpPr txBox="1"/>
          <p:nvPr/>
        </p:nvSpPr>
        <p:spPr>
          <a:xfrm>
            <a:off x="4258232" y="2147071"/>
            <a:ext cx="3396372" cy="176971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ไม่มี</a:t>
            </a:r>
            <a:endParaRPr kumimoji="0" lang="ko-KR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30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E5B1BB3-E933-4C88-B28A-4458CE2B8B3A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635687" y="3081244"/>
            <a:ext cx="4989659" cy="6955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วาระที่ 4 เรื่องเสนอเพื่อพิจารณา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0C7EDA-A11B-4A6C-8181-84EC10F2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533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282</Words>
  <Application>Microsoft Office PowerPoint</Application>
  <PresentationFormat>แบบจอกว้าง</PresentationFormat>
  <Paragraphs>52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นโยบายการพัฒนาระบบบริการสุขภาพ Service Plan สาขาโรคมะเร็ง เขต 8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PC3517</cp:lastModifiedBy>
  <cp:revision>104</cp:revision>
  <dcterms:created xsi:type="dcterms:W3CDTF">2020-01-20T05:08:25Z</dcterms:created>
  <dcterms:modified xsi:type="dcterms:W3CDTF">2024-12-17T09:06:22Z</dcterms:modified>
</cp:coreProperties>
</file>