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720" r:id="rId2"/>
    <p:sldMasterId id="2147483732" r:id="rId3"/>
    <p:sldMasterId id="2147483744" r:id="rId4"/>
  </p:sldMasterIdLst>
  <p:notesMasterIdLst>
    <p:notesMasterId r:id="rId43"/>
  </p:notesMasterIdLst>
  <p:sldIdLst>
    <p:sldId id="440" r:id="rId5"/>
    <p:sldId id="513" r:id="rId6"/>
    <p:sldId id="497" r:id="rId7"/>
    <p:sldId id="504" r:id="rId8"/>
    <p:sldId id="498" r:id="rId9"/>
    <p:sldId id="470" r:id="rId10"/>
    <p:sldId id="460" r:id="rId11"/>
    <p:sldId id="461" r:id="rId12"/>
    <p:sldId id="463" r:id="rId13"/>
    <p:sldId id="441" r:id="rId14"/>
    <p:sldId id="442" r:id="rId15"/>
    <p:sldId id="444" r:id="rId16"/>
    <p:sldId id="515" r:id="rId17"/>
    <p:sldId id="516" r:id="rId18"/>
    <p:sldId id="517" r:id="rId19"/>
    <p:sldId id="518" r:id="rId20"/>
    <p:sldId id="519" r:id="rId21"/>
    <p:sldId id="521" r:id="rId22"/>
    <p:sldId id="494" r:id="rId23"/>
    <p:sldId id="492" r:id="rId24"/>
    <p:sldId id="493" r:id="rId25"/>
    <p:sldId id="540" r:id="rId26"/>
    <p:sldId id="506" r:id="rId27"/>
    <p:sldId id="523" r:id="rId28"/>
    <p:sldId id="525" r:id="rId29"/>
    <p:sldId id="529" r:id="rId30"/>
    <p:sldId id="530" r:id="rId31"/>
    <p:sldId id="533" r:id="rId32"/>
    <p:sldId id="535" r:id="rId33"/>
    <p:sldId id="537" r:id="rId34"/>
    <p:sldId id="539" r:id="rId35"/>
    <p:sldId id="542" r:id="rId36"/>
    <p:sldId id="541" r:id="rId37"/>
    <p:sldId id="477" r:id="rId38"/>
    <p:sldId id="486" r:id="rId39"/>
    <p:sldId id="490" r:id="rId40"/>
    <p:sldId id="495" r:id="rId41"/>
    <p:sldId id="489" r:id="rId42"/>
  </p:sldIdLst>
  <p:sldSz cx="9144000" cy="5143500" type="screen16x9"/>
  <p:notesSz cx="7010400" cy="9296400"/>
  <p:embeddedFontLst>
    <p:embeddedFont>
      <p:font typeface="Angsana New" pitchFamily="18" charset="-34"/>
      <p:regular r:id="rId44"/>
      <p:bold r:id="rId45"/>
      <p:italic r:id="rId46"/>
      <p:boldItalic r:id="rId47"/>
    </p:embeddedFont>
    <p:embeddedFont>
      <p:font typeface="Calibri Light" pitchFamily="34" charset="0"/>
      <p:regular r:id="rId48"/>
      <p:italic r:id="rId49"/>
    </p:embeddedFont>
    <p:embeddedFont>
      <p:font typeface="Calibri" pitchFamily="34" charset="0"/>
      <p:regular r:id="rId50"/>
      <p:bold r:id="rId51"/>
      <p:italic r:id="rId52"/>
      <p:boldItalic r:id="rId53"/>
    </p:embeddedFont>
    <p:embeddedFont>
      <p:font typeface="TH SarabunPSK" pitchFamily="34" charset="-34"/>
      <p:regular r:id="rId54"/>
      <p:bold r:id="rId55"/>
      <p:italic r:id="rId56"/>
      <p:boldItalic r:id="rId57"/>
    </p:embeddedFont>
    <p:embeddedFont>
      <p:font typeface="AngsanaUPC" pitchFamily="18" charset="-34"/>
      <p:regular r:id="rId58"/>
      <p:bold r:id="rId59"/>
      <p:italic r:id="rId60"/>
      <p:boldItalic r:id="rId61"/>
    </p:embeddedFont>
    <p:embeddedFont>
      <p:font typeface="Cordia New" pitchFamily="34" charset="-34"/>
      <p:regular r:id="rId62"/>
      <p:bold r:id="rId63"/>
      <p:italic r:id="rId64"/>
      <p:boldItalic r:id="rId65"/>
    </p:embeddedFont>
  </p:embeddedFontLst>
  <p:defaultTextStyle>
    <a:defPPr>
      <a:defRPr lang="th-TH"/>
    </a:defPPr>
    <a:lvl1pPr marL="0" algn="l" defTabSz="6857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(ส่วนที่ไม่มีชื่อ)" id="{2CEAA7B9-77E0-480C-AFF3-07D72886C1A3}">
          <p14:sldIdLst>
            <p14:sldId id="440"/>
            <p14:sldId id="513"/>
            <p14:sldId id="497"/>
            <p14:sldId id="504"/>
            <p14:sldId id="498"/>
            <p14:sldId id="470"/>
            <p14:sldId id="460"/>
            <p14:sldId id="461"/>
            <p14:sldId id="463"/>
            <p14:sldId id="441"/>
            <p14:sldId id="442"/>
            <p14:sldId id="444"/>
            <p14:sldId id="515"/>
            <p14:sldId id="516"/>
            <p14:sldId id="517"/>
            <p14:sldId id="518"/>
            <p14:sldId id="519"/>
            <p14:sldId id="521"/>
            <p14:sldId id="494"/>
            <p14:sldId id="492"/>
            <p14:sldId id="493"/>
            <p14:sldId id="540"/>
            <p14:sldId id="506"/>
            <p14:sldId id="523"/>
            <p14:sldId id="525"/>
            <p14:sldId id="529"/>
            <p14:sldId id="530"/>
            <p14:sldId id="533"/>
            <p14:sldId id="535"/>
            <p14:sldId id="537"/>
            <p14:sldId id="539"/>
            <p14:sldId id="542"/>
            <p14:sldId id="541"/>
            <p14:sldId id="477"/>
            <p14:sldId id="486"/>
            <p14:sldId id="490"/>
            <p14:sldId id="495"/>
            <p14:sldId id="4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66FFCC"/>
    <a:srgbClr val="00CCFF"/>
    <a:srgbClr val="FFFF66"/>
    <a:srgbClr val="339933"/>
    <a:srgbClr val="C9A4E4"/>
    <a:srgbClr val="D6BBEB"/>
    <a:srgbClr val="33CCCC"/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8" autoAdjust="0"/>
    <p:restoredTop sz="94236" autoAdjust="0"/>
  </p:normalViewPr>
  <p:slideViewPr>
    <p:cSldViewPr snapToGrid="0">
      <p:cViewPr>
        <p:scale>
          <a:sx n="160" d="100"/>
          <a:sy n="160" d="100"/>
        </p:scale>
        <p:origin x="-204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font" Target="fonts/font2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830575525885338E-2"/>
          <c:y val="8.1663041147093968E-2"/>
          <c:w val="0.80159699240493487"/>
          <c:h val="0.496381322957198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ปี 2566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7037163832781772E-2"/>
                  <c:y val="0.21011673151750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985507246376812E-2"/>
                  <c:y val="0.24513618677042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64734299516908E-2"/>
                  <c:y val="0.13618677042801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64734299516908E-2"/>
                  <c:y val="0.21789883268482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867954911433171E-2"/>
                  <c:y val="0.1828793774319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FFC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ผลงานคัดกรอง</c:v>
                </c:pt>
                <c:pt idx="1">
                  <c:v>พัฒนาการสมวัย</c:v>
                </c:pt>
                <c:pt idx="2">
                  <c:v>สงสัยล่าช้า</c:v>
                </c:pt>
                <c:pt idx="3">
                  <c:v>ติตตามใน30วัน</c:v>
                </c:pt>
                <c:pt idx="4">
                  <c:v>เด็กล่าช้ากลับมาสมวัย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89.1</c:v>
                </c:pt>
                <c:pt idx="1">
                  <c:v>85.75</c:v>
                </c:pt>
                <c:pt idx="2">
                  <c:v>25.3</c:v>
                </c:pt>
                <c:pt idx="3">
                  <c:v>86.41</c:v>
                </c:pt>
                <c:pt idx="4">
                  <c:v>51.72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ปี 2567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713365539452495E-2"/>
                  <c:y val="5.0583657587548639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206119162640899E-2"/>
                  <c:y val="3.1128404669260701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30917874396135E-3"/>
                  <c:y val="-0.15175097276264596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037037037037035E-2"/>
                  <c:y val="0.10505836575875485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206119162640899E-2"/>
                  <c:y val="-9.3385214007782102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ผลงานคัดกรอง</c:v>
                </c:pt>
                <c:pt idx="1">
                  <c:v>พัฒนาการสมวัย</c:v>
                </c:pt>
                <c:pt idx="2">
                  <c:v>สงสัยล่าช้า</c:v>
                </c:pt>
                <c:pt idx="3">
                  <c:v>ติตตามใน30วัน</c:v>
                </c:pt>
                <c:pt idx="4">
                  <c:v>เด็กล่าช้ากลับมาสมวัย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92.38</c:v>
                </c:pt>
                <c:pt idx="1">
                  <c:v>89.81</c:v>
                </c:pt>
                <c:pt idx="2">
                  <c:v>26.63</c:v>
                </c:pt>
                <c:pt idx="3">
                  <c:v>90.57</c:v>
                </c:pt>
                <c:pt idx="4">
                  <c:v>33.33</c:v>
                </c:pt>
              </c:numCache>
            </c:numRef>
          </c:val>
        </c:ser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2"/>
              <c:layout>
                <c:manualLayout>
                  <c:x val="-5.79711412884983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B05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ผลงานคัดกรอง</c:v>
                </c:pt>
                <c:pt idx="1">
                  <c:v>พัฒนาการสมวัย</c:v>
                </c:pt>
                <c:pt idx="2">
                  <c:v>สงสัยล่าช้า</c:v>
                </c:pt>
                <c:pt idx="3">
                  <c:v>ติตตามใน30วัน</c:v>
                </c:pt>
                <c:pt idx="4">
                  <c:v>เด็กล่าช้ากลับมาสมวัย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90.02</c:v>
                </c:pt>
                <c:pt idx="1">
                  <c:v>86.24</c:v>
                </c:pt>
                <c:pt idx="2">
                  <c:v>25.32</c:v>
                </c:pt>
                <c:pt idx="3">
                  <c:v>85.48</c:v>
                </c:pt>
                <c:pt idx="4">
                  <c:v>48.32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726528"/>
        <c:axId val="256728064"/>
      </c:barChart>
      <c:catAx>
        <c:axId val="256726528"/>
        <c:scaling>
          <c:orientation val="minMax"/>
        </c:scaling>
        <c:delete val="0"/>
        <c:axPos val="b"/>
        <c:majorTickMark val="out"/>
        <c:minorTickMark val="none"/>
        <c:tickLblPos val="nextTo"/>
        <c:crossAx val="256728064"/>
        <c:crosses val="autoZero"/>
        <c:auto val="1"/>
        <c:lblAlgn val="ctr"/>
        <c:lblOffset val="100"/>
        <c:noMultiLvlLbl val="0"/>
      </c:catAx>
      <c:valAx>
        <c:axId val="256728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6726528"/>
        <c:crosses val="autoZero"/>
        <c:crossBetween val="between"/>
      </c:valAx>
    </c:plotArea>
    <c:plotVisOnly val="1"/>
    <c:dispBlanksAs val="zero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ด้านอารมณ์</c:v>
                </c:pt>
                <c:pt idx="1">
                  <c:v>พฤติกรรมเกเร</c:v>
                </c:pt>
                <c:pt idx="2">
                  <c:v>อยู่ไม่นิ่งสมาธิสั้น</c:v>
                </c:pt>
                <c:pt idx="3">
                  <c:v>ความสัมพันธ์กับเพื่อน</c:v>
                </c:pt>
                <c:pt idx="4">
                  <c:v>รวม 4 ด้าน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5.95</c:v>
                </c:pt>
                <c:pt idx="1">
                  <c:v>5.15</c:v>
                </c:pt>
                <c:pt idx="2">
                  <c:v>7.87</c:v>
                </c:pt>
                <c:pt idx="3">
                  <c:v>4.18</c:v>
                </c:pt>
                <c:pt idx="4">
                  <c:v>8.48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05958132045088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750402576489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32367149758454E-2"/>
                  <c:y val="-3.8910505836576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2061191626408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375201288244767E-2"/>
                  <c:y val="-0.10894941634241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C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ด้านอารมณ์</c:v>
                </c:pt>
                <c:pt idx="1">
                  <c:v>พฤติกรรมเกเร</c:v>
                </c:pt>
                <c:pt idx="2">
                  <c:v>อยู่ไม่นิ่งสมาธิสั้น</c:v>
                </c:pt>
                <c:pt idx="3">
                  <c:v>ความสัมพันธ์กับเพื่อน</c:v>
                </c:pt>
                <c:pt idx="4">
                  <c:v>รวม 4 ด้าน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5.0999999999999996</c:v>
                </c:pt>
                <c:pt idx="1">
                  <c:v>9.6</c:v>
                </c:pt>
                <c:pt idx="2">
                  <c:v>15.1</c:v>
                </c:pt>
                <c:pt idx="3">
                  <c:v>9.6</c:v>
                </c:pt>
                <c:pt idx="4">
                  <c:v>11.8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760064"/>
        <c:axId val="257372160"/>
      </c:barChart>
      <c:catAx>
        <c:axId val="25676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257372160"/>
        <c:crosses val="autoZero"/>
        <c:auto val="1"/>
        <c:lblAlgn val="ctr"/>
        <c:lblOffset val="100"/>
        <c:noMultiLvlLbl val="0"/>
      </c:catAx>
      <c:valAx>
        <c:axId val="257372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6760064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ด้านอารมณ์</c:v>
                </c:pt>
                <c:pt idx="1">
                  <c:v>พฤติกรรมเกเร</c:v>
                </c:pt>
                <c:pt idx="2">
                  <c:v>อยู่ไม่นิ่งสมาธิสั้น</c:v>
                </c:pt>
                <c:pt idx="3">
                  <c:v>ความสัมพันธ์กับเพื่อน</c:v>
                </c:pt>
                <c:pt idx="4">
                  <c:v>รวม 4 ด้าน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6.91</c:v>
                </c:pt>
                <c:pt idx="1">
                  <c:v>5.25</c:v>
                </c:pt>
                <c:pt idx="2">
                  <c:v>3.83</c:v>
                </c:pt>
                <c:pt idx="3">
                  <c:v>6.37</c:v>
                </c:pt>
                <c:pt idx="4">
                  <c:v>6.76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3.05958132045088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7504025764895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32367149758454E-2"/>
                  <c:y val="-3.8910505836576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2061191626408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375201288244767E-2"/>
                  <c:y val="-0.10894941634241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ด้านอารมณ์</c:v>
                </c:pt>
                <c:pt idx="1">
                  <c:v>พฤติกรรมเกเร</c:v>
                </c:pt>
                <c:pt idx="2">
                  <c:v>อยู่ไม่นิ่งสมาธิสั้น</c:v>
                </c:pt>
                <c:pt idx="3">
                  <c:v>ความสัมพันธ์กับเพื่อน</c:v>
                </c:pt>
                <c:pt idx="4">
                  <c:v>รวม 4 ด้าน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9.9</c:v>
                </c:pt>
                <c:pt idx="1">
                  <c:v>13.3</c:v>
                </c:pt>
                <c:pt idx="2">
                  <c:v>12.4</c:v>
                </c:pt>
                <c:pt idx="3">
                  <c:v>15.1</c:v>
                </c:pt>
                <c:pt idx="4">
                  <c:v>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854272"/>
        <c:axId val="256880640"/>
      </c:barChart>
      <c:catAx>
        <c:axId val="256854272"/>
        <c:scaling>
          <c:orientation val="minMax"/>
        </c:scaling>
        <c:delete val="0"/>
        <c:axPos val="b"/>
        <c:majorTickMark val="out"/>
        <c:minorTickMark val="none"/>
        <c:tickLblPos val="nextTo"/>
        <c:crossAx val="256880640"/>
        <c:crosses val="autoZero"/>
        <c:auto val="1"/>
        <c:lblAlgn val="ctr"/>
        <c:lblOffset val="100"/>
        <c:noMultiLvlLbl val="0"/>
      </c:catAx>
      <c:valAx>
        <c:axId val="256880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6854272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247527614628778E-2"/>
          <c:y val="6.0866594012897846E-2"/>
          <c:w val="0.7942213588279089"/>
          <c:h val="0.74699943531476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ร้อยละคัดกรอง</c:v>
                </c:pt>
                <c:pt idx="1">
                  <c:v>สูงดีสมส่วน</c:v>
                </c:pt>
                <c:pt idx="2">
                  <c:v>เตี้ย</c:v>
                </c:pt>
                <c:pt idx="3">
                  <c:v>ภาวะอ้วนและเริ่มอ้วน</c:v>
                </c:pt>
                <c:pt idx="4">
                  <c:v>ผอม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76.91</c:v>
                </c:pt>
                <c:pt idx="1">
                  <c:v>49.4</c:v>
                </c:pt>
                <c:pt idx="2">
                  <c:v>16.77</c:v>
                </c:pt>
                <c:pt idx="3">
                  <c:v>10.85</c:v>
                </c:pt>
                <c:pt idx="4">
                  <c:v>7.11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2565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ร้อยละคัดกรอง</c:v>
                </c:pt>
                <c:pt idx="1">
                  <c:v>สูงดีสมส่วน</c:v>
                </c:pt>
                <c:pt idx="2">
                  <c:v>เตี้ย</c:v>
                </c:pt>
                <c:pt idx="3">
                  <c:v>ภาวะอ้วนและเริ่มอ้วน</c:v>
                </c:pt>
                <c:pt idx="4">
                  <c:v>ผอม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84.01</c:v>
                </c:pt>
                <c:pt idx="1">
                  <c:v>45.88</c:v>
                </c:pt>
                <c:pt idx="2">
                  <c:v>17.190000000000001</c:v>
                </c:pt>
                <c:pt idx="3">
                  <c:v>10</c:v>
                </c:pt>
                <c:pt idx="4">
                  <c:v>7.97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2566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ร้อยละคัดกรอง</c:v>
                </c:pt>
                <c:pt idx="1">
                  <c:v>สูงดีสมส่วน</c:v>
                </c:pt>
                <c:pt idx="2">
                  <c:v>เตี้ย</c:v>
                </c:pt>
                <c:pt idx="3">
                  <c:v>ภาวะอ้วนและเริ่มอ้วน</c:v>
                </c:pt>
                <c:pt idx="4">
                  <c:v>ผอม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79.56</c:v>
                </c:pt>
                <c:pt idx="1">
                  <c:v>52.86</c:v>
                </c:pt>
                <c:pt idx="2">
                  <c:v>11.93</c:v>
                </c:pt>
                <c:pt idx="3">
                  <c:v>10.78</c:v>
                </c:pt>
                <c:pt idx="4">
                  <c:v>6.54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ปี 2567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9269515686091127E-3"/>
                  <c:y val="-5.024619556812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359354248121219E-3"/>
                  <c:y val="-4.1110523646643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sz="8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ร้อยละคัดกรอง</c:v>
                </c:pt>
                <c:pt idx="1">
                  <c:v>สูงดีสมส่วน</c:v>
                </c:pt>
                <c:pt idx="2">
                  <c:v>เตี้ย</c:v>
                </c:pt>
                <c:pt idx="3">
                  <c:v>ภาวะอ้วนและเริ่มอ้วน</c:v>
                </c:pt>
                <c:pt idx="4">
                  <c:v>ผอม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78.89</c:v>
                </c:pt>
                <c:pt idx="1">
                  <c:v>59.17</c:v>
                </c:pt>
                <c:pt idx="2">
                  <c:v>13.89</c:v>
                </c:pt>
                <c:pt idx="3">
                  <c:v>8.0299999999999994</c:v>
                </c:pt>
                <c:pt idx="4">
                  <c:v>6.09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885120"/>
        <c:axId val="260891008"/>
      </c:barChart>
      <c:catAx>
        <c:axId val="260885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th-TH"/>
          </a:p>
        </c:txPr>
        <c:crossAx val="260891008"/>
        <c:crosses val="autoZero"/>
        <c:auto val="1"/>
        <c:lblAlgn val="ctr"/>
        <c:lblOffset val="100"/>
        <c:noMultiLvlLbl val="0"/>
      </c:catAx>
      <c:valAx>
        <c:axId val="260891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th-TH"/>
          </a:p>
        </c:txPr>
        <c:crossAx val="260885120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0.88406</cdr:x>
      <cdr:y>0.23231</cdr:y>
    </cdr:from>
    <cdr:to>
      <cdr:x>0.90881</cdr:x>
      <cdr:y>0.28143</cdr:y>
    </cdr:to>
    <cdr:sp macro="" textlink="">
      <cdr:nvSpPr>
        <cdr:cNvPr id="2" name="สี่เหลี่ยมผืนผ้า 1"/>
        <cdr:cNvSpPr/>
      </cdr:nvSpPr>
      <cdr:spPr>
        <a:xfrm xmlns:a="http://schemas.openxmlformats.org/drawingml/2006/main">
          <a:off x="6972303" y="758228"/>
          <a:ext cx="195197" cy="16031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0.88406</cdr:x>
      <cdr:y>0.34793</cdr:y>
    </cdr:from>
    <cdr:to>
      <cdr:x>0.90881</cdr:x>
      <cdr:y>0.39704</cdr:y>
    </cdr:to>
    <cdr:sp macro="" textlink="">
      <cdr:nvSpPr>
        <cdr:cNvPr id="3" name="สี่เหลี่ยมผืนผ้า 2"/>
        <cdr:cNvSpPr/>
      </cdr:nvSpPr>
      <cdr:spPr>
        <a:xfrm xmlns:a="http://schemas.openxmlformats.org/drawingml/2006/main">
          <a:off x="6972303" y="1135599"/>
          <a:ext cx="195197" cy="1603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0.88406</cdr:x>
      <cdr:y>0.47709</cdr:y>
    </cdr:from>
    <cdr:to>
      <cdr:x>0.90881</cdr:x>
      <cdr:y>0.52621</cdr:y>
    </cdr:to>
    <cdr:sp macro="" textlink="">
      <cdr:nvSpPr>
        <cdr:cNvPr id="4" name="สี่เหลี่ยมผืนผ้า 3"/>
        <cdr:cNvSpPr/>
      </cdr:nvSpPr>
      <cdr:spPr>
        <a:xfrm xmlns:a="http://schemas.openxmlformats.org/drawingml/2006/main">
          <a:off x="6972303" y="1557173"/>
          <a:ext cx="195197" cy="160316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0.91709</cdr:x>
      <cdr:y>0.21775</cdr:y>
    </cdr:from>
    <cdr:to>
      <cdr:x>0.99638</cdr:x>
      <cdr:y>0.28688</cdr:y>
    </cdr:to>
    <cdr:sp macro="" textlink="">
      <cdr:nvSpPr>
        <cdr:cNvPr id="5" name="สี่เหลี่ยมผืนผ้า 4"/>
        <cdr:cNvSpPr/>
      </cdr:nvSpPr>
      <cdr:spPr>
        <a:xfrm xmlns:a="http://schemas.openxmlformats.org/drawingml/2006/main">
          <a:off x="7232814" y="710726"/>
          <a:ext cx="625314" cy="2256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dirty="0" smtClean="0">
              <a:solidFill>
                <a:schemeClr val="tx1"/>
              </a:solidFill>
            </a:rPr>
            <a:t>ปี 2565</a:t>
          </a:r>
          <a:endParaRPr lang="th-TH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0.92523</cdr:x>
      <cdr:y>0.35247</cdr:y>
    </cdr:from>
    <cdr:to>
      <cdr:x>0.98697</cdr:x>
      <cdr:y>0.39977</cdr:y>
    </cdr:to>
    <cdr:sp macro="" textlink="">
      <cdr:nvSpPr>
        <cdr:cNvPr id="7" name="สี่เหลี่ยมผืนผ้า 6"/>
        <cdr:cNvSpPr/>
      </cdr:nvSpPr>
      <cdr:spPr>
        <a:xfrm xmlns:a="http://schemas.openxmlformats.org/drawingml/2006/main">
          <a:off x="7297012" y="1150421"/>
          <a:ext cx="486888" cy="1543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dirty="0" smtClean="0">
              <a:solidFill>
                <a:schemeClr val="tx1"/>
              </a:solidFill>
            </a:rPr>
            <a:t>ปี 2566</a:t>
          </a:r>
          <a:endParaRPr lang="th-TH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0.92297</cdr:x>
      <cdr:y>0.47981</cdr:y>
    </cdr:from>
    <cdr:to>
      <cdr:x>0.98471</cdr:x>
      <cdr:y>0.54348</cdr:y>
    </cdr:to>
    <cdr:sp macro="" textlink="">
      <cdr:nvSpPr>
        <cdr:cNvPr id="8" name="สี่เหลี่ยมผืนผ้า 7"/>
        <cdr:cNvSpPr/>
      </cdr:nvSpPr>
      <cdr:spPr>
        <a:xfrm xmlns:a="http://schemas.openxmlformats.org/drawingml/2006/main">
          <a:off x="7279199" y="1566057"/>
          <a:ext cx="486888" cy="2078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dirty="0" smtClean="0">
              <a:solidFill>
                <a:schemeClr val="tx1"/>
              </a:solidFill>
            </a:rPr>
            <a:t>ปี 2567</a:t>
          </a:r>
          <a:endParaRPr lang="th-TH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0.8778</cdr:x>
      <cdr:y>0.18692</cdr:y>
    </cdr:from>
    <cdr:to>
      <cdr:x>0.98546</cdr:x>
      <cdr:y>0.61625</cdr:y>
    </cdr:to>
    <cdr:sp macro="" textlink="">
      <cdr:nvSpPr>
        <cdr:cNvPr id="9" name="แผนผังลําดับงาน: กระบวนการสำรอง 8"/>
        <cdr:cNvSpPr/>
      </cdr:nvSpPr>
      <cdr:spPr>
        <a:xfrm xmlns:a="http://schemas.openxmlformats.org/drawingml/2006/main">
          <a:off x="6922939" y="610095"/>
          <a:ext cx="849086" cy="1401288"/>
        </a:xfrm>
        <a:prstGeom xmlns:a="http://schemas.openxmlformats.org/drawingml/2006/main" prst="flowChartAlternate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0.07053</cdr:x>
      <cdr:y>0.93753</cdr:y>
    </cdr:from>
    <cdr:to>
      <cdr:x>0.24973</cdr:x>
      <cdr:y>1</cdr:y>
    </cdr:to>
    <cdr:sp macro="" textlink="">
      <cdr:nvSpPr>
        <cdr:cNvPr id="2" name="สี่เหลี่ยมผืนผ้า 1"/>
        <cdr:cNvSpPr/>
      </cdr:nvSpPr>
      <cdr:spPr>
        <a:xfrm xmlns:a="http://schemas.openxmlformats.org/drawingml/2006/main">
          <a:off x="387928" y="2606632"/>
          <a:ext cx="985652" cy="1736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sz="1000" dirty="0" smtClean="0">
              <a:solidFill>
                <a:srgbClr val="FF0000"/>
              </a:solidFill>
            </a:rPr>
            <a:t>เป้าหมายร้อยละ9</a:t>
          </a:r>
          <a:r>
            <a:rPr lang="en-US" sz="800" dirty="0" smtClean="0">
              <a:solidFill>
                <a:srgbClr val="FF0000"/>
              </a:solidFill>
            </a:rPr>
            <a:t>0</a:t>
          </a:r>
          <a:r>
            <a:rPr lang="th-TH" sz="800" dirty="0" smtClean="0"/>
            <a:t> </a:t>
          </a:r>
          <a:endParaRPr lang="th-TH" dirty="0"/>
        </a:p>
      </cdr:txBody>
    </cdr:sp>
  </cdr:relSizeAnchor>
  <cdr:relSizeAnchor xmlns:cdr="http://schemas.openxmlformats.org/drawingml/2006/chartDrawing">
    <cdr:from>
      <cdr:x>0.25621</cdr:x>
      <cdr:y>0.93219</cdr:y>
    </cdr:from>
    <cdr:to>
      <cdr:x>0.40194</cdr:x>
      <cdr:y>1</cdr:y>
    </cdr:to>
    <cdr:sp macro="" textlink="">
      <cdr:nvSpPr>
        <cdr:cNvPr id="3" name="สี่เหลี่ยมผืนผ้า 2"/>
        <cdr:cNvSpPr/>
      </cdr:nvSpPr>
      <cdr:spPr>
        <a:xfrm xmlns:a="http://schemas.openxmlformats.org/drawingml/2006/main">
          <a:off x="1409206" y="2591788"/>
          <a:ext cx="801585" cy="1885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sz="900" dirty="0" smtClean="0">
              <a:solidFill>
                <a:srgbClr val="FF0000"/>
              </a:solidFill>
            </a:rPr>
            <a:t>เป้าหมายร้อยละ66</a:t>
          </a:r>
          <a:endParaRPr lang="th-TH" sz="900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1" cy="464820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3D0858D6-EB8E-4766-962C-20586CF550A5}" type="datetimeFigureOut">
              <a:rPr lang="th-TH" smtClean="0"/>
              <a:t>12/11/67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1" cy="464820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70937" y="8829966"/>
            <a:ext cx="3037841" cy="464820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D612173A-AC5D-4D25-8773-3FB2CC2DC6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889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173A-AC5D-4D25-8773-3FB2CC2DC69C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6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173A-AC5D-4D25-8773-3FB2CC2DC69C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009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173A-AC5D-4D25-8773-3FB2CC2DC69C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918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173A-AC5D-4D25-8773-3FB2CC2DC69C}" type="slidenum">
              <a:rPr lang="th-TH" smtClean="0">
                <a:solidFill>
                  <a:prstClr val="black"/>
                </a:solidFill>
              </a:rPr>
              <a:pPr/>
              <a:t>18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0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2173A-AC5D-4D25-8773-3FB2CC2DC69C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576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6136150-4351-4003-AE6D-BB0A636B8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="" xmlns:a16="http://schemas.microsoft.com/office/drawing/2014/main" id="{52B113EF-15DE-4A6C-9054-600809EC6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69E03E49-A069-4D79-9C24-0BC628F6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CD500C25-7801-44A1-81EC-C25FA020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F3F61773-0DEE-476D-91AD-CDFCFD13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5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222C565F-230E-421B-9552-DC733C83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D62B7D38-7395-45CE-9962-622AB3BA9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13C8316A-7CFC-4B79-9F29-8A0F6475B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A0A43A9B-4671-4F0E-A91C-384186C4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DB7358BC-C904-4445-87C9-465F6545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7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="" xmlns:a16="http://schemas.microsoft.com/office/drawing/2014/main" id="{7BFE682C-E9E0-4FF1-9A35-153E1C614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2A6AA8C5-E55A-4F35-A925-BA0094BFB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BD48AF63-9B68-4F06-A770-825D1E261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39C60AC9-669F-4D7E-8679-9076D7AF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1249B592-0BFB-45EB-A92E-7A693124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2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81CE7-EFBF-0669-23E9-DC9E65F8A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A136361-DAEF-9D65-9937-A9D79821C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3"/>
          </a:xfrm>
        </p:spPr>
        <p:txBody>
          <a:bodyPr/>
          <a:lstStyle>
            <a:lvl1pPr marL="0" indent="0" algn="ctr">
              <a:buNone/>
              <a:defRPr sz="2200"/>
            </a:lvl1pPr>
            <a:lvl2pPr marL="407490" indent="0" algn="ctr">
              <a:buNone/>
              <a:defRPr sz="1800"/>
            </a:lvl2pPr>
            <a:lvl3pPr marL="815016" indent="0" algn="ctr">
              <a:buNone/>
              <a:defRPr sz="1800"/>
            </a:lvl3pPr>
            <a:lvl4pPr marL="1222514" indent="0" algn="ctr">
              <a:buNone/>
              <a:defRPr sz="1500"/>
            </a:lvl4pPr>
            <a:lvl5pPr marL="1630023" indent="0" algn="ctr">
              <a:buNone/>
              <a:defRPr sz="1500"/>
            </a:lvl5pPr>
            <a:lvl6pPr marL="2037540" indent="0" algn="ctr">
              <a:buNone/>
              <a:defRPr sz="1500"/>
            </a:lvl6pPr>
            <a:lvl7pPr marL="2445024" indent="0" algn="ctr">
              <a:buNone/>
              <a:defRPr sz="1500"/>
            </a:lvl7pPr>
            <a:lvl8pPr marL="2852515" indent="0" algn="ctr">
              <a:buNone/>
              <a:defRPr sz="1500"/>
            </a:lvl8pPr>
            <a:lvl9pPr marL="3260004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BA2A28-4CAD-F1CF-2DDF-EEA1BFA7A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FDB-ACF5-4B12-88DF-DD0C0CF562B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040424-DB4F-1065-957E-B3768EAC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1C313D-3198-C4C0-623F-8ECD4CA4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3413-DD05-4810-800D-ECD08DC2940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89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ACB6B-3474-BD57-35AD-F8E32C84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2314A-2D9B-9B20-665A-84FC8D225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BC9FF4-9E15-3BEF-A89A-86F5332EB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FDB-ACF5-4B12-88DF-DD0C0CF562B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812E01-D61B-7BF1-2AAD-D9EA56CD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D2440E-A915-C876-384F-14A96C2F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3413-DD05-4810-800D-ECD08DC2940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86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FEFE04-6E48-AD72-4D82-3868C4AC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354436-1FE3-C8AD-5915-74469D204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118"/>
            <a:ext cx="7886700" cy="1125141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074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5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2225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6300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0375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4450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2852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2600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CF60C8-C5DF-B666-5BAC-A9D65CDE7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FDB-ACF5-4B12-88DF-DD0C0CF562B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425791-103D-A411-C6DA-55296F5B2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87A3E0-89C2-6E6C-B7A5-BF6338A7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3413-DD05-4810-800D-ECD08DC2940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68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C2D3E-CA3E-85D3-047D-6BE34C82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210B36-0138-1D34-CFA2-B1DAD5F09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0A35D7-261D-3AEA-34E9-974803EDB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BE8D44-E8DD-D7E0-6695-41418AA6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FDB-ACF5-4B12-88DF-DD0C0CF562B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17242D-9903-E964-AA5A-92BB8DE7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621EBD-C724-CCC2-9A4A-F209BC61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3413-DD05-4810-800D-ECD08DC2940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7FC601-C5FD-B5D8-E856-F7954815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125832-E7D6-84F7-07D2-2C828A62A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4" y="1260873"/>
            <a:ext cx="3868341" cy="61793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7490" indent="0">
              <a:buNone/>
              <a:defRPr sz="1800" b="1"/>
            </a:lvl2pPr>
            <a:lvl3pPr marL="815016" indent="0">
              <a:buNone/>
              <a:defRPr sz="1800" b="1"/>
            </a:lvl3pPr>
            <a:lvl4pPr marL="1222514" indent="0">
              <a:buNone/>
              <a:defRPr sz="1500" b="1"/>
            </a:lvl4pPr>
            <a:lvl5pPr marL="1630023" indent="0">
              <a:buNone/>
              <a:defRPr sz="1500" b="1"/>
            </a:lvl5pPr>
            <a:lvl6pPr marL="2037540" indent="0">
              <a:buNone/>
              <a:defRPr sz="1500" b="1"/>
            </a:lvl6pPr>
            <a:lvl7pPr marL="2445024" indent="0">
              <a:buNone/>
              <a:defRPr sz="1500" b="1"/>
            </a:lvl7pPr>
            <a:lvl8pPr marL="2852515" indent="0">
              <a:buNone/>
              <a:defRPr sz="1500" b="1"/>
            </a:lvl8pPr>
            <a:lvl9pPr marL="326000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AAF58B-37C9-A213-A24F-A0B3D8D63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4" y="1878807"/>
            <a:ext cx="386834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4A8DFB-8150-55CB-0E4E-786ECBF5A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3"/>
            <a:ext cx="3887391" cy="61793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7490" indent="0">
              <a:buNone/>
              <a:defRPr sz="1800" b="1"/>
            </a:lvl2pPr>
            <a:lvl3pPr marL="815016" indent="0">
              <a:buNone/>
              <a:defRPr sz="1800" b="1"/>
            </a:lvl3pPr>
            <a:lvl4pPr marL="1222514" indent="0">
              <a:buNone/>
              <a:defRPr sz="1500" b="1"/>
            </a:lvl4pPr>
            <a:lvl5pPr marL="1630023" indent="0">
              <a:buNone/>
              <a:defRPr sz="1500" b="1"/>
            </a:lvl5pPr>
            <a:lvl6pPr marL="2037540" indent="0">
              <a:buNone/>
              <a:defRPr sz="1500" b="1"/>
            </a:lvl6pPr>
            <a:lvl7pPr marL="2445024" indent="0">
              <a:buNone/>
              <a:defRPr sz="1500" b="1"/>
            </a:lvl7pPr>
            <a:lvl8pPr marL="2852515" indent="0">
              <a:buNone/>
              <a:defRPr sz="1500" b="1"/>
            </a:lvl8pPr>
            <a:lvl9pPr marL="326000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DB4A2B-218D-091E-3B49-FAFB543A7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80A12D-868D-D550-0F52-9DFFCF5C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FDB-ACF5-4B12-88DF-DD0C0CF562B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767FF25-A2AC-EFBB-C5B0-638CD771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0453822-69DD-F66B-89D6-E708C0AD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3413-DD05-4810-800D-ECD08DC2940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83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8B24DE-1E4A-09B0-DE96-81AB209E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8DB28B-CEFD-6552-CCC3-EE765007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FDB-ACF5-4B12-88DF-DD0C0CF562B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F01321-20F3-6B7B-28F3-4F8C70DE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215C91B-F19F-7B19-219C-A5E75156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3413-DD05-4810-800D-ECD08DC2940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52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EE5CBC-B540-6BD7-EA72-23C5612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FDB-ACF5-4B12-88DF-DD0C0CF562B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9DDCD16-3D63-746F-FFC4-CFF5B654C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F533DE-4463-9144-9823-6D30719B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3413-DD05-4810-800D-ECD08DC2940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31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20D490-A45E-FF1A-263E-74A15619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8A1610-AEA3-BDDC-E512-4BDFFD4C1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E98DA9-DCE5-B917-262D-FCD34E231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500"/>
            </a:lvl1pPr>
            <a:lvl2pPr marL="407490" indent="0">
              <a:buNone/>
              <a:defRPr sz="1400"/>
            </a:lvl2pPr>
            <a:lvl3pPr marL="815016" indent="0">
              <a:buNone/>
              <a:defRPr sz="1100"/>
            </a:lvl3pPr>
            <a:lvl4pPr marL="1222514" indent="0">
              <a:buNone/>
              <a:defRPr sz="1000"/>
            </a:lvl4pPr>
            <a:lvl5pPr marL="1630023" indent="0">
              <a:buNone/>
              <a:defRPr sz="1000"/>
            </a:lvl5pPr>
            <a:lvl6pPr marL="2037540" indent="0">
              <a:buNone/>
              <a:defRPr sz="1000"/>
            </a:lvl6pPr>
            <a:lvl7pPr marL="2445024" indent="0">
              <a:buNone/>
              <a:defRPr sz="1000"/>
            </a:lvl7pPr>
            <a:lvl8pPr marL="2852515" indent="0">
              <a:buNone/>
              <a:defRPr sz="1000"/>
            </a:lvl8pPr>
            <a:lvl9pPr marL="326000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BB700B-8D11-9C87-F225-478037BE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FDB-ACF5-4B12-88DF-DD0C0CF562B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59829C-A329-8471-BB86-15C299A0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524F2B-36FD-871A-4903-B1E69585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3413-DD05-4810-800D-ECD08DC2940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24B25AD3-2FB3-4296-9167-049F67F9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6E1A065E-2C90-41A6-951D-53D2D8073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AF3FC75F-F38E-47B7-91ED-4E88F5D7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5C22874D-C857-4E30-9761-999B324E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EF2AF7B9-6C7F-447A-BF8A-824FD306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0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1ACD7-97EF-BA11-7179-1FE53FB5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B4E988-1209-E5DB-DD00-815A454C3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900"/>
            </a:lvl1pPr>
            <a:lvl2pPr marL="407490" indent="0">
              <a:buNone/>
              <a:defRPr sz="2500"/>
            </a:lvl2pPr>
            <a:lvl3pPr marL="815016" indent="0">
              <a:buNone/>
              <a:defRPr sz="2200"/>
            </a:lvl3pPr>
            <a:lvl4pPr marL="1222514" indent="0">
              <a:buNone/>
              <a:defRPr sz="1800"/>
            </a:lvl4pPr>
            <a:lvl5pPr marL="1630023" indent="0">
              <a:buNone/>
              <a:defRPr sz="1800"/>
            </a:lvl5pPr>
            <a:lvl6pPr marL="2037540" indent="0">
              <a:buNone/>
              <a:defRPr sz="1800"/>
            </a:lvl6pPr>
            <a:lvl7pPr marL="2445024" indent="0">
              <a:buNone/>
              <a:defRPr sz="1800"/>
            </a:lvl7pPr>
            <a:lvl8pPr marL="2852515" indent="0">
              <a:buNone/>
              <a:defRPr sz="1800"/>
            </a:lvl8pPr>
            <a:lvl9pPr marL="3260004" indent="0">
              <a:buNone/>
              <a:defRPr sz="18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488020-BD40-CA41-2E64-DB644D8CE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500"/>
            </a:lvl1pPr>
            <a:lvl2pPr marL="407490" indent="0">
              <a:buNone/>
              <a:defRPr sz="1400"/>
            </a:lvl2pPr>
            <a:lvl3pPr marL="815016" indent="0">
              <a:buNone/>
              <a:defRPr sz="1100"/>
            </a:lvl3pPr>
            <a:lvl4pPr marL="1222514" indent="0">
              <a:buNone/>
              <a:defRPr sz="1000"/>
            </a:lvl4pPr>
            <a:lvl5pPr marL="1630023" indent="0">
              <a:buNone/>
              <a:defRPr sz="1000"/>
            </a:lvl5pPr>
            <a:lvl6pPr marL="2037540" indent="0">
              <a:buNone/>
              <a:defRPr sz="1000"/>
            </a:lvl6pPr>
            <a:lvl7pPr marL="2445024" indent="0">
              <a:buNone/>
              <a:defRPr sz="1000"/>
            </a:lvl7pPr>
            <a:lvl8pPr marL="2852515" indent="0">
              <a:buNone/>
              <a:defRPr sz="1000"/>
            </a:lvl8pPr>
            <a:lvl9pPr marL="326000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5C9A7D-B08D-E689-7D7D-849B8375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FDB-ACF5-4B12-88DF-DD0C0CF562B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97EE2D-B1D6-22B8-3274-11CE95F6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F0E752-9EB9-08AA-250F-221BD4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3413-DD05-4810-800D-ECD08DC2940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8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09692-A931-1139-CA54-B5B349DE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000BFF-D9DA-7062-017A-B6F2E3F30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FF7860-BF2D-EA2F-AB3A-17BBCC49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FDB-ACF5-4B12-88DF-DD0C0CF562B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BD4EE1-E411-D714-EC7D-75F3272B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EF0FC3-57DD-F392-392C-84B82C69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3413-DD05-4810-800D-ECD08DC2940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07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70577A8-7135-9EE0-B70D-7FBA217283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5F288C-B56F-E393-9429-8250D6498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4" y="273843"/>
            <a:ext cx="5800725" cy="4358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6E6C26-16EB-198D-8B71-68E433BF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FDB-ACF5-4B12-88DF-DD0C0CF562B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121EDB-C1D6-BE5D-3943-F500A1DE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B655C-3CC5-23AC-1ED9-9EF34D48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3413-DD05-4810-800D-ECD08DC2940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18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6136150-4351-4003-AE6D-BB0A636B8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52B113EF-15DE-4A6C-9054-600809EC6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69E03E49-A069-4D79-9C24-0BC628F6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CD500C25-7801-44A1-81EC-C25FA020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F3F61773-0DEE-476D-91AD-CDFCFD13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24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4B25AD3-2FB3-4296-9167-049F67F9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6E1A065E-2C90-41A6-951D-53D2D8073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AF3FC75F-F38E-47B7-91ED-4E88F5D7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5C22874D-C857-4E30-9761-999B324E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F2AF7B9-6C7F-447A-BF8A-824FD306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13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2A00EF0-8CBA-490D-8B79-EF8BD479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0A557E53-BEC2-4B99-8682-4476E0BC4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BCDEF200-1A59-4371-8E1B-395CF574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1BFEA372-2D5E-421D-8DF2-6B2221D0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4E12664B-7466-4514-9A45-30CBF4F7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09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13FCF39-E506-40BA-894F-61C1FFA1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71DA6E03-0AAA-4E21-9650-63773A452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FB14A6FD-73C4-4E51-A207-115192319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CA664D4E-41E3-4AF6-ACF8-28663012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F5B87EAA-4C18-47FA-A05B-9931F88A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17A38D4A-02D4-4EC8-9A7C-DDB190FF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62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E1ECF00-6008-4050-B1AB-8026AE74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5FCDA1E1-ADE0-4576-8BC7-AD0D8E9CB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1CF0B6E7-241D-40CB-9E2B-5A7057702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B6689384-9CCD-451E-8C01-67D18A493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233543B8-EE5B-4E5B-838B-6DD53F7F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F4E750FD-21EC-45D4-8C59-897B30D6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FDB9EBEA-5D9D-4E6A-944F-52ADDE0F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0ABE0E6F-F689-4EB3-AD05-7DFE0823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78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76C1589-E1BE-48D9-A53A-9C9CCA7C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12C15CBB-5DF0-4DD4-96CE-E467A1EC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E2F67DC5-7632-4DF0-B8A2-E15F32A7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60E9F03F-DEFD-41DA-8DE1-FDB7A8B3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89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517883AC-717C-464D-B47C-9AAE5BD7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2347C91A-5AE7-4080-B34D-5C080AF2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7C8AAA34-1651-4BA4-9941-20085858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0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52A00EF0-8CBA-490D-8B79-EF8BD479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0A557E53-BEC2-4B99-8682-4476E0BC4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BCDEF200-1A59-4371-8E1B-395CF574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1BFEA372-2D5E-421D-8DF2-6B2221D0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4E12664B-7466-4514-9A45-30CBF4F7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05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B2FB30D-93BD-42EE-9EE4-3E956370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5E270C12-E14B-4EAD-85F8-BEA383022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BE2CEFB5-D4B2-4789-9977-479A0DC1E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C4E1AFAA-7E89-471A-95B0-B7F484AF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F0638DE1-54A3-47E7-9C1D-3FDBFFFA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644A92AC-A758-4E0D-B4B6-215E97AE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32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AF2E58C-F3A3-452B-B838-4FDF95EA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40E6EA7B-4148-4B58-9EBA-4A912A467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D9C74A97-7407-4897-B851-78264AFE9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F905EB75-C5A0-4A2F-894D-D39997A7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B10DF509-5FE6-4EFC-8094-94A3E868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1D2D676D-E2AD-4A0D-A31B-5C931DBB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12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22C565F-230E-421B-9552-DC733C83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D62B7D38-7395-45CE-9962-622AB3BA9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13C8316A-7CFC-4B79-9F29-8A0F6475B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A0A43A9B-4671-4F0E-A91C-384186C4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DB7358BC-C904-4445-87C9-465F6545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29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7BFE682C-E9E0-4FF1-9A35-153E1C614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2A6AA8C5-E55A-4F35-A925-BA0094BFB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BD48AF63-9B68-4F06-A770-825D1E261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39C60AC9-669F-4D7E-8679-9076D7AF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1249B592-0BFB-45EB-A92E-7A693124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78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6136150-4351-4003-AE6D-BB0A636B8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="" xmlns:a16="http://schemas.microsoft.com/office/drawing/2014/main" id="{52B113EF-15DE-4A6C-9054-600809EC6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69E03E49-A069-4D79-9C24-0BC628F6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CD500C25-7801-44A1-81EC-C25FA020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F3F61773-0DEE-476D-91AD-CDFCFD13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74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24B25AD3-2FB3-4296-9167-049F67F9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6E1A065E-2C90-41A6-951D-53D2D8073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AF3FC75F-F38E-47B7-91ED-4E88F5D7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5C22874D-C857-4E30-9761-999B324E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EF2AF7B9-6C7F-447A-BF8A-824FD306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75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52A00EF0-8CBA-490D-8B79-EF8BD479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0A557E53-BEC2-4B99-8682-4476E0BC4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BCDEF200-1A59-4371-8E1B-395CF574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1BFEA372-2D5E-421D-8DF2-6B2221D0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4E12664B-7466-4514-9A45-30CBF4F7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0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13FCF39-E506-40BA-894F-61C1FFA1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71DA6E03-0AAA-4E21-9650-63773A452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FB14A6FD-73C4-4E51-A207-115192319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CA664D4E-41E3-4AF6-ACF8-28663012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F5B87EAA-4C18-47FA-A05B-9931F88A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17A38D4A-02D4-4EC8-9A7C-DDB190FF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58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5E1ECF00-6008-4050-B1AB-8026AE74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5FCDA1E1-ADE0-4576-8BC7-AD0D8E9CB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1CF0B6E7-241D-40CB-9E2B-5A7057702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="" xmlns:a16="http://schemas.microsoft.com/office/drawing/2014/main" id="{B6689384-9CCD-451E-8C01-67D18A493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="" xmlns:a16="http://schemas.microsoft.com/office/drawing/2014/main" id="{233543B8-EE5B-4E5B-838B-6DD53F7F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="" xmlns:a16="http://schemas.microsoft.com/office/drawing/2014/main" id="{F4E750FD-21EC-45D4-8C59-897B30D6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="" xmlns:a16="http://schemas.microsoft.com/office/drawing/2014/main" id="{FDB9EBEA-5D9D-4E6A-944F-52ADDE0F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="" xmlns:a16="http://schemas.microsoft.com/office/drawing/2014/main" id="{0ABE0E6F-F689-4EB3-AD05-7DFE0823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45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B76C1589-E1BE-48D9-A53A-9C9CCA7C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="" xmlns:a16="http://schemas.microsoft.com/office/drawing/2014/main" id="{12C15CBB-5DF0-4DD4-96CE-E467A1EC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="" xmlns:a16="http://schemas.microsoft.com/office/drawing/2014/main" id="{E2F67DC5-7632-4DF0-B8A2-E15F32A7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="" xmlns:a16="http://schemas.microsoft.com/office/drawing/2014/main" id="{60E9F03F-DEFD-41DA-8DE1-FDB7A8B3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8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13FCF39-E506-40BA-894F-61C1FFA1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71DA6E03-0AAA-4E21-9650-63773A452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FB14A6FD-73C4-4E51-A207-115192319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CA664D4E-41E3-4AF6-ACF8-28663012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F5B87EAA-4C18-47FA-A05B-9931F88A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17A38D4A-02D4-4EC8-9A7C-DDB190FF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461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="" xmlns:a16="http://schemas.microsoft.com/office/drawing/2014/main" id="{517883AC-717C-464D-B47C-9AAE5BD7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="" xmlns:a16="http://schemas.microsoft.com/office/drawing/2014/main" id="{2347C91A-5AE7-4080-B34D-5C080AF2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7C8AAA34-1651-4BA4-9941-20085858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83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1B2FB30D-93BD-42EE-9EE4-3E956370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5E270C12-E14B-4EAD-85F8-BEA383022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BE2CEFB5-D4B2-4789-9977-479A0DC1E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C4E1AFAA-7E89-471A-95B0-B7F484AF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F0638DE1-54A3-47E7-9C1D-3FDBFFFA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644A92AC-A758-4E0D-B4B6-215E97AE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71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AF2E58C-F3A3-452B-B838-4FDF95EA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="" xmlns:a16="http://schemas.microsoft.com/office/drawing/2014/main" id="{40E6EA7B-4148-4B58-9EBA-4A912A467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D9C74A97-7407-4897-B851-78264AFE9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F905EB75-C5A0-4A2F-894D-D39997A7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B10DF509-5FE6-4EFC-8094-94A3E868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1D2D676D-E2AD-4A0D-A31B-5C931DBB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28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222C565F-230E-421B-9552-DC733C83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D62B7D38-7395-45CE-9962-622AB3BA9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13C8316A-7CFC-4B79-9F29-8A0F6475B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A0A43A9B-4671-4F0E-A91C-384186C4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DB7358BC-C904-4445-87C9-465F6545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16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="" xmlns:a16="http://schemas.microsoft.com/office/drawing/2014/main" id="{7BFE682C-E9E0-4FF1-9A35-153E1C614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2A6AA8C5-E55A-4F35-A925-BA0094BFB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BD48AF63-9B68-4F06-A770-825D1E261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39C60AC9-669F-4D7E-8679-9076D7AF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1249B592-0BFB-45EB-A92E-7A693124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3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5E1ECF00-6008-4050-B1AB-8026AE74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5FCDA1E1-ADE0-4576-8BC7-AD0D8E9CB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1CF0B6E7-241D-40CB-9E2B-5A7057702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="" xmlns:a16="http://schemas.microsoft.com/office/drawing/2014/main" id="{B6689384-9CCD-451E-8C01-67D18A493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="" xmlns:a16="http://schemas.microsoft.com/office/drawing/2014/main" id="{233543B8-EE5B-4E5B-838B-6DD53F7F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="" xmlns:a16="http://schemas.microsoft.com/office/drawing/2014/main" id="{F4E750FD-21EC-45D4-8C59-897B30D6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="" xmlns:a16="http://schemas.microsoft.com/office/drawing/2014/main" id="{FDB9EBEA-5D9D-4E6A-944F-52ADDE0F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="" xmlns:a16="http://schemas.microsoft.com/office/drawing/2014/main" id="{0ABE0E6F-F689-4EB3-AD05-7DFE0823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B76C1589-E1BE-48D9-A53A-9C9CCA7C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="" xmlns:a16="http://schemas.microsoft.com/office/drawing/2014/main" id="{12C15CBB-5DF0-4DD4-96CE-E467A1EC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="" xmlns:a16="http://schemas.microsoft.com/office/drawing/2014/main" id="{E2F67DC5-7632-4DF0-B8A2-E15F32A7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="" xmlns:a16="http://schemas.microsoft.com/office/drawing/2014/main" id="{60E9F03F-DEFD-41DA-8DE1-FDB7A8B3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2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="" xmlns:a16="http://schemas.microsoft.com/office/drawing/2014/main" id="{517883AC-717C-464D-B47C-9AAE5BD7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="" xmlns:a16="http://schemas.microsoft.com/office/drawing/2014/main" id="{2347C91A-5AE7-4080-B34D-5C080AF2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7C8AAA34-1651-4BA4-9941-20085858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5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1B2FB30D-93BD-42EE-9EE4-3E956370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5E270C12-E14B-4EAD-85F8-BEA383022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BE2CEFB5-D4B2-4789-9977-479A0DC1E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C4E1AFAA-7E89-471A-95B0-B7F484AF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F0638DE1-54A3-47E7-9C1D-3FDBFFFA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644A92AC-A758-4E0D-B4B6-215E97AE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AF2E58C-F3A3-452B-B838-4FDF95EA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="" xmlns:a16="http://schemas.microsoft.com/office/drawing/2014/main" id="{40E6EA7B-4148-4B58-9EBA-4A912A467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D9C74A97-7407-4897-B851-78264AFE9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F905EB75-C5A0-4A2F-894D-D39997A7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B10DF509-5FE6-4EFC-8094-94A3E868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1D2D676D-E2AD-4A0D-A31B-5C931DBB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4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="" xmlns:a16="http://schemas.microsoft.com/office/drawing/2014/main" id="{288437FB-F391-477D-9420-D49776DD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2DB18FA7-B92A-403F-97D4-44D9F9C23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F6CB4AC1-40D9-4C90-AAEB-7525F51AE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E567104F-12BC-4BEB-A361-FF0B41FDA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CBB31045-4BC3-4939-A548-8248F5931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2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5E6E2F2-1490-8E6E-E88D-E6F2107E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vert="horz" lIns="81510" tIns="40786" rIns="81510" bIns="4078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C0885A-608F-0677-9E24-E83C9CCA0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</p:spPr>
        <p:txBody>
          <a:bodyPr vert="horz" lIns="81510" tIns="40786" rIns="81510" bIns="407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79C4D-D8A9-1B47-5127-7C7457453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83"/>
            <a:ext cx="2057400" cy="273844"/>
          </a:xfrm>
          <a:prstGeom prst="rect">
            <a:avLst/>
          </a:prstGeom>
        </p:spPr>
        <p:txBody>
          <a:bodyPr vert="horz" lIns="81510" tIns="40786" rIns="81510" bIns="4078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016">
              <a:buFont typeface="Arial"/>
              <a:buNone/>
            </a:pPr>
            <a:fld id="{3C4DDFDB-ACF5-4B12-88DF-DD0C0CF562B8}" type="datetimeFigureOut">
              <a:rPr lang="th-TH" smtClean="0">
                <a:solidFill>
                  <a:prstClr val="black">
                    <a:tint val="75000"/>
                  </a:prstClr>
                </a:solidFill>
                <a:sym typeface="Arial"/>
              </a:rPr>
              <a:pPr defTabSz="815016">
                <a:buFont typeface="Arial"/>
                <a:buNone/>
              </a:pPr>
              <a:t>12/11/67</a:t>
            </a:fld>
            <a:endParaRPr lang="th-TH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E6C74-1AB3-8988-D51A-C82C8A7B1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83"/>
            <a:ext cx="3086100" cy="273844"/>
          </a:xfrm>
          <a:prstGeom prst="rect">
            <a:avLst/>
          </a:prstGeom>
        </p:spPr>
        <p:txBody>
          <a:bodyPr vert="horz" lIns="81510" tIns="40786" rIns="81510" bIns="4078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016">
              <a:buFont typeface="Arial"/>
              <a:buNone/>
            </a:pPr>
            <a:endParaRPr lang="th-TH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739018-AB23-DA5F-A95A-21472297F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83"/>
            <a:ext cx="2057400" cy="273844"/>
          </a:xfrm>
          <a:prstGeom prst="rect">
            <a:avLst/>
          </a:prstGeom>
        </p:spPr>
        <p:txBody>
          <a:bodyPr vert="horz" lIns="81510" tIns="40786" rIns="81510" bIns="4078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016">
              <a:buFont typeface="Arial"/>
              <a:buNone/>
            </a:pPr>
            <a:fld id="{DEB73413-DD05-4810-800D-ECD08DC29403}" type="slidenum">
              <a:rPr lang="th-TH" smtClean="0">
                <a:solidFill>
                  <a:prstClr val="black">
                    <a:tint val="75000"/>
                  </a:prstClr>
                </a:solidFill>
                <a:sym typeface="Arial"/>
              </a:rPr>
              <a:pPr defTabSz="815016">
                <a:buFont typeface="Arial"/>
                <a:buNone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492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815016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761" indent="-203761" algn="l" defTabSz="815016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1282" indent="-203761" algn="l" defTabSz="815016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69" indent="-203761" algn="l" defTabSz="815016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256" indent="-203761" algn="l" defTabSz="815016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3748" indent="-203761" algn="l" defTabSz="815016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265" indent="-203761" algn="l" defTabSz="815016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8769" indent="-203761" algn="l" defTabSz="815016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6267" indent="-203761" algn="l" defTabSz="815016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3795" indent="-203761" algn="l" defTabSz="815016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81501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407490" algn="l" defTabSz="81501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815016" algn="l" defTabSz="81501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514" algn="l" defTabSz="81501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023" algn="l" defTabSz="81501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037540" algn="l" defTabSz="81501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445024" algn="l" defTabSz="81501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2515" algn="l" defTabSz="81501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0004" algn="l" defTabSz="81501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288437FB-F391-477D-9420-D49776DD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2DB18FA7-B92A-403F-97D4-44D9F9C23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F6CB4AC1-40D9-4C90-AAEB-7525F51AE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567104F-12BC-4BEB-A361-FF0B41FDA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CBB31045-4BC3-4939-A548-8248F5931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4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="" xmlns:a16="http://schemas.microsoft.com/office/drawing/2014/main" id="{288437FB-F391-477D-9420-D49776DD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2DB18FA7-B92A-403F-97D4-44D9F9C23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F6CB4AC1-40D9-4C90-AAEB-7525F51AE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2074C929-5513-46AE-BD1D-612BA3AB87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E567104F-12BC-4BEB-A361-FF0B41FDA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CBB31045-4BC3-4939-A548-8248F5931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380227E-E6E3-4B53-BE1F-677785E07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9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33375" y="263784"/>
            <a:ext cx="8543430" cy="2031323"/>
          </a:xfrm>
          <a:prstGeom prst="rect">
            <a:avLst/>
          </a:prstGeom>
          <a:solidFill>
            <a:srgbClr val="FFFF00"/>
          </a:solidFill>
        </p:spPr>
        <p:txBody>
          <a:bodyPr wrap="square" lIns="91438" tIns="45719" rIns="91438" bIns="45719" anchor="ctr">
            <a:spAutoFit/>
          </a:bodyPr>
          <a:lstStyle/>
          <a:p>
            <a:pPr lvl="0"/>
            <a:r>
              <a:rPr lang="th-TH" sz="6600" dirty="0">
                <a:solidFill>
                  <a:prstClr val="black"/>
                </a:solidFill>
                <a:latin typeface="Calibri Light"/>
                <a:cs typeface="Angsana New"/>
              </a:rPr>
              <a:t>   </a:t>
            </a:r>
            <a:r>
              <a:rPr lang="th-TH" sz="6000" dirty="0" smtClean="0">
                <a:solidFill>
                  <a:prstClr val="black"/>
                </a:solidFill>
                <a:latin typeface="Calibri Light"/>
                <a:cs typeface="Angsana New"/>
              </a:rPr>
              <a:t>งานเด็กปฐมวัย จังหวัดบึงกาฬ </a:t>
            </a:r>
            <a:endParaRPr lang="th-TH" sz="6000" dirty="0" smtClean="0">
              <a:solidFill>
                <a:prstClr val="black"/>
              </a:solidFill>
              <a:latin typeface="Calibri Light"/>
              <a:cs typeface="Angsana New"/>
            </a:endParaRPr>
          </a:p>
          <a:p>
            <a:pPr lvl="0"/>
            <a:r>
              <a:rPr lang="th-TH" sz="6000" dirty="0">
                <a:solidFill>
                  <a:prstClr val="black"/>
                </a:solidFill>
                <a:latin typeface="Calibri Light"/>
                <a:cs typeface="Angsana New"/>
              </a:rPr>
              <a:t> </a:t>
            </a:r>
            <a:r>
              <a:rPr lang="th-TH" sz="6000" dirty="0" smtClean="0">
                <a:solidFill>
                  <a:prstClr val="black"/>
                </a:solidFill>
                <a:latin typeface="Calibri Light"/>
                <a:cs typeface="Angsana New"/>
              </a:rPr>
              <a:t>                      </a:t>
            </a:r>
            <a:r>
              <a:rPr lang="th-TH" sz="6000" dirty="0" smtClean="0">
                <a:solidFill>
                  <a:prstClr val="black"/>
                </a:solidFill>
                <a:latin typeface="Calibri Light"/>
                <a:cs typeface="Angsana New"/>
              </a:rPr>
              <a:t>ปี </a:t>
            </a:r>
            <a:r>
              <a:rPr lang="th-TH" sz="6000" dirty="0" smtClean="0">
                <a:solidFill>
                  <a:prstClr val="black"/>
                </a:solidFill>
                <a:latin typeface="Calibri Light"/>
                <a:cs typeface="Angsana New"/>
              </a:rPr>
              <a:t>2568</a:t>
            </a:r>
            <a:endParaRPr lang="th-TH" sz="6000" dirty="0">
              <a:solidFill>
                <a:prstClr val="black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" name="AutoShape 5" descr="ไอเดีย กาตูนเด็กผู้หญิงน่ารักๆๆ 170 รายการ | การ์ตูน ...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78" y="2692152"/>
            <a:ext cx="2355025" cy="221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0" descr="ผนึกกำลัง 3 องค์กร ชูนโยบายเด็กไทยเล่นเปลี่ยนโลก - สำนักงาน ...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54" y="3055650"/>
            <a:ext cx="1857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8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5400" dirty="0"/>
              <a:t>           ยุทธศาสตร์ /มาตรการ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th-TH" sz="3600" dirty="0"/>
              <a:t>1.</a:t>
            </a:r>
            <a:r>
              <a:rPr lang="th-TH" sz="3600" dirty="0" err="1"/>
              <a:t>บูรณา</a:t>
            </a:r>
            <a:r>
              <a:rPr lang="th-TH" sz="3600" dirty="0"/>
              <a:t>การองค์กรภาคีเครือข่ายทุกภาคส่วน/</a:t>
            </a:r>
            <a:r>
              <a:rPr lang="th-TH" sz="4400" dirty="0"/>
              <a:t>(</a:t>
            </a:r>
            <a:r>
              <a:rPr lang="en-US" sz="2800" dirty="0"/>
              <a:t>Partnership)</a:t>
            </a:r>
            <a:r>
              <a:rPr lang="th-TH" sz="3600" dirty="0"/>
              <a:t>การบังคับใช้กฎหมาย/มาตรฐานงาน</a:t>
            </a:r>
          </a:p>
          <a:p>
            <a:pPr marL="0" indent="0">
              <a:buNone/>
            </a:pPr>
            <a:r>
              <a:rPr lang="th-TH" sz="3600" dirty="0"/>
              <a:t>2. พัฒนาสมรรถนะบุคลากร</a:t>
            </a:r>
          </a:p>
          <a:p>
            <a:pPr marL="0" indent="0">
              <a:buNone/>
            </a:pPr>
            <a:r>
              <a:rPr lang="th-TH" sz="3600" dirty="0"/>
              <a:t>3.พัฒนาระบบบริการสุขภาพตามมาตรฐาน</a:t>
            </a:r>
          </a:p>
          <a:p>
            <a:pPr marL="0" indent="0">
              <a:buNone/>
            </a:pPr>
            <a:r>
              <a:rPr lang="th-TH" sz="3600" dirty="0"/>
              <a:t>4.พัฒนาระบบข้อมูล</a:t>
            </a:r>
          </a:p>
          <a:p>
            <a:pPr marL="0" indent="0">
              <a:buNone/>
            </a:pPr>
            <a:endParaRPr lang="th-TH" sz="3600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3" descr="C:\Users\PRO-H123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92" y="2565810"/>
            <a:ext cx="1619499" cy="16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1891" y="273844"/>
            <a:ext cx="8306789" cy="60493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dirty="0" smtClean="0"/>
              <a:t>                                         </a:t>
            </a:r>
            <a:r>
              <a:rPr lang="th-TH" sz="5400" dirty="0"/>
              <a:t>กิจกรรมหลัก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99474"/>
              </p:ext>
            </p:extLst>
          </p:nvPr>
        </p:nvGraphicFramePr>
        <p:xfrm>
          <a:off x="563335" y="934811"/>
          <a:ext cx="8289720" cy="412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592"/>
                <a:gridCol w="2113808"/>
                <a:gridCol w="1401288"/>
                <a:gridCol w="1140032"/>
              </a:tblGrid>
              <a:tr h="905864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kumimoji="0" lang="th-TH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บูรณา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การองค์กรภาคีเครือข่าย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ทุกภาคส่วน/(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Partnership)</a:t>
                      </a:r>
                      <a:endParaRPr kumimoji="0" lang="th-TH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การบังคับใช้กฎหมาย/มาตรฐานงาน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พัฒนาสมรรถนะบุคลากร</a:t>
                      </a:r>
                    </a:p>
                    <a:p>
                      <a:endParaRPr lang="th-TH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3.พัฒนาระบบบริการสุขภาพตามมาตรฐาน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4.พัฒนาระบบข้อมูล</a:t>
                      </a:r>
                    </a:p>
                    <a:p>
                      <a:endParaRPr lang="th-TH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856992">
                <a:tc>
                  <a:txBody>
                    <a:bodyPr/>
                    <a:lstStyle/>
                    <a:p>
                      <a:r>
                        <a:rPr lang="th-TH" sz="1200" dirty="0" smtClean="0"/>
                        <a:t>1.ส่งเสริมสนับสนุนการดำเนินงานพัฒนาเด็กปฐมวัยความร่วมมือระหว่างกระทรวงและภาคีเครือข่ายทุกภาคส่วน</a:t>
                      </a:r>
                    </a:p>
                    <a:p>
                      <a:r>
                        <a:rPr lang="th-TH" sz="1200" dirty="0" smtClean="0"/>
                        <a:t>2.</a:t>
                      </a:r>
                      <a:r>
                        <a:rPr lang="th-TH" sz="1200" dirty="0" err="1" smtClean="0"/>
                        <a:t>บูรณา</a:t>
                      </a:r>
                      <a:r>
                        <a:rPr lang="th-TH" sz="1200" dirty="0" smtClean="0"/>
                        <a:t>การการดำเนินงานส่งเสริมสุขภาพสตรีและเด็กปฐมวัยผ่านกลไกคณะกรรมการที่เกี่ยวข้องระดับจังหวัด อำเภอ ตำบล</a:t>
                      </a:r>
                    </a:p>
                    <a:p>
                      <a:r>
                        <a:rPr lang="th-TH" sz="1200" dirty="0" smtClean="0"/>
                        <a:t>3.ขับเคลื่อนสนับสนุนเครือข่ายบริการสุขภาพ ดำเนินการตามมาตรฐาน/</a:t>
                      </a:r>
                      <a:r>
                        <a:rPr lang="th-TH" sz="1200" dirty="0" err="1" smtClean="0"/>
                        <a:t>พรบ</a:t>
                      </a:r>
                      <a:r>
                        <a:rPr lang="th-TH" sz="1200" dirty="0" smtClean="0"/>
                        <a:t>.</a:t>
                      </a:r>
                    </a:p>
                    <a:p>
                      <a:r>
                        <a:rPr lang="th-TH" sz="1200" dirty="0" smtClean="0"/>
                        <a:t>3.1 </a:t>
                      </a:r>
                      <a:r>
                        <a:rPr lang="th-TH" sz="1200" dirty="0" err="1" smtClean="0"/>
                        <a:t>พรบ</a:t>
                      </a:r>
                      <a:r>
                        <a:rPr lang="th-TH" sz="1200" dirty="0" smtClean="0"/>
                        <a:t>.ควบคุมการส่งเสริมการตลาดอาหารสำหรับทารกและเด็กเล็กฯ/</a:t>
                      </a:r>
                      <a:r>
                        <a:rPr lang="th-TH" sz="1200" dirty="0" err="1" smtClean="0"/>
                        <a:t>พรบ</a:t>
                      </a:r>
                      <a:r>
                        <a:rPr lang="th-TH" sz="1200" dirty="0" smtClean="0"/>
                        <a:t>.การพัฒนาเด็กปฐมวัย</a:t>
                      </a:r>
                    </a:p>
                    <a:p>
                      <a:r>
                        <a:rPr lang="th-TH" sz="1200" dirty="0" smtClean="0"/>
                        <a:t>3.2 มาตรฐานงานอนามัยแม่และเด็ก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/>
                        <a:t>3.3 ตำบลมหัศจรรย์ 1000 วัน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th-TH" sz="1200" baseline="0" dirty="0" smtClean="0"/>
                        <a:t>สู่ 2500 วัน</a:t>
                      </a:r>
                    </a:p>
                    <a:p>
                      <a:r>
                        <a:rPr lang="th-TH" sz="1200" baseline="0" dirty="0" smtClean="0"/>
                        <a:t>3.4 มาตรฐานสถานพัฒนาเด็กปฐมวัยแห่งชาติด้านสุขภาพ (4</a:t>
                      </a:r>
                      <a:r>
                        <a:rPr lang="en-US" sz="1200" baseline="0" dirty="0" smtClean="0"/>
                        <a:t>D</a:t>
                      </a:r>
                      <a:r>
                        <a:rPr lang="th-TH" sz="1200" baseline="0" dirty="0" smtClean="0"/>
                        <a:t>)</a:t>
                      </a:r>
                    </a:p>
                    <a:p>
                      <a:r>
                        <a:rPr lang="th-TH" sz="1200" baseline="0" dirty="0" smtClean="0"/>
                        <a:t>3.5 พื้นที่ต้นแบบเด็กไทยเล่นเปลี่ยนโลก</a:t>
                      </a:r>
                    </a:p>
                    <a:p>
                      <a:r>
                        <a:rPr lang="th-TH" sz="1200" baseline="0" dirty="0" smtClean="0"/>
                        <a:t>3.6 การส่งเสริมพัฒนาการและการสร้างวินัยเชิงบวกโดยครอบครัวมีส่วนร่วม</a:t>
                      </a:r>
                    </a:p>
                    <a:p>
                      <a:r>
                        <a:rPr lang="th-TH" sz="1200" baseline="0" dirty="0" smtClean="0"/>
                        <a:t>(</a:t>
                      </a:r>
                      <a:r>
                        <a:rPr lang="en-US" sz="1200" baseline="0" dirty="0" smtClean="0"/>
                        <a:t>Triple- P</a:t>
                      </a:r>
                      <a:r>
                        <a:rPr lang="th-TH" sz="1200" baseline="0" dirty="0" smtClean="0"/>
                        <a:t>)</a:t>
                      </a:r>
                    </a:p>
                    <a:p>
                      <a:r>
                        <a:rPr lang="th-TH" sz="1200" baseline="0" dirty="0" smtClean="0"/>
                        <a:t> 3.6 ส่งเสริมการขับเคลื่อนการอบรมการเลี้ยงดูเด็กเพื่อให้มีสุขภาพดีตลอดชีวิต (</a:t>
                      </a:r>
                      <a:r>
                        <a:rPr lang="en-US" sz="1200" baseline="0" dirty="0" smtClean="0"/>
                        <a:t>PLH)</a:t>
                      </a:r>
                      <a:endParaRPr lang="th-TH" sz="1200" baseline="0" dirty="0" smtClean="0"/>
                    </a:p>
                    <a:p>
                      <a:r>
                        <a:rPr lang="th-TH" sz="1200" baseline="0" dirty="0" smtClean="0"/>
                        <a:t>3.7 หมู่บ้าน 5 </a:t>
                      </a:r>
                      <a:r>
                        <a:rPr lang="en-US" sz="1200" baseline="0" dirty="0" smtClean="0"/>
                        <a:t>G PLUS</a:t>
                      </a:r>
                      <a:endParaRPr lang="th-TH" sz="1200" dirty="0" smtClean="0"/>
                    </a:p>
                    <a:p>
                      <a:endParaRPr lang="th-TH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1.อบรม/ประชุม ทบทวนความรู้   ตามมาตรฐานงานอนามัยแม่และเด็กในการดำเนินงาน /โรงเรียนพ่อแม่ในผู้ปฏิบัติงานในคลินิก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ANC/ WCC/ LR/ PP/ PCU/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รพ.สต.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2.ทบทวนทักษะโปรแกรมการส่งเสริมพัฒนาการและการสร้างวินัยเชิงบวกโดยครอบครัวมีส่วนร่วม    (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Triple- P)</a:t>
                      </a:r>
                      <a:endParaRPr kumimoji="0" lang="th-TH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3.เพิ่มการสื่อสาร สร้างความตระหนักรู้ของพ่อแม่ผู้ปกครอง ในการดูแลเด็กปฐมวัย</a:t>
                      </a:r>
                    </a:p>
                    <a:p>
                      <a:r>
                        <a:rPr lang="th-TH" sz="1200" dirty="0" smtClean="0"/>
                        <a:t>4.ส่งเสริมให้มีเวทีแลกเปลี่ยนเรียนรู้ประกวดนวัตกรรมการเฝ้าระวังส่งเสริมกระตุ้นติดตามแก้ไขภาวะโภชนาการ/พัฒนาการเด็กปฐมวัย(งานวิจัย)</a:t>
                      </a:r>
                    </a:p>
                    <a:p>
                      <a:r>
                        <a:rPr lang="th-TH" sz="1200" dirty="0" smtClean="0"/>
                        <a:t>3.อบรมบุคลากรการเลี้ยงดูเด็กเพื่อให้มีสุขภาพดีตลอดชีวิต (</a:t>
                      </a:r>
                      <a:r>
                        <a:rPr lang="en-US" sz="1200" dirty="0" smtClean="0"/>
                        <a:t>PLH)</a:t>
                      </a:r>
                      <a:r>
                        <a:rPr lang="th-TH" sz="1200" dirty="0" smtClean="0"/>
                        <a:t>ให้ครอบคลุมทุกหน่วยบริการ</a:t>
                      </a:r>
                      <a:endParaRPr lang="th-TH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1.พัฒนาคุณภาพ             หน่วยบริการตามมาตรฐาน ก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ANC LR PP WCC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2.พัฒนาการดำเนินงานโรงเรียนพ่อแม่( เล่านิทาน ส่งเสริมพัฒนาการ)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มีการคัดกรองภาวะโภชนาการ ความครอบคุลมตามมาตรฐานมีการสอบเทียบเครื่องมือเป็นประจำทุกปี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4.ทบกวนเกณฑ์หมู่บ้าน 5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 PLUS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cs typeface="+mn-cs"/>
                        </a:rPr>
                        <a:t>1.พัฒนา            การบันทึกข้อมูล</a:t>
                      </a:r>
                    </a:p>
                    <a:p>
                      <a:r>
                        <a:rPr lang="th-TH" sz="1400" dirty="0" smtClean="0">
                          <a:cs typeface="+mn-cs"/>
                        </a:rPr>
                        <a:t>ใน</a:t>
                      </a:r>
                      <a:r>
                        <a:rPr lang="en-US" sz="1400" dirty="0" smtClean="0">
                          <a:cs typeface="+mn-cs"/>
                        </a:rPr>
                        <a:t> HDC</a:t>
                      </a:r>
                      <a:r>
                        <a:rPr lang="th-TH" sz="1400" baseline="0" dirty="0" smtClean="0">
                          <a:cs typeface="+mn-cs"/>
                        </a:rPr>
                        <a:t>          ตามเกณฑ์มาตรฐาน</a:t>
                      </a:r>
                      <a:endParaRPr lang="th-TH" sz="1400" dirty="0"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4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4390" y="137278"/>
            <a:ext cx="7885958" cy="63461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dirty="0" smtClean="0"/>
              <a:t>            </a:t>
            </a:r>
            <a:r>
              <a:rPr lang="th-TH" sz="4000" dirty="0">
                <a:cs typeface="+mn-cs"/>
              </a:rPr>
              <a:t>ระดับความสำเร็จ/กิจกรรมราย</a:t>
            </a:r>
            <a:r>
              <a:rPr lang="th-TH" sz="4000" dirty="0" err="1">
                <a:cs typeface="+mn-cs"/>
              </a:rPr>
              <a:t>ไตรมาส</a:t>
            </a:r>
            <a:endParaRPr lang="th-TH" sz="4000" dirty="0">
              <a:cs typeface="+mn-cs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903623"/>
              </p:ext>
            </p:extLst>
          </p:nvPr>
        </p:nvGraphicFramePr>
        <p:xfrm>
          <a:off x="611580" y="795647"/>
          <a:ext cx="8496794" cy="5018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591"/>
                <a:gridCol w="1755401"/>
                <a:gridCol w="1737550"/>
                <a:gridCol w="3301252"/>
              </a:tblGrid>
              <a:tr h="354732"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         </a:t>
                      </a:r>
                      <a:r>
                        <a:rPr lang="th-TH" sz="1400" dirty="0" err="1" smtClean="0"/>
                        <a:t>ไตรมาส</a:t>
                      </a:r>
                      <a:r>
                        <a:rPr lang="th-TH" sz="1400" dirty="0" smtClean="0"/>
                        <a:t>ที่ 1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        </a:t>
                      </a:r>
                      <a:r>
                        <a:rPr lang="th-TH" sz="1400" dirty="0" err="1" smtClean="0"/>
                        <a:t>ไตรมาส</a:t>
                      </a:r>
                      <a:r>
                        <a:rPr lang="th-TH" sz="1400" dirty="0" smtClean="0"/>
                        <a:t>ที่ 2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         </a:t>
                      </a:r>
                      <a:r>
                        <a:rPr lang="th-TH" sz="1400" dirty="0" err="1" smtClean="0"/>
                        <a:t>ไตรมาส</a:t>
                      </a:r>
                      <a:r>
                        <a:rPr lang="th-TH" sz="1400" dirty="0" smtClean="0"/>
                        <a:t>ที่ 3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         </a:t>
                      </a:r>
                      <a:r>
                        <a:rPr lang="th-TH" sz="1400" dirty="0" err="1" smtClean="0"/>
                        <a:t>ไตรมาส</a:t>
                      </a:r>
                      <a:r>
                        <a:rPr lang="th-TH" sz="1400" dirty="0" smtClean="0"/>
                        <a:t>ที่ 4</a:t>
                      </a:r>
                      <a:endParaRPr lang="th-TH" sz="1400" dirty="0"/>
                    </a:p>
                  </a:txBody>
                  <a:tcPr/>
                </a:tc>
              </a:tr>
              <a:tr h="3819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1.มีการทบทวนวิเคราะห์สถานการณ์ หน่วยงาน 3 ปี ย้อนหลัง และกำหนดแนวทางการพัฒนางาน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ให้สอดคล้องกับนโยบายสตรีและเด็กปฐมวัยระดับจังหวัด เขต กระทรวง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2..มีการถ่ายทอดนโยบาย แผนงาน โครงการงบประมาณ   ในระดับ จังหวัด อำเภอ ตำบล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2.1 มีการสื่อสารเรื่อง </a:t>
                      </a:r>
                      <a:r>
                        <a:rPr kumimoji="0" lang="th-TH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พรบ</a:t>
                      </a:r>
                      <a:r>
                        <a:rPr kumimoji="0" lang="th-TH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.ควบคุมการส่งเสริมการตลาดอาหารสำหรับทารกและเด็กเล็กฯ/</a:t>
                      </a:r>
                      <a:r>
                        <a:rPr kumimoji="0" lang="th-TH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พรบ</a:t>
                      </a:r>
                      <a:r>
                        <a:rPr kumimoji="0" lang="th-TH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.การพัฒนาเด็กปฐมวัย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2.2 มีการถ่ายทอดมาตรฐานงานอนามัยแม่และเด็ก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2.3 มีการถ่ายทอดตำบลมหัศจรรย์ 1000 วัน 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PLUS </a:t>
                      </a:r>
                      <a:r>
                        <a:rPr kumimoji="0" lang="th-TH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สู่ 2500 วันแก่ผู้รับผิดชอบงาน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2.4 มีการถ่ายทอดมาตรฐานสถานพัฒนาเด็กปฐมวัยแห่งชาติด้านสุขภาพ (4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2.5 </a:t>
                      </a:r>
                      <a:r>
                        <a:rPr kumimoji="0" lang="th-TH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มีการทบทวนต้นแบบเด็กไทยเล่นเปลี่ยนโลก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2.6 มีการถ่ายทอดนโยบายส่งเสริมพัฒนาการและการสร้างวินัยเชิงบวกโดยครอบครัวมีส่วนร่วม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Triple- 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2.8 </a:t>
                      </a:r>
                      <a:r>
                        <a:rPr kumimoji="0" lang="th-TH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คัดเลือกเป้าหมายอบรมการเลี้ยงดูเด็กเพื่อให้มีสุขภาพดีตลอดชีวิต (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PLH</a:t>
                      </a:r>
                      <a:r>
                        <a:rPr kumimoji="0" lang="th-TH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2.8 กำหนดการดำเนินงานในหมู่บ้าน 5 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G PLUS</a:t>
                      </a:r>
                      <a:endParaRPr kumimoji="0" lang="th-TH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2.9 มีผลการดำเนินงานคัดกรองพัฒนาการและโภชนาการ</a:t>
                      </a:r>
                      <a:r>
                        <a:rPr kumimoji="0" lang="th-TH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ไตรมาส</a:t>
                      </a:r>
                      <a:r>
                        <a:rPr kumimoji="0" lang="th-TH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ที่1ร้อยละ 90</a:t>
                      </a:r>
                      <a:endParaRPr lang="th-TH" sz="1000" b="0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dirty="0" smtClean="0"/>
                        <a:t>1.มีการขับเคลื่อนสนับสนุนเครือข่ายบริการสุขภาพ ดำเนินการตามมาตรฐาน/</a:t>
                      </a:r>
                      <a:r>
                        <a:rPr lang="th-TH" sz="1200" dirty="0" err="1" smtClean="0"/>
                        <a:t>พรบ</a:t>
                      </a:r>
                      <a:r>
                        <a:rPr lang="th-TH" sz="1200" dirty="0" smtClean="0"/>
                        <a:t>.</a:t>
                      </a:r>
                    </a:p>
                    <a:p>
                      <a:r>
                        <a:rPr lang="th-TH" sz="1200" dirty="0" smtClean="0"/>
                        <a:t>2.มีการพัฒนาศักยภาพบุคลากรในการดำเนินงานทุกระดับ</a:t>
                      </a:r>
                    </a:p>
                    <a:p>
                      <a:r>
                        <a:rPr lang="th-TH" sz="1200" dirty="0" smtClean="0"/>
                        <a:t>3.มีการส่งเสริมสนับสนุนการดำเนินงานพัฒนาเด็กปฐมวัยความร่วมมือระหว่างกระทรวงและภาคีเครือข่ายทุกภาคส่วน</a:t>
                      </a:r>
                    </a:p>
                    <a:p>
                      <a:r>
                        <a:rPr lang="th-TH" sz="1200" dirty="0" smtClean="0"/>
                        <a:t>4.มีการบูร</a:t>
                      </a:r>
                      <a:r>
                        <a:rPr lang="th-TH" sz="1200" dirty="0" err="1" smtClean="0"/>
                        <a:t>ณา</a:t>
                      </a:r>
                      <a:r>
                        <a:rPr lang="th-TH" sz="1200" dirty="0" smtClean="0"/>
                        <a:t>การ การดำเนินงานส่งเสริมสุขภาพสตรีและเด็กปฐมวัยผ่านกลไกคณะกรรมการที่เกี่ยวข้องครอบคลุมภาคีเครือข่ายในระดับจังหวัด อำเภอ ตำบล</a:t>
                      </a:r>
                      <a:endParaRPr lang="en-US" sz="1200" dirty="0" smtClean="0"/>
                    </a:p>
                    <a:p>
                      <a:r>
                        <a:rPr lang="en-US" sz="900" b="0" dirty="0" smtClean="0">
                          <a:cs typeface="+mn-cs"/>
                        </a:rPr>
                        <a:t>5</a:t>
                      </a:r>
                      <a:r>
                        <a:rPr lang="en-US" sz="1200" dirty="0" smtClean="0"/>
                        <a:t>.</a:t>
                      </a:r>
                      <a:r>
                        <a:rPr lang="th-TH" sz="1200" dirty="0" smtClean="0"/>
                        <a:t> มีการเยี่ยมเสริมพลัง                  การดำเนินงานพัฒนาการเด็ก           ในสถานบริการสาธารณสุข/         สถานพัฒนาเด็กปฐมวัย/ชุมชน</a:t>
                      </a:r>
                      <a:br>
                        <a:rPr lang="th-TH" sz="1200" dirty="0" smtClean="0"/>
                      </a:br>
                      <a:r>
                        <a:rPr lang="th-TH" sz="1200" dirty="0" smtClean="0"/>
                        <a:t>ในระดับอำเภอ/ ตำบล</a:t>
                      </a:r>
                    </a:p>
                    <a:p>
                      <a:r>
                        <a:rPr lang="th-TH" sz="1200" dirty="0" smtClean="0">
                          <a:cs typeface="+mn-cs"/>
                        </a:rPr>
                        <a:t>6.มีการจัดอบรมโครงการพิเศษครบทั้ง 3 รุ่น รุ่นที่ 1</a:t>
                      </a:r>
                      <a:r>
                        <a:rPr lang="en-US" sz="1200" dirty="0" smtClean="0">
                          <a:cs typeface="+mn-cs"/>
                        </a:rPr>
                        <a:t>=</a:t>
                      </a:r>
                      <a:r>
                        <a:rPr lang="th-TH" sz="1200" dirty="0" smtClean="0">
                          <a:cs typeface="+mn-cs"/>
                        </a:rPr>
                        <a:t>10 คนรุ่นที่2 </a:t>
                      </a:r>
                      <a:r>
                        <a:rPr lang="en-US" sz="1200" dirty="0" smtClean="0">
                          <a:cs typeface="+mn-cs"/>
                        </a:rPr>
                        <a:t>=</a:t>
                      </a:r>
                      <a:r>
                        <a:rPr lang="th-TH" sz="1200" dirty="0" smtClean="0">
                          <a:cs typeface="+mn-cs"/>
                        </a:rPr>
                        <a:t> 24 คน รุ่นที่ 3</a:t>
                      </a:r>
                      <a:r>
                        <a:rPr lang="en-US" sz="1200" dirty="0" smtClean="0">
                          <a:cs typeface="+mn-cs"/>
                        </a:rPr>
                        <a:t>=</a:t>
                      </a:r>
                      <a:r>
                        <a:rPr lang="th-TH" sz="1200" dirty="0" smtClean="0">
                          <a:cs typeface="+mn-cs"/>
                        </a:rPr>
                        <a:t> 24 คน</a:t>
                      </a:r>
                    </a:p>
                    <a:p>
                      <a:r>
                        <a:rPr lang="th-TH" sz="1200" dirty="0" smtClean="0">
                          <a:cs typeface="+mn-cs"/>
                        </a:rPr>
                        <a:t>7.มีผลการดำเนินงานคัดกรองพัฒนาการและโภชนาการ</a:t>
                      </a:r>
                      <a:r>
                        <a:rPr lang="th-TH" sz="1200" dirty="0" err="1" smtClean="0">
                          <a:cs typeface="+mn-cs"/>
                        </a:rPr>
                        <a:t>ไตรมาส</a:t>
                      </a:r>
                      <a:r>
                        <a:rPr lang="th-TH" sz="1200" dirty="0" smtClean="0">
                          <a:cs typeface="+mn-cs"/>
                        </a:rPr>
                        <a:t>ที่ 2</a:t>
                      </a:r>
                      <a:r>
                        <a:rPr lang="th-TH" sz="1200" baseline="0" dirty="0" smtClean="0">
                          <a:cs typeface="+mn-cs"/>
                        </a:rPr>
                        <a:t> </a:t>
                      </a:r>
                      <a:r>
                        <a:rPr lang="th-TH" sz="1200" dirty="0" smtClean="0">
                          <a:cs typeface="+mn-cs"/>
                        </a:rPr>
                        <a:t>ตามเกณฑ์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1.มีการรณรงค์ การเฝ้าระวัง ส่งเสริม และคัดกรอง พัฒนาการเด็กปฐมวัยตามที่กระทรวงกำหนด</a:t>
                      </a:r>
                    </a:p>
                    <a:p>
                      <a:pPr marL="0" marR="0" lvl="0" indent="0" algn="l" defTabSz="685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2.มีการเยี่ยมเสริมพลัง                    การดำเนินงานพัฒนาการเด็ก           ในสถานบริการสาธารณสุข/         สถานพัฒนาเด็กปฐมวัย/ชุมชน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ในระดับอำเภอ/ ตำบล</a:t>
                      </a:r>
                    </a:p>
                    <a:p>
                      <a:pPr marL="0" marR="0" lvl="0" indent="0" algn="l" defTabSz="685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3.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มีการจัดอบรมโครงการพิเศษในกลุ่มผู้ปกครองครบตามเป้าหมาย</a:t>
                      </a:r>
                    </a:p>
                    <a:p>
                      <a:pPr marL="0" marR="0" lvl="0" indent="0" algn="l" defTabSz="6857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4. มีผลการดำเนินงานพัฒนาการและโภชนาการ      </a:t>
                      </a:r>
                      <a:r>
                        <a:rPr kumimoji="0" lang="th-TH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ไตรมาส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ที่ 3 ตามเกณฑ์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900" b="1" dirty="0" smtClean="0">
                          <a:effectLst/>
                          <a:cs typeface="+mn-cs"/>
                        </a:rPr>
                        <a:t>1.มีการเยี่ยมเสริมพลังการดำเนินงานพัฒนาการเด็กในสถานบริการสาธารณสุข สถานพัฒนาเด็กปฐมวัย ชุมชน</a:t>
                      </a:r>
                      <a:r>
                        <a:rPr lang="th-TH" sz="900" b="1" baseline="0" dirty="0" smtClean="0">
                          <a:effectLst/>
                          <a:cs typeface="+mn-cs"/>
                        </a:rPr>
                        <a:t> </a:t>
                      </a:r>
                      <a:r>
                        <a:rPr lang="th-TH" sz="900" b="1" dirty="0" smtClean="0">
                          <a:effectLst/>
                          <a:cs typeface="+mn-cs"/>
                        </a:rPr>
                        <a:t>ในระดับ จังหวัด </a:t>
                      </a:r>
                    </a:p>
                    <a:p>
                      <a:r>
                        <a:rPr lang="th-TH" sz="900" b="1" dirty="0" smtClean="0">
                          <a:effectLst/>
                          <a:cs typeface="+mn-cs"/>
                        </a:rPr>
                        <a:t>2.มีการจัดเวทีแลกเปลี่ยนเรียนรู้ นำเสนอผลงานพื้นที่ต้นแบบ การดำเนินงานแก้ไขภาวะโภชนาการ/พัฒนาการ(</a:t>
                      </a:r>
                      <a:r>
                        <a:rPr lang="en-US" sz="900" b="1" dirty="0" smtClean="0">
                          <a:effectLst/>
                          <a:cs typeface="+mn-cs"/>
                        </a:rPr>
                        <a:t>Best Practice )</a:t>
                      </a:r>
                      <a:r>
                        <a:rPr lang="th-TH" sz="900" b="1" dirty="0" smtClean="0">
                          <a:effectLst/>
                          <a:cs typeface="+mn-cs"/>
                        </a:rPr>
                        <a:t>ในระดับอำเภอ และระดับจังหวัด</a:t>
                      </a:r>
                    </a:p>
                    <a:p>
                      <a:r>
                        <a:rPr lang="th-TH" sz="900" b="1" dirty="0" smtClean="0">
                          <a:effectLst/>
                          <a:cs typeface="+mn-cs"/>
                        </a:rPr>
                        <a:t>3. สรุปผลการดำเนินงานตามตัวชี้วัด</a:t>
                      </a:r>
                    </a:p>
                    <a:p>
                      <a:r>
                        <a:rPr lang="th-TH" sz="900" b="1" dirty="0" smtClean="0">
                          <a:effectLst/>
                          <a:cs typeface="+mn-cs"/>
                        </a:rPr>
                        <a:t>1. </a:t>
                      </a:r>
                      <a:r>
                        <a:rPr lang="th-TH" sz="900" b="0" dirty="0" smtClean="0">
                          <a:effectLst/>
                          <a:cs typeface="+mn-cs"/>
                        </a:rPr>
                        <a:t>ร้อยละ ≥ 86 ของเด็กปฐมวัยมีพัฒนาการสมวัย</a:t>
                      </a:r>
                    </a:p>
                    <a:p>
                      <a:r>
                        <a:rPr lang="th-TH" sz="900" b="0" dirty="0" smtClean="0">
                          <a:effectLst/>
                          <a:cs typeface="+mn-cs"/>
                        </a:rPr>
                        <a:t>1.1 ร้อยละ  ≥ 95 ของเด็ก 9,18,30,42 และ 60 เดือน ได้รับการตรวจคัดกรองพัฒนาการ</a:t>
                      </a:r>
                    </a:p>
                    <a:p>
                      <a:r>
                        <a:rPr lang="th-TH" sz="900" b="0" dirty="0" smtClean="0">
                          <a:effectLst/>
                          <a:cs typeface="+mn-cs"/>
                        </a:rPr>
                        <a:t>1.2. ร้อยละ ≥ 25 ของเด็กอายุ 9,18,30,42 และ 60 เดือนที่สงสัยพัฒนาการล่าช้าได้รับการค้นพบ</a:t>
                      </a:r>
                    </a:p>
                    <a:p>
                      <a:r>
                        <a:rPr lang="th-TH" sz="900" b="0" dirty="0" smtClean="0">
                          <a:effectLst/>
                          <a:cs typeface="+mn-cs"/>
                        </a:rPr>
                        <a:t>1.3 ร้อยละ ≥ 95 ของเด็ก 9,18,30,42 และ 60 เดือน สงสัยพัฒนาการล่าช้าและล่าช้าได้รับการตรวจติดตาม </a:t>
                      </a:r>
                    </a:p>
                    <a:p>
                      <a:r>
                        <a:rPr lang="th-TH" sz="900" b="0" dirty="0" smtClean="0">
                          <a:effectLst/>
                          <a:cs typeface="+mn-cs"/>
                        </a:rPr>
                        <a:t>1.4 ร้อยละ ≥ 70 ของเด็ก  0-5 ปี ที่พัฒนาการล่าช้าได้รับการกระตุ้นด้วย </a:t>
                      </a:r>
                      <a:r>
                        <a:rPr lang="en-US" sz="900" b="0" dirty="0" smtClean="0">
                          <a:effectLst/>
                          <a:cs typeface="+mn-cs"/>
                        </a:rPr>
                        <a:t>TEDA4I</a:t>
                      </a:r>
                      <a:endParaRPr lang="th-TH" sz="900" b="0" dirty="0" smtClean="0">
                        <a:effectLst/>
                        <a:cs typeface="+mn-cs"/>
                      </a:endParaRPr>
                    </a:p>
                    <a:p>
                      <a:r>
                        <a:rPr lang="th-TH" sz="900" b="0" dirty="0" smtClean="0">
                          <a:effectLst/>
                          <a:cs typeface="+mn-cs"/>
                        </a:rPr>
                        <a:t>1.5 ร้อยละ ≥ 35 ของเด็กล่าช้าที่ได้รับการกระตุ้นกลับมาปกติ</a:t>
                      </a:r>
                    </a:p>
                    <a:p>
                      <a:r>
                        <a:rPr lang="th-TH" sz="900" b="1" dirty="0" smtClean="0">
                          <a:effectLst/>
                          <a:cs typeface="+mn-cs"/>
                        </a:rPr>
                        <a:t>2.ร้อยละ ≥ 66 ของเด็กอายุ 0-5 ปี สูงดีสมส่วน</a:t>
                      </a:r>
                    </a:p>
                    <a:p>
                      <a:r>
                        <a:rPr lang="th-TH" sz="900" b="0" dirty="0" smtClean="0">
                          <a:effectLst/>
                          <a:cs typeface="+mn-cs"/>
                        </a:rPr>
                        <a:t>2.1 เด็กอายุ 0-5 ปี สูงดีสมส่วน ร้อยละ ≥ 66</a:t>
                      </a:r>
                    </a:p>
                    <a:p>
                      <a:r>
                        <a:rPr lang="th-TH" sz="900" dirty="0" smtClean="0">
                          <a:effectLst/>
                          <a:cs typeface="+mn-cs"/>
                        </a:rPr>
                        <a:t>2.2 ความครอบคลุมการคัดกรอง  ร้อยละ ≥ 90 </a:t>
                      </a:r>
                    </a:p>
                    <a:p>
                      <a:r>
                        <a:rPr lang="th-TH" sz="900" dirty="0" smtClean="0">
                          <a:effectLst/>
                          <a:cs typeface="+mn-cs"/>
                        </a:rPr>
                        <a:t>2.3 ส่วนสูงเฉลี่ยที่อายุ 5 ปี ชาย 113 ชม. หญิง ≥ 112 ชม. 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4..ร้อยละ 75 ของสถานพัฒนาเด็กปฐมวัยแห่งชาติ  ผ่านเกณฑ์สถานพัฒนาเด็กปฐมวัยแห่งชาติด้านสุขภาพ 4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th-TH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ระดับ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kumimoji="0" lang="th-TH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ขึ้นไป  </a:t>
                      </a: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kumimoji="0" lang="th-TH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มีกาดำเนินงานตำบลมหัศจรรย์ 1000 วัน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plus</a:t>
                      </a:r>
                      <a:r>
                        <a:rPr kumimoji="0" lang="th-TH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สู่ 2500 วัน  ทุกตำบล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6..มีพื้นที่ต้นแบบการดำเนินงานเด็กไทยเล่นเปลี่ยนโลก อำเภอละ 1 แห่ง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7..มีพื้นที่ต้นแบบการดำเนินงานแก้ไขภาวะโภชนาการ/พัฒนาการ(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Best Practice </a:t>
                      </a:r>
                      <a:r>
                        <a:rPr kumimoji="0" lang="th-TH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)อำเภอละ 1 แห่ง(มีงานวิจัย)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8.มีคลินิกกระตุ้นพัฒนาการ</a:t>
                      </a:r>
                      <a:r>
                        <a:rPr kumimoji="0" lang="th-TH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ตามมาต</a:t>
                      </a:r>
                      <a:r>
                        <a:rPr kumimoji="0" lang="th-TH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ฐาน</a:t>
                      </a:r>
                    </a:p>
                    <a:p>
                      <a:r>
                        <a:rPr lang="th-TH" sz="900" dirty="0" smtClean="0">
                          <a:effectLst/>
                          <a:cs typeface="+mn-cs"/>
                        </a:rPr>
                        <a:t>9. มีผลการดำเนินงานพัฒนาการและโภชนาการ</a:t>
                      </a:r>
                      <a:r>
                        <a:rPr lang="th-TH" sz="900" dirty="0" err="1" smtClean="0">
                          <a:effectLst/>
                          <a:cs typeface="+mn-cs"/>
                        </a:rPr>
                        <a:t>ไตรมาส</a:t>
                      </a:r>
                      <a:r>
                        <a:rPr lang="th-TH" sz="900" dirty="0" smtClean="0">
                          <a:effectLst/>
                          <a:cs typeface="+mn-cs"/>
                        </a:rPr>
                        <a:t>ที่ 4</a:t>
                      </a:r>
                      <a:r>
                        <a:rPr lang="th-TH" sz="900" baseline="0" dirty="0" smtClean="0">
                          <a:effectLst/>
                          <a:cs typeface="+mn-cs"/>
                        </a:rPr>
                        <a:t> </a:t>
                      </a:r>
                      <a:r>
                        <a:rPr lang="th-TH" sz="900" dirty="0" smtClean="0">
                          <a:effectLst/>
                          <a:cs typeface="+mn-cs"/>
                        </a:rPr>
                        <a:t>ตามเกณฑ์</a:t>
                      </a:r>
                      <a:endParaRPr lang="en-US" sz="900" dirty="0" smtClean="0">
                        <a:effectLst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8651" y="83344"/>
            <a:ext cx="7886700" cy="79295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th-TH" dirty="0" smtClean="0"/>
              <a:t>                สถานการณ์/ผลการดำเนินงานด้านพัฒนาการปี 2567</a:t>
            </a:r>
            <a:br>
              <a:rPr lang="th-TH" dirty="0" smtClean="0"/>
            </a:br>
            <a:r>
              <a:rPr lang="th-TH" dirty="0" smtClean="0"/>
              <a:t>                               (ข้อมูลวันที่ 21 </a:t>
            </a:r>
            <a:r>
              <a:rPr lang="th-TH" dirty="0"/>
              <a:t>ต</a:t>
            </a:r>
            <a:r>
              <a:rPr lang="th-TH" dirty="0" smtClean="0"/>
              <a:t>.ค.2567)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893996"/>
              </p:ext>
            </p:extLst>
          </p:nvPr>
        </p:nvGraphicFramePr>
        <p:xfrm>
          <a:off x="600079" y="1028700"/>
          <a:ext cx="78867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85725" y="909638"/>
            <a:ext cx="542926" cy="238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1400" dirty="0">
                <a:solidFill>
                  <a:prstClr val="white"/>
                </a:solidFill>
              </a:rPr>
              <a:t>ร้อยละ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566076" y="3285881"/>
            <a:ext cx="885825" cy="2857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1400" dirty="0">
                <a:solidFill>
                  <a:prstClr val="white"/>
                </a:solidFill>
              </a:rPr>
              <a:t>ปีงบประมาณ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52625" y="4524378"/>
            <a:ext cx="4591050" cy="5048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dirty="0" smtClean="0">
                <a:solidFill>
                  <a:prstClr val="black"/>
                </a:solidFill>
              </a:rPr>
              <a:t>เกณฑ์ปี 2567 ≥ 95, ≥ 86, ≥ 25, </a:t>
            </a:r>
            <a:r>
              <a:rPr lang="th-TH" dirty="0">
                <a:solidFill>
                  <a:prstClr val="black"/>
                </a:solidFill>
              </a:rPr>
              <a:t>≥ </a:t>
            </a:r>
            <a:r>
              <a:rPr lang="th-TH" dirty="0" smtClean="0">
                <a:solidFill>
                  <a:prstClr val="black"/>
                </a:solidFill>
              </a:rPr>
              <a:t>95, </a:t>
            </a:r>
            <a:r>
              <a:rPr lang="th-TH" dirty="0">
                <a:solidFill>
                  <a:prstClr val="black"/>
                </a:solidFill>
              </a:rPr>
              <a:t>≥ </a:t>
            </a:r>
            <a:r>
              <a:rPr lang="th-TH" dirty="0" smtClean="0">
                <a:solidFill>
                  <a:prstClr val="black"/>
                </a:solidFill>
              </a:rPr>
              <a:t>35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36499"/>
          </a:xfrm>
          <a:solidFill>
            <a:srgbClr val="92D050"/>
          </a:solidFill>
        </p:spPr>
        <p:txBody>
          <a:bodyPr/>
          <a:lstStyle/>
          <a:p>
            <a:r>
              <a:rPr lang="th-TH" dirty="0" smtClean="0"/>
              <a:t>                           เด็กล่าช้าปี 2567 ใน</a:t>
            </a:r>
            <a:r>
              <a:rPr lang="en-US" dirty="0" smtClean="0"/>
              <a:t>HDC</a:t>
            </a:r>
            <a:r>
              <a:rPr lang="th-TH" dirty="0"/>
              <a:t> </a:t>
            </a:r>
            <a:r>
              <a:rPr lang="th-TH" dirty="0" smtClean="0"/>
              <a:t>  (21 </a:t>
            </a:r>
            <a:r>
              <a:rPr lang="th-TH" dirty="0" err="1" smtClean="0"/>
              <a:t>ต.ค</a:t>
            </a:r>
            <a:r>
              <a:rPr lang="th-TH" dirty="0" smtClean="0"/>
              <a:t>..2567)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766704"/>
              </p:ext>
            </p:extLst>
          </p:nvPr>
        </p:nvGraphicFramePr>
        <p:xfrm>
          <a:off x="628650" y="1368425"/>
          <a:ext cx="78867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กลุ่ม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1B271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1B272</a:t>
                      </a:r>
                      <a:endParaRPr kumimoji="0" lang="th-TH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1B273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1B274</a:t>
                      </a:r>
                      <a:endParaRPr kumimoji="0" lang="th-TH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1B275</a:t>
                      </a:r>
                      <a:endParaRPr kumimoji="0" lang="th-TH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FM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RL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7030A0"/>
                          </a:solidFill>
                        </a:rPr>
                        <a:t>ด้านกล้ามเนื้อมัดใหญ่</a:t>
                      </a:r>
                      <a:endParaRPr lang="th-TH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ด้านกล้ามเนื้อมัดเล็กและสติปัญญา</a:t>
                      </a:r>
                    </a:p>
                    <a:p>
                      <a:endParaRPr lang="th-TH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ด้านการเข้าใจภาษา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ด้านการใช้ภาษา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7030A0"/>
                          </a:solidFill>
                        </a:rPr>
                        <a:t>ด้านการช่วยเหลือตนเองและการเข้าสังคม</a:t>
                      </a:r>
                      <a:endParaRPr lang="th-TH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จำนวน 52 คน</a:t>
                      </a:r>
                    </a:p>
                    <a:p>
                      <a:pPr algn="ctr"/>
                      <a:r>
                        <a:rPr kumimoji="0" lang="th-TH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j-ea"/>
                          <a:cs typeface="Angsana New"/>
                        </a:rPr>
                        <a:t>(เฉพาะ 5 กลุ่มอายุเป้าหมาย 9,18,30,42,60 </a:t>
                      </a:r>
                      <a:r>
                        <a:rPr kumimoji="0" lang="th-TH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j-ea"/>
                          <a:cs typeface="Angsana New"/>
                        </a:rPr>
                        <a:t>เดือน) </a:t>
                      </a:r>
                      <a:endParaRPr lang="th-TH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7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7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th-TH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th-TH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7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จำนวน 162 คน</a:t>
                      </a:r>
                    </a:p>
                    <a:p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(รวม 0-5 ปี)</a:t>
                      </a:r>
                      <a:endParaRPr lang="th-TH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16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33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th-TH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rgbClr val="FF0000"/>
                          </a:solidFill>
                        </a:rPr>
                        <a:t>49</a:t>
                      </a:r>
                      <a:endParaRPr lang="th-TH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24</a:t>
                      </a:r>
                      <a:endParaRPr lang="th-TH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14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8651" y="83344"/>
            <a:ext cx="7886700" cy="79295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dirty="0" smtClean="0"/>
              <a:t>                         ผลการประเมินจุดแข็งและจุดอ่อน (</a:t>
            </a:r>
            <a:r>
              <a:rPr lang="en-US" dirty="0" smtClean="0"/>
              <a:t>SDQ</a:t>
            </a:r>
            <a:r>
              <a:rPr lang="th-TH" dirty="0" smtClean="0"/>
              <a:t>)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817003"/>
              </p:ext>
            </p:extLst>
          </p:nvPr>
        </p:nvGraphicFramePr>
        <p:xfrm>
          <a:off x="647702" y="996950"/>
          <a:ext cx="78867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85725" y="909638"/>
            <a:ext cx="542926" cy="238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1400" dirty="0">
                <a:solidFill>
                  <a:prstClr val="white"/>
                </a:solidFill>
              </a:rPr>
              <a:t>ร้อยละ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600954" y="3648079"/>
            <a:ext cx="885825" cy="2857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1400" dirty="0">
                <a:solidFill>
                  <a:prstClr val="white"/>
                </a:solidFill>
              </a:rPr>
              <a:t>ปีงบประมาณ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52600" y="4200525"/>
            <a:ext cx="5429250" cy="5810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dirty="0" smtClean="0">
              <a:solidFill>
                <a:srgbClr val="44546A"/>
              </a:solidFill>
            </a:endParaRPr>
          </a:p>
          <a:p>
            <a:pPr algn="ctr"/>
            <a:r>
              <a:rPr lang="th-TH" sz="3600" dirty="0">
                <a:solidFill>
                  <a:srgbClr val="44546A"/>
                </a:solidFill>
              </a:rPr>
              <a:t>พบ</a:t>
            </a:r>
            <a:r>
              <a:rPr lang="th-TH" sz="3600" u="sng" dirty="0">
                <a:solidFill>
                  <a:srgbClr val="FF0000"/>
                </a:solidFill>
              </a:rPr>
              <a:t>มีปัญหา</a:t>
            </a:r>
            <a:r>
              <a:rPr lang="th-TH" sz="3600" dirty="0">
                <a:solidFill>
                  <a:srgbClr val="44546A"/>
                </a:solidFill>
              </a:rPr>
              <a:t>พฤติกรรมและอารมณ์มากขึ้น</a:t>
            </a:r>
          </a:p>
          <a:p>
            <a:pPr algn="ctr"/>
            <a:r>
              <a:rPr lang="th-TH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51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8651" y="83344"/>
            <a:ext cx="7886700" cy="79295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dirty="0" smtClean="0"/>
              <a:t>                </a:t>
            </a:r>
            <a:r>
              <a:rPr lang="th-TH" dirty="0"/>
              <a:t>ผลการประเมินจุดแข็งและจุดอ่อน (</a:t>
            </a:r>
            <a:r>
              <a:rPr lang="en-US" dirty="0"/>
              <a:t>SDQ)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881818"/>
              </p:ext>
            </p:extLst>
          </p:nvPr>
        </p:nvGraphicFramePr>
        <p:xfrm>
          <a:off x="647702" y="996950"/>
          <a:ext cx="78867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85725" y="909638"/>
            <a:ext cx="542926" cy="238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1400" dirty="0">
                <a:solidFill>
                  <a:prstClr val="white"/>
                </a:solidFill>
              </a:rPr>
              <a:t>ร้อยละ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600954" y="3648079"/>
            <a:ext cx="885825" cy="2857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1400" dirty="0">
                <a:solidFill>
                  <a:prstClr val="white"/>
                </a:solidFill>
              </a:rPr>
              <a:t>ปีงบประมาณ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371729" y="4191000"/>
            <a:ext cx="4638675" cy="6286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2800" dirty="0">
                <a:solidFill>
                  <a:prstClr val="black"/>
                </a:solidFill>
              </a:rPr>
              <a:t>พบ</a:t>
            </a:r>
            <a:r>
              <a:rPr lang="th-TH" sz="2800" dirty="0">
                <a:solidFill>
                  <a:srgbClr val="FF0000"/>
                </a:solidFill>
              </a:rPr>
              <a:t>เ</a:t>
            </a:r>
            <a:r>
              <a:rPr lang="th-TH" sz="2800" u="sng" dirty="0">
                <a:solidFill>
                  <a:srgbClr val="FF0000"/>
                </a:solidFill>
              </a:rPr>
              <a:t>สี่ยง</a:t>
            </a:r>
            <a:r>
              <a:rPr lang="th-TH" sz="2800" dirty="0">
                <a:solidFill>
                  <a:prstClr val="black"/>
                </a:solidFill>
              </a:rPr>
              <a:t>ปัญหาพฤติกรรมและอารมณ์มากขึ้น</a:t>
            </a:r>
          </a:p>
        </p:txBody>
      </p:sp>
    </p:spTree>
    <p:extLst>
      <p:ext uri="{BB962C8B-B14F-4D97-AF65-F5344CB8AC3E}">
        <p14:creationId xmlns:p14="http://schemas.microsoft.com/office/powerpoint/2010/main" val="38096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2883225943"/>
              </p:ext>
            </p:extLst>
          </p:nvPr>
        </p:nvGraphicFramePr>
        <p:xfrm>
          <a:off x="2052452" y="1413164"/>
          <a:ext cx="5500255" cy="2780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923803" y="290945"/>
            <a:ext cx="6691745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prstClr val="black"/>
                </a:solidFill>
              </a:rPr>
              <a:t>สถานการณ์</a:t>
            </a:r>
            <a:br>
              <a:rPr lang="th-TH" dirty="0">
                <a:solidFill>
                  <a:prstClr val="black"/>
                </a:solidFill>
              </a:rPr>
            </a:br>
            <a:r>
              <a:rPr lang="th-TH" dirty="0">
                <a:solidFill>
                  <a:prstClr val="black"/>
                </a:solidFill>
              </a:rPr>
              <a:t>ผลการดำเนินงานด้าน</a:t>
            </a:r>
            <a:r>
              <a:rPr lang="th-TH" dirty="0" smtClean="0">
                <a:solidFill>
                  <a:prstClr val="black"/>
                </a:solidFill>
              </a:rPr>
              <a:t>โภชนาการ</a:t>
            </a:r>
            <a:r>
              <a:rPr lang="th-TH" dirty="0" err="1" smtClean="0">
                <a:solidFill>
                  <a:prstClr val="black"/>
                </a:solidFill>
              </a:rPr>
              <a:t>ไตร</a:t>
            </a:r>
            <a:r>
              <a:rPr lang="th-TH" dirty="0" err="1">
                <a:solidFill>
                  <a:prstClr val="black"/>
                </a:solidFill>
              </a:rPr>
              <a:t>มาส</a:t>
            </a:r>
            <a:r>
              <a:rPr lang="th-TH" dirty="0">
                <a:solidFill>
                  <a:prstClr val="black"/>
                </a:solidFill>
              </a:rPr>
              <a:t>ที่ </a:t>
            </a:r>
            <a:r>
              <a:rPr lang="th-TH" dirty="0" smtClean="0">
                <a:solidFill>
                  <a:prstClr val="black"/>
                </a:solidFill>
              </a:rPr>
              <a:t>3 ปี 2564-2567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197927" y="3817918"/>
            <a:ext cx="849085" cy="237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th-TH" sz="900" kern="0" dirty="0" smtClean="0">
              <a:solidFill>
                <a:srgbClr val="FF0000"/>
              </a:solidFill>
            </a:endParaRPr>
          </a:p>
          <a:p>
            <a:pPr defTabSz="914400"/>
            <a:r>
              <a:rPr lang="th-TH" sz="900" kern="0" dirty="0" smtClean="0">
                <a:solidFill>
                  <a:srgbClr val="FF0000"/>
                </a:solidFill>
              </a:rPr>
              <a:t>เป้าหมาย</a:t>
            </a:r>
            <a:r>
              <a:rPr lang="th-TH" sz="900" kern="0" dirty="0">
                <a:solidFill>
                  <a:srgbClr val="FF0000"/>
                </a:solidFill>
              </a:rPr>
              <a:t>ร้อย</a:t>
            </a:r>
            <a:r>
              <a:rPr lang="th-TH" sz="900" kern="0" dirty="0" smtClean="0">
                <a:solidFill>
                  <a:srgbClr val="FF0000"/>
                </a:solidFill>
              </a:rPr>
              <a:t>ละ10</a:t>
            </a:r>
            <a:endParaRPr lang="th-TH" sz="900" kern="0" dirty="0">
              <a:solidFill>
                <a:srgbClr val="FF0000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427021" y="3909952"/>
            <a:ext cx="866899" cy="145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th-TH" sz="900" i="1" kern="0" dirty="0">
              <a:solidFill>
                <a:srgbClr val="FF0000"/>
              </a:solidFill>
            </a:endParaRPr>
          </a:p>
          <a:p>
            <a:pPr defTabSz="914400"/>
            <a:endParaRPr lang="th-TH" sz="900" i="1" kern="0" dirty="0" smtClean="0">
              <a:solidFill>
                <a:srgbClr val="FF0000"/>
              </a:solidFill>
            </a:endParaRPr>
          </a:p>
          <a:p>
            <a:pPr defTabSz="914400"/>
            <a:endParaRPr lang="th-TH" sz="900" i="1" kern="0" dirty="0" smtClean="0">
              <a:solidFill>
                <a:srgbClr val="FF0000"/>
              </a:solidFill>
            </a:endParaRPr>
          </a:p>
          <a:p>
            <a:pPr defTabSz="914400"/>
            <a:endParaRPr lang="th-TH" sz="900" i="1" kern="0" dirty="0">
              <a:solidFill>
                <a:srgbClr val="FF0000"/>
              </a:solidFill>
            </a:endParaRPr>
          </a:p>
          <a:p>
            <a:pPr defTabSz="914400"/>
            <a:r>
              <a:rPr lang="th-TH" sz="900" i="1" kern="0" dirty="0" smtClean="0">
                <a:solidFill>
                  <a:srgbClr val="FF0000"/>
                </a:solidFill>
              </a:rPr>
              <a:t>เป้าหมาย</a:t>
            </a:r>
            <a:r>
              <a:rPr lang="th-TH" sz="900" i="1" kern="0" dirty="0">
                <a:solidFill>
                  <a:srgbClr val="FF0000"/>
                </a:solidFill>
              </a:rPr>
              <a:t>ร้อยละ10</a:t>
            </a:r>
          </a:p>
          <a:p>
            <a:pPr defTabSz="914400"/>
            <a:endParaRPr lang="th-TH" sz="900" i="1" kern="0" dirty="0" smtClean="0">
              <a:solidFill>
                <a:srgbClr val="FF0000"/>
              </a:solidFill>
            </a:endParaRPr>
          </a:p>
          <a:p>
            <a:pPr defTabSz="914400"/>
            <a:endParaRPr lang="th-TH" sz="900" i="1" kern="0" dirty="0">
              <a:solidFill>
                <a:srgbClr val="FF0000"/>
              </a:solidFill>
            </a:endParaRPr>
          </a:p>
          <a:p>
            <a:pPr algn="ctr"/>
            <a:r>
              <a:rPr lang="th-TH" i="1" dirty="0" err="1" smtClean="0">
                <a:solidFill>
                  <a:prstClr val="white"/>
                </a:solidFill>
              </a:rPr>
              <a:t>อ</a:t>
            </a:r>
            <a:r>
              <a:rPr lang="th-TH" dirty="0" err="1" smtClean="0">
                <a:solidFill>
                  <a:prstClr val="white"/>
                </a:solidFill>
              </a:rPr>
              <a:t>ละ</a:t>
            </a:r>
            <a:r>
              <a:rPr lang="th-TH" dirty="0" smtClean="0">
                <a:solidFill>
                  <a:prstClr val="white"/>
                </a:solidFill>
              </a:rPr>
              <a:t>0</a:t>
            </a:r>
            <a:endParaRPr lang="th-T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02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defTabSz="685749">
              <a:lnSpc>
                <a:spcPct val="100000"/>
              </a:lnSpc>
              <a:spcBef>
                <a:spcPts val="0"/>
              </a:spcBef>
            </a:pPr>
            <a:r>
              <a:rPr lang="th-TH" sz="5400" b="1" dirty="0">
                <a:solidFill>
                  <a:prstClr val="black"/>
                </a:solidFill>
                <a:latin typeface="CS ChatThai" panose="02000503000000000000" pitchFamily="2" charset="-34"/>
                <a:ea typeface="+mn-ea"/>
                <a:cs typeface="CS ChatThai" panose="02000503000000000000" pitchFamily="2" charset="-34"/>
              </a:rPr>
              <a:t/>
            </a:r>
            <a:br>
              <a:rPr lang="th-TH" sz="5400" b="1" dirty="0">
                <a:solidFill>
                  <a:prstClr val="black"/>
                </a:solidFill>
                <a:latin typeface="CS ChatThai" panose="02000503000000000000" pitchFamily="2" charset="-34"/>
                <a:ea typeface="+mn-ea"/>
                <a:cs typeface="CS ChatThai" panose="02000503000000000000" pitchFamily="2" charset="-34"/>
              </a:rPr>
            </a:br>
            <a:r>
              <a:rPr lang="th-TH" sz="5400" b="1" dirty="0">
                <a:solidFill>
                  <a:prstClr val="black"/>
                </a:solidFill>
                <a:latin typeface="CS ChatThai" panose="02000503000000000000" pitchFamily="2" charset="-34"/>
                <a:ea typeface="+mn-ea"/>
                <a:cs typeface="CS ChatThai" panose="02000503000000000000" pitchFamily="2" charset="-34"/>
              </a:rPr>
              <a:t>    วิเคราะห์ </a:t>
            </a:r>
            <a:r>
              <a:rPr lang="th-TH" sz="5400" b="1" dirty="0">
                <a:solidFill>
                  <a:srgbClr val="FF0000"/>
                </a:solidFill>
                <a:latin typeface="CS ChatThai" panose="02000503000000000000" pitchFamily="2" charset="-34"/>
                <a:ea typeface="+mn-ea"/>
                <a:cs typeface="CS ChatThai" panose="02000503000000000000" pitchFamily="2" charset="-34"/>
              </a:rPr>
              <a:t>ปัญหา</a:t>
            </a:r>
            <a:r>
              <a:rPr lang="en-US" sz="5400" b="1" dirty="0">
                <a:solidFill>
                  <a:srgbClr val="FF0000"/>
                </a:solidFill>
                <a:latin typeface="CS ChatThai" panose="02000503000000000000" pitchFamily="2" charset="-34"/>
                <a:ea typeface="+mn-ea"/>
                <a:cs typeface="CS ChatThai" panose="02000503000000000000" pitchFamily="2" charset="-34"/>
              </a:rPr>
              <a:t>/</a:t>
            </a:r>
            <a:r>
              <a:rPr lang="th-TH" sz="5400" b="1" dirty="0">
                <a:solidFill>
                  <a:srgbClr val="FF0000"/>
                </a:solidFill>
                <a:latin typeface="CS ChatThai" panose="02000503000000000000" pitchFamily="2" charset="-34"/>
                <a:ea typeface="+mn-ea"/>
                <a:cs typeface="CS ChatThai" panose="02000503000000000000" pitchFamily="2" charset="-34"/>
              </a:rPr>
              <a:t>สถานการณ์</a:t>
            </a:r>
            <a:r>
              <a:rPr lang="en-US" sz="5400" b="1" dirty="0">
                <a:solidFill>
                  <a:srgbClr val="FF0000"/>
                </a:solidFill>
                <a:latin typeface="CS ChatThai" panose="02000503000000000000" pitchFamily="2" charset="-34"/>
                <a:ea typeface="+mn-ea"/>
                <a:cs typeface="CS ChatThai" panose="02000503000000000000" pitchFamily="2" charset="-34"/>
              </a:rPr>
              <a:t/>
            </a:r>
            <a:br>
              <a:rPr lang="en-US" sz="5400" b="1" dirty="0">
                <a:solidFill>
                  <a:srgbClr val="FF0000"/>
                </a:solidFill>
                <a:latin typeface="CS ChatThai" panose="02000503000000000000" pitchFamily="2" charset="-34"/>
                <a:ea typeface="+mn-ea"/>
                <a:cs typeface="CS ChatThai" panose="02000503000000000000" pitchFamily="2" charset="-34"/>
              </a:rPr>
            </a:br>
            <a:endParaRPr lang="th-TH" sz="54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80977" y="1369218"/>
            <a:ext cx="8897709" cy="36409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defTabSz="685766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500" kern="600" dirty="0" smtClean="0">
                <a:solidFill>
                  <a:prstClr val="black"/>
                </a:solidFill>
                <a:latin typeface="CS ChatThai" panose="02000503000000000000" pitchFamily="2" charset="-34"/>
              </a:rPr>
              <a:t>           </a:t>
            </a:r>
          </a:p>
          <a:p>
            <a:pPr marL="0" indent="0" defTabSz="685766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500" kern="600" dirty="0">
                <a:solidFill>
                  <a:prstClr val="black"/>
                </a:solidFill>
                <a:latin typeface="CS ChatThai" panose="02000503000000000000" pitchFamily="2" charset="-34"/>
              </a:rPr>
              <a:t> </a:t>
            </a:r>
            <a:r>
              <a:rPr lang="th-TH" sz="3500" kern="600" dirty="0" smtClean="0">
                <a:solidFill>
                  <a:prstClr val="black"/>
                </a:solidFill>
                <a:latin typeface="CS ChatThai" panose="02000503000000000000" pitchFamily="2" charset="-34"/>
              </a:rPr>
              <a:t>      เด็ก</a:t>
            </a:r>
            <a:r>
              <a:rPr lang="th-TH" sz="3500" kern="600" dirty="0">
                <a:solidFill>
                  <a:prstClr val="black"/>
                </a:solidFill>
                <a:latin typeface="CS ChatThai" panose="02000503000000000000" pitchFamily="2" charset="-34"/>
              </a:rPr>
              <a:t>พัฒนาการ</a:t>
            </a:r>
            <a:r>
              <a:rPr lang="th-TH" sz="3500" kern="600" dirty="0" smtClean="0">
                <a:solidFill>
                  <a:prstClr val="black"/>
                </a:solidFill>
                <a:latin typeface="CS ChatThai" panose="02000503000000000000" pitchFamily="2" charset="-34"/>
              </a:rPr>
              <a:t>ล่าช้าพบมากด้านการใช้ภาษาและการเข้าใจภาษา</a:t>
            </a:r>
          </a:p>
          <a:p>
            <a:pPr marL="0" indent="0" defTabSz="685766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500" kern="600" dirty="0" smtClean="0">
                <a:solidFill>
                  <a:prstClr val="black"/>
                </a:solidFill>
                <a:latin typeface="CS ChatThai" panose="02000503000000000000" pitchFamily="2" charset="-34"/>
              </a:rPr>
              <a:t>        จากการที่ใช้โทรศัพท์ก่อนวัยอันควรและใช้นานเกินมาตรฐาน</a:t>
            </a:r>
            <a:endParaRPr lang="en-US" sz="3500" kern="600" dirty="0">
              <a:solidFill>
                <a:prstClr val="black"/>
              </a:solidFill>
              <a:latin typeface="CS ChatThai" panose="02000503000000000000" pitchFamily="2" charset="-34"/>
            </a:endParaRPr>
          </a:p>
          <a:p>
            <a:pPr marL="0" indent="0" defTabSz="685766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500" kern="600" dirty="0">
                <a:solidFill>
                  <a:prstClr val="black"/>
                </a:solidFill>
                <a:latin typeface="CS ChatThai" panose="02000503000000000000" pitchFamily="2" charset="-34"/>
              </a:rPr>
              <a:t> </a:t>
            </a:r>
            <a:r>
              <a:rPr lang="th-TH" sz="3500" kern="600" dirty="0" smtClean="0">
                <a:solidFill>
                  <a:prstClr val="black"/>
                </a:solidFill>
                <a:latin typeface="CS ChatThai" panose="02000503000000000000" pitchFamily="2" charset="-34"/>
              </a:rPr>
              <a:t>            เด็กวัยเรียนพบ ปัญหา</a:t>
            </a:r>
            <a:r>
              <a:rPr lang="en-US" sz="3500" kern="600" dirty="0" smtClean="0">
                <a:solidFill>
                  <a:prstClr val="black"/>
                </a:solidFill>
                <a:latin typeface="CS ChatThai" panose="02000503000000000000" pitchFamily="2" charset="-34"/>
              </a:rPr>
              <a:t> </a:t>
            </a:r>
            <a:r>
              <a:rPr lang="en-US" sz="3500" kern="600" dirty="0">
                <a:solidFill>
                  <a:prstClr val="black"/>
                </a:solidFill>
                <a:latin typeface="CS ChatThai" panose="02000503000000000000" pitchFamily="2" charset="-34"/>
              </a:rPr>
              <a:t>IQ/</a:t>
            </a:r>
            <a:r>
              <a:rPr lang="en-US" sz="3500" kern="600" dirty="0">
                <a:solidFill>
                  <a:srgbClr val="FF0000"/>
                </a:solidFill>
                <a:latin typeface="CS ChatThai" panose="02000503000000000000" pitchFamily="2" charset="-34"/>
              </a:rPr>
              <a:t>EQ </a:t>
            </a:r>
            <a:r>
              <a:rPr lang="th-TH" sz="3500" dirty="0">
                <a:solidFill>
                  <a:srgbClr val="FF0000"/>
                </a:solidFill>
                <a:latin typeface="Angsana New" pitchFamily="18" charset="-34"/>
              </a:rPr>
              <a:t>ปัญหาด้านพฤติกรรม</a:t>
            </a:r>
            <a:r>
              <a:rPr lang="th-TH" sz="3500" dirty="0" smtClean="0">
                <a:solidFill>
                  <a:srgbClr val="FF0000"/>
                </a:solidFill>
                <a:latin typeface="Angsana New" pitchFamily="18" charset="-34"/>
              </a:rPr>
              <a:t>อารมณ์</a:t>
            </a:r>
          </a:p>
          <a:p>
            <a:pPr marL="0" indent="0" defTabSz="685766">
              <a:lnSpc>
                <a:spcPct val="100000"/>
              </a:lnSpc>
              <a:spcBef>
                <a:spcPts val="0"/>
              </a:spcBef>
              <a:buNone/>
            </a:pPr>
            <a:endParaRPr lang="en-US" sz="3500" dirty="0">
              <a:solidFill>
                <a:srgbClr val="FF0000"/>
              </a:solidFill>
              <a:latin typeface="Angsana New" pitchFamily="18" charset="-34"/>
            </a:endParaRPr>
          </a:p>
          <a:p>
            <a:pPr marL="0" lvl="0" indent="0" defTabSz="685766">
              <a:lnSpc>
                <a:spcPct val="100000"/>
              </a:lnSpc>
              <a:spcBef>
                <a:spcPts val="0"/>
              </a:spcBef>
              <a:buNone/>
            </a:pPr>
            <a:endParaRPr lang="th-TH" sz="3200" kern="600" dirty="0" smtClean="0">
              <a:solidFill>
                <a:prstClr val="black"/>
              </a:solidFill>
              <a:latin typeface="CS ChatThai" panose="02000503000000000000" pitchFamily="2" charset="-34"/>
              <a:cs typeface="CS ChatThai" panose="02000503000000000000" pitchFamily="2" charset="-34"/>
            </a:endParaRPr>
          </a:p>
          <a:p>
            <a:pPr marL="0" lvl="0" indent="0" defTabSz="685766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3200" kern="600" dirty="0">
                <a:solidFill>
                  <a:prstClr val="black"/>
                </a:solidFill>
                <a:latin typeface="CS ChatThai" panose="02000503000000000000" pitchFamily="2" charset="-34"/>
                <a:cs typeface="CS ChatThai" panose="02000503000000000000" pitchFamily="2" charset="-34"/>
              </a:rPr>
              <a:t> </a:t>
            </a:r>
            <a:r>
              <a:rPr lang="th-TH" sz="3200" kern="600" dirty="0" smtClean="0">
                <a:solidFill>
                  <a:prstClr val="black"/>
                </a:solidFill>
                <a:latin typeface="CS ChatThai" panose="02000503000000000000" pitchFamily="2" charset="-34"/>
                <a:cs typeface="CS ChatThai" panose="02000503000000000000" pitchFamily="2" charset="-34"/>
              </a:rPr>
              <a:t>    และพบคัด</a:t>
            </a:r>
            <a:r>
              <a:rPr lang="th-TH" sz="3200" kern="600" dirty="0">
                <a:solidFill>
                  <a:prstClr val="black"/>
                </a:solidFill>
                <a:latin typeface="CS ChatThai" panose="02000503000000000000" pitchFamily="2" charset="-34"/>
                <a:cs typeface="CS ChatThai" panose="02000503000000000000" pitchFamily="2" charset="-34"/>
              </a:rPr>
              <a:t>กรองโภชนาการได้น้อย ไม่ต่อเนื่อง มีภาวะ</a:t>
            </a:r>
            <a:r>
              <a:rPr lang="th-TH" sz="3500" kern="600" dirty="0">
                <a:solidFill>
                  <a:srgbClr val="FF0000"/>
                </a:solidFill>
                <a:latin typeface="CS ChatThai" panose="02000503000000000000" pitchFamily="2" charset="-34"/>
              </a:rPr>
              <a:t>สูงดีสมส่วนน้อย</a:t>
            </a:r>
            <a:endParaRPr lang="en-US" sz="3500" kern="600" dirty="0">
              <a:solidFill>
                <a:srgbClr val="FF0000"/>
              </a:solidFill>
              <a:latin typeface="CS ChatThai" panose="02000503000000000000" pitchFamily="2" charset="-34"/>
            </a:endParaRPr>
          </a:p>
          <a:p>
            <a:pPr marL="0" lvl="0" indent="0" defTabSz="685766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kern="600" dirty="0">
                <a:solidFill>
                  <a:srgbClr val="FF0000"/>
                </a:solidFill>
                <a:latin typeface="CS ChatThai" panose="02000503000000000000" pitchFamily="2" charset="-34"/>
              </a:rPr>
              <a:t> </a:t>
            </a:r>
            <a:r>
              <a:rPr lang="th-TH" sz="3500" kern="600" dirty="0" smtClean="0">
                <a:solidFill>
                  <a:srgbClr val="FF0000"/>
                </a:solidFill>
                <a:latin typeface="CS ChatThai" panose="02000503000000000000" pitchFamily="2" charset="-34"/>
              </a:rPr>
              <a:t>          มี</a:t>
            </a:r>
            <a:r>
              <a:rPr lang="th-TH" sz="3500" kern="600" dirty="0">
                <a:solidFill>
                  <a:srgbClr val="FF0000"/>
                </a:solidFill>
                <a:latin typeface="CS ChatThai" panose="02000503000000000000" pitchFamily="2" charset="-34"/>
              </a:rPr>
              <a:t>ภาวะ</a:t>
            </a:r>
            <a:r>
              <a:rPr lang="th-TH" sz="3500" kern="600" dirty="0" err="1">
                <a:solidFill>
                  <a:srgbClr val="FF0000"/>
                </a:solidFill>
                <a:latin typeface="CS ChatThai" panose="02000503000000000000" pitchFamily="2" charset="-34"/>
              </a:rPr>
              <a:t>ทุพ</a:t>
            </a:r>
            <a:r>
              <a:rPr lang="th-TH" sz="3500" kern="600" dirty="0">
                <a:solidFill>
                  <a:srgbClr val="FF0000"/>
                </a:solidFill>
                <a:latin typeface="CS ChatThai" panose="02000503000000000000" pitchFamily="2" charset="-34"/>
              </a:rPr>
              <a:t>โภชนาการ</a:t>
            </a:r>
            <a:r>
              <a:rPr lang="th-TH" sz="3500" kern="600" dirty="0">
                <a:solidFill>
                  <a:prstClr val="black"/>
                </a:solidFill>
                <a:latin typeface="CS ChatThai" panose="02000503000000000000" pitchFamily="2" charset="-34"/>
              </a:rPr>
              <a:t> </a:t>
            </a:r>
            <a:r>
              <a:rPr lang="en-US" sz="3500" kern="600" dirty="0">
                <a:solidFill>
                  <a:prstClr val="black"/>
                </a:solidFill>
                <a:latin typeface="CS ChatThai" panose="02000503000000000000" pitchFamily="2" charset="-34"/>
              </a:rPr>
              <a:t>(</a:t>
            </a:r>
            <a:r>
              <a:rPr lang="th-TH" sz="3500" kern="600" dirty="0">
                <a:solidFill>
                  <a:srgbClr val="FF0000"/>
                </a:solidFill>
                <a:latin typeface="CS ChatThai" panose="02000503000000000000" pitchFamily="2" charset="-34"/>
              </a:rPr>
              <a:t>เตี้ย</a:t>
            </a:r>
            <a:r>
              <a:rPr lang="th-TH" sz="3500" kern="600" dirty="0">
                <a:solidFill>
                  <a:prstClr val="black"/>
                </a:solidFill>
                <a:latin typeface="CS ChatThai" panose="02000503000000000000" pitchFamily="2" charset="-34"/>
              </a:rPr>
              <a:t>/ผอม/อ้วน เกินเกณฑ์</a:t>
            </a:r>
            <a:r>
              <a:rPr lang="en-US" sz="3500" kern="600" dirty="0">
                <a:solidFill>
                  <a:prstClr val="black"/>
                </a:solidFill>
                <a:latin typeface="CS ChatThai" panose="02000503000000000000" pitchFamily="2" charset="-34"/>
              </a:rPr>
              <a:t>)</a:t>
            </a:r>
            <a:endParaRPr lang="en-GB" sz="3500" kern="600" dirty="0">
              <a:solidFill>
                <a:prstClr val="black"/>
              </a:solidFill>
              <a:latin typeface="CS ChatThai" panose="02000503000000000000" pitchFamily="2" charset="-34"/>
            </a:endParaRPr>
          </a:p>
          <a:p>
            <a:pPr marL="0" indent="0" defTabSz="685766">
              <a:lnSpc>
                <a:spcPct val="100000"/>
              </a:lnSpc>
              <a:spcBef>
                <a:spcPts val="0"/>
              </a:spcBef>
              <a:buNone/>
            </a:pPr>
            <a:endParaRPr lang="en-US" sz="3500" kern="600" dirty="0">
              <a:solidFill>
                <a:prstClr val="black"/>
              </a:solidFill>
              <a:latin typeface="CS ChatThai" panose="02000503000000000000" pitchFamily="2" charset="-34"/>
            </a:endParaRPr>
          </a:p>
          <a:p>
            <a:endParaRPr lang="th-TH" sz="3600" dirty="0"/>
          </a:p>
        </p:txBody>
      </p:sp>
      <p:sp>
        <p:nvSpPr>
          <p:cNvPr id="4" name="ลูกศรขึ้น 3"/>
          <p:cNvSpPr/>
          <p:nvPr/>
        </p:nvSpPr>
        <p:spPr>
          <a:xfrm>
            <a:off x="7938655" y="2689761"/>
            <a:ext cx="308758" cy="34438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38795" y="297595"/>
            <a:ext cx="6401542" cy="99417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h-TH" dirty="0" smtClean="0"/>
              <a:t>                  </a:t>
            </a:r>
            <a:r>
              <a:rPr lang="th-TH" sz="4800" dirty="0" smtClean="0"/>
              <a:t>แผนปฏิบัติการ ปี 2568</a:t>
            </a:r>
            <a:endParaRPr lang="th-TH" sz="48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87880" y="1359725"/>
            <a:ext cx="4975761" cy="21256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CC00CC"/>
                </a:solidFill>
              </a:rPr>
              <a:t>สร้างเด็กปฐมวัยอย่างเต็มศักยภาพ</a:t>
            </a:r>
            <a:endParaRPr lang="th-TH" sz="40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7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1886" y="622160"/>
            <a:ext cx="8544295" cy="1527275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th-TH" sz="4800" dirty="0"/>
              <a:t>  </a:t>
            </a:r>
            <a:r>
              <a:rPr lang="th-TH" sz="4800" dirty="0" smtClean="0"/>
              <a:t>   </a:t>
            </a:r>
            <a:r>
              <a:rPr lang="th-TH" sz="4800" dirty="0" smtClean="0"/>
              <a:t>               </a:t>
            </a:r>
            <a:r>
              <a:rPr lang="th-TH" sz="5400" dirty="0" smtClean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ตัวชี้วัด/</a:t>
            </a:r>
            <a:r>
              <a:rPr lang="th-TH" sz="4800" dirty="0" smtClean="0"/>
              <a:t> </a:t>
            </a:r>
            <a:r>
              <a:rPr lang="th-TH" sz="5400" dirty="0" smtClean="0">
                <a:latin typeface="AngsanaUPC" pitchFamily="18" charset="-34"/>
                <a:cs typeface="AngsanaUPC" pitchFamily="18" charset="-34"/>
              </a:rPr>
              <a:t>สถานการณ์ปัญหา</a:t>
            </a:r>
            <a:br>
              <a:rPr lang="th-TH" sz="54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5400" dirty="0" smtClean="0">
                <a:latin typeface="AngsanaUPC" pitchFamily="18" charset="-34"/>
                <a:cs typeface="AngsanaUPC" pitchFamily="18" charset="-34"/>
              </a:rPr>
              <a:t>ผล</a:t>
            </a:r>
            <a:r>
              <a:rPr lang="th-TH" sz="5400" dirty="0" smtClean="0">
                <a:latin typeface="AngsanaUPC" pitchFamily="18" charset="-34"/>
                <a:cs typeface="AngsanaUPC" pitchFamily="18" charset="-34"/>
              </a:rPr>
              <a:t>การดำเนินงานปีที่ผ่าน</a:t>
            </a:r>
            <a:r>
              <a:rPr lang="th-TH" sz="5400" dirty="0" smtClean="0">
                <a:latin typeface="AngsanaUPC" pitchFamily="18" charset="-34"/>
                <a:cs typeface="AngsanaUPC" pitchFamily="18" charset="-34"/>
              </a:rPr>
              <a:t>มา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38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t="18980" r="12826" b="7307"/>
          <a:stretch/>
        </p:blipFill>
        <p:spPr bwMode="auto">
          <a:xfrm>
            <a:off x="41564" y="-41563"/>
            <a:ext cx="9102436" cy="497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932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17547" r="13160" b="13404"/>
          <a:stretch/>
        </p:blipFill>
        <p:spPr bwMode="auto">
          <a:xfrm>
            <a:off x="308758" y="255319"/>
            <a:ext cx="8526484" cy="439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011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h-TH" dirty="0" smtClean="0"/>
              <a:t>                                   กิจกรรมระดับจังหวัด ปี 2568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h-TH" b="1" dirty="0"/>
              <a:t>กิจกรรม </a:t>
            </a:r>
            <a:r>
              <a:rPr lang="th-TH" b="1" dirty="0" smtClean="0"/>
              <a:t>1.1. </a:t>
            </a:r>
            <a:r>
              <a:rPr lang="th-TH" dirty="0"/>
              <a:t>จัดนิทรรศการให้ความรู้แนะนำเครื่องมือและเทคนิคการเลี้ยงเด็กปฐมวัยและวัยเรียน และสร้างการมีส่วนร่วมของเด็กและผู้ปกครองในวันเด็กแห่งชาติ ปี </a:t>
            </a:r>
            <a:r>
              <a:rPr lang="th-TH" dirty="0" smtClean="0"/>
              <a:t>2568</a:t>
            </a:r>
            <a:endParaRPr lang="th-TH" dirty="0"/>
          </a:p>
          <a:p>
            <a:r>
              <a:rPr lang="th-TH" b="1" dirty="0" smtClean="0"/>
              <a:t>กิจกรรม </a:t>
            </a:r>
            <a:r>
              <a:rPr lang="th-TH" b="1" dirty="0"/>
              <a:t>1.2.</a:t>
            </a:r>
            <a:r>
              <a:rPr lang="th-TH" dirty="0"/>
              <a:t>ประชุมชี้แจงการดำเนินงานและติดตามผลการดำเนินงาน ทบทวนวิธีการทำงาน </a:t>
            </a:r>
            <a:r>
              <a:rPr lang="th-TH" dirty="0" err="1"/>
              <a:t>การบึนทึก</a:t>
            </a:r>
            <a:r>
              <a:rPr lang="th-TH" dirty="0"/>
              <a:t>ข้อมูล เด็ก</a:t>
            </a:r>
            <a:r>
              <a:rPr lang="th-TH" dirty="0" smtClean="0"/>
              <a:t>ปฐมวัย</a:t>
            </a:r>
          </a:p>
          <a:p>
            <a:r>
              <a:rPr lang="th-TH" b="1" dirty="0"/>
              <a:t>กิจกรรม 1.3.</a:t>
            </a:r>
            <a:r>
              <a:rPr lang="th-TH" dirty="0"/>
              <a:t>นิเทศติดตามเยี่ยมเสริมพลังการดำเนินงานตำบลมหัศจรรย์ 1000 วัน  </a:t>
            </a:r>
            <a:r>
              <a:rPr lang="th-TH" dirty="0" err="1"/>
              <a:t>พลัส</a:t>
            </a:r>
            <a:r>
              <a:rPr lang="th-TH" dirty="0"/>
              <a:t>สู่ 2500 วัน และติดตามงานสถานพัฒนาเด็กปฐมวัย 4</a:t>
            </a:r>
            <a:r>
              <a:rPr lang="en-US" dirty="0"/>
              <a:t>D</a:t>
            </a:r>
          </a:p>
          <a:p>
            <a:r>
              <a:rPr lang="th-TH" b="1" dirty="0"/>
              <a:t>กิจกรรม 1.4.</a:t>
            </a:r>
            <a:r>
              <a:rPr lang="th-TH" dirty="0"/>
              <a:t>อบรมทบทวนเทคนิคการเลี้ยงลูกเชิงบวกระดับจังหวัด</a:t>
            </a:r>
          </a:p>
          <a:p>
            <a:r>
              <a:rPr lang="th-TH" b="1" dirty="0"/>
              <a:t>กิจกรรม </a:t>
            </a:r>
            <a:r>
              <a:rPr lang="th-TH" b="1" dirty="0" smtClean="0"/>
              <a:t>1.5 </a:t>
            </a:r>
            <a:r>
              <a:rPr lang="th-TH" dirty="0"/>
              <a:t>ติดตามนิเทศกิจกรรม คัดกรองภาวะโภชนาการ/พัฒนาการและบันทึกข้อมูลในพื้นที่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11981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0629" y="469076"/>
            <a:ext cx="8680862" cy="599704"/>
          </a:xfrm>
          <a:solidFill>
            <a:srgbClr val="FFFF00"/>
          </a:solidFill>
        </p:spPr>
        <p:txBody>
          <a:bodyPr/>
          <a:lstStyle/>
          <a:p>
            <a:r>
              <a:rPr lang="th-TH" dirty="0" smtClean="0"/>
              <a:t>                              </a:t>
            </a:r>
            <a:r>
              <a:rPr lang="th-TH" dirty="0" smtClean="0"/>
              <a:t>ตัวชี้วัด 1.ด้านพัฒนาการเด็ก ปี 2568 ระดับ</a:t>
            </a:r>
            <a:r>
              <a:rPr lang="th-TH" dirty="0" smtClean="0"/>
              <a:t>อำเภอ 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1025" y="1119836"/>
            <a:ext cx="8973910" cy="375498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2400" dirty="0"/>
              <a:t>1. ร้อยละ </a:t>
            </a:r>
            <a:r>
              <a:rPr lang="th-TH" sz="2400" dirty="0" smtClean="0"/>
              <a:t>87 </a:t>
            </a:r>
            <a:r>
              <a:rPr lang="th-TH" sz="2400" dirty="0"/>
              <a:t>ของเด็กปฐมวัยมีพัฒนาการสมวัย(ผลงานปี </a:t>
            </a:r>
            <a:r>
              <a:rPr lang="th-TH" sz="2400" dirty="0" smtClean="0"/>
              <a:t>2567</a:t>
            </a:r>
            <a:r>
              <a:rPr lang="en-US" sz="2400" dirty="0" smtClean="0"/>
              <a:t>= </a:t>
            </a:r>
            <a:r>
              <a:rPr lang="th-TH" sz="2400" dirty="0" smtClean="0"/>
              <a:t>86.24)</a:t>
            </a:r>
            <a:endParaRPr lang="th-TH" sz="2400" dirty="0"/>
          </a:p>
          <a:p>
            <a:r>
              <a:rPr lang="th-TH" sz="2400" dirty="0"/>
              <a:t>1.1 </a:t>
            </a:r>
            <a:r>
              <a:rPr lang="th-TH" sz="2400" dirty="0">
                <a:ea typeface="Calibri"/>
                <a:cs typeface="TH SarabunPSK"/>
              </a:rPr>
              <a:t>ความครอบคลุมของเด็ก 9,18,30,42 และ 60 เดือน ได้รับการตรวจคัดกรอง</a:t>
            </a:r>
            <a:r>
              <a:rPr lang="th-TH" sz="2400" dirty="0" smtClean="0">
                <a:ea typeface="Calibri"/>
                <a:cs typeface="TH SarabunPSK"/>
              </a:rPr>
              <a:t>พัฒนาการ เป้าหมายร้อยละ </a:t>
            </a:r>
            <a:r>
              <a:rPr lang="th-TH" sz="2400" dirty="0" smtClean="0">
                <a:ea typeface="Calibri"/>
                <a:cs typeface="TH SarabunPSK"/>
              </a:rPr>
              <a:t>90 </a:t>
            </a:r>
            <a:r>
              <a:rPr lang="th-TH" sz="2400" dirty="0" smtClean="0">
                <a:ea typeface="Calibri"/>
                <a:cs typeface="TH SarabunPSK"/>
              </a:rPr>
              <a:t>(</a:t>
            </a:r>
            <a:r>
              <a:rPr lang="th-TH" sz="2400" dirty="0">
                <a:ea typeface="Calibri"/>
                <a:cs typeface="TH SarabunPSK"/>
              </a:rPr>
              <a:t>ผลงานปี </a:t>
            </a:r>
            <a:r>
              <a:rPr lang="th-TH" sz="2400" dirty="0" smtClean="0">
                <a:ea typeface="Calibri"/>
                <a:cs typeface="TH SarabunPSK"/>
              </a:rPr>
              <a:t>2567= 90.02)</a:t>
            </a:r>
            <a:endParaRPr lang="th-TH" sz="2400" dirty="0">
              <a:ea typeface="Calibri"/>
              <a:cs typeface="TH SarabunPSK"/>
            </a:endParaRPr>
          </a:p>
          <a:p>
            <a:r>
              <a:rPr lang="th-TH" sz="2400" dirty="0"/>
              <a:t>1.2. ร้อยละเด็กอายุ 9,18,30,42 และ 60 เดือนที่สงสัยพัฒนาการล่าช้าได้รับการ</a:t>
            </a:r>
            <a:r>
              <a:rPr lang="th-TH" sz="2400" dirty="0" smtClean="0"/>
              <a:t>ค้นพบ เป้าหมายร้อยละ </a:t>
            </a:r>
            <a:r>
              <a:rPr lang="th-TH" sz="2400" dirty="0" smtClean="0"/>
              <a:t>20 </a:t>
            </a:r>
            <a:r>
              <a:rPr lang="th-TH" sz="2400" dirty="0" smtClean="0"/>
              <a:t>(</a:t>
            </a:r>
            <a:r>
              <a:rPr lang="th-TH" sz="2400" dirty="0"/>
              <a:t>ผลงานปี </a:t>
            </a:r>
            <a:r>
              <a:rPr lang="th-TH" sz="2400" dirty="0" smtClean="0"/>
              <a:t>2567=25.32 </a:t>
            </a:r>
            <a:r>
              <a:rPr lang="th-TH" sz="2400" dirty="0"/>
              <a:t>)</a:t>
            </a:r>
          </a:p>
          <a:p>
            <a:r>
              <a:rPr lang="th-TH" sz="2400" dirty="0">
                <a:solidFill>
                  <a:srgbClr val="FF0000"/>
                </a:solidFill>
              </a:rPr>
              <a:t>1.3 ร้อยละความครอบคลุมของเด็ก 9,18,30,42 และ 60 เดือน สงสัยพัฒนาการล่าช้าและล่าช้าได้รับการตรวจ</a:t>
            </a:r>
            <a:r>
              <a:rPr lang="th-TH" sz="2400" dirty="0" smtClean="0">
                <a:solidFill>
                  <a:srgbClr val="FF0000"/>
                </a:solidFill>
              </a:rPr>
              <a:t>ติดตาม เป้าหมายร้อยละ </a:t>
            </a:r>
            <a:r>
              <a:rPr lang="th-TH" sz="2400" dirty="0" smtClean="0">
                <a:solidFill>
                  <a:srgbClr val="FF0000"/>
                </a:solidFill>
              </a:rPr>
              <a:t>90 </a:t>
            </a:r>
            <a:r>
              <a:rPr lang="th-TH" sz="2400" dirty="0">
                <a:solidFill>
                  <a:srgbClr val="FF0000"/>
                </a:solidFill>
              </a:rPr>
              <a:t>(ผลงานปี </a:t>
            </a:r>
            <a:r>
              <a:rPr lang="th-TH" sz="2400" dirty="0" smtClean="0">
                <a:solidFill>
                  <a:srgbClr val="FF0000"/>
                </a:solidFill>
              </a:rPr>
              <a:t>2567 =85.48 </a:t>
            </a:r>
            <a:r>
              <a:rPr lang="th-TH" sz="2400" dirty="0">
                <a:solidFill>
                  <a:srgbClr val="FF0000"/>
                </a:solidFill>
              </a:rPr>
              <a:t>)</a:t>
            </a:r>
          </a:p>
          <a:p>
            <a:r>
              <a:rPr lang="th-TH" sz="2400" dirty="0"/>
              <a:t>1.4 </a:t>
            </a:r>
            <a:r>
              <a:rPr lang="th-TH" sz="2400" dirty="0" smtClean="0"/>
              <a:t>เด็ก 0-5ปีที่</a:t>
            </a:r>
            <a:r>
              <a:rPr lang="th-TH" sz="2400" dirty="0"/>
              <a:t>พัฒนาการล่าช้าได้รับการกระตุ้นด้วย </a:t>
            </a:r>
            <a:r>
              <a:rPr lang="en-US" sz="1500" dirty="0" smtClean="0"/>
              <a:t>TEDA4I</a:t>
            </a:r>
            <a:r>
              <a:rPr lang="th-TH" sz="2400" dirty="0" smtClean="0">
                <a:solidFill>
                  <a:prstClr val="black"/>
                </a:solidFill>
              </a:rPr>
              <a:t>เป้าหมายร้อยละ70</a:t>
            </a:r>
            <a:r>
              <a:rPr lang="th-TH" sz="2400" dirty="0">
                <a:solidFill>
                  <a:prstClr val="black"/>
                </a:solidFill>
              </a:rPr>
              <a:t> (ผลงานปี 2567 =77.61 ) </a:t>
            </a:r>
            <a:endParaRPr lang="th-TH" sz="2400" dirty="0" smtClean="0">
              <a:solidFill>
                <a:prstClr val="black"/>
              </a:solidFill>
            </a:endParaRPr>
          </a:p>
          <a:p>
            <a:r>
              <a:rPr lang="th-TH" sz="2400" dirty="0" smtClean="0"/>
              <a:t>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1.5</a:t>
            </a:r>
            <a:r>
              <a:rPr lang="en-US" sz="2400" dirty="0" smtClean="0"/>
              <a:t> </a:t>
            </a:r>
            <a:r>
              <a:rPr lang="th-TH" sz="2400" dirty="0" smtClean="0"/>
              <a:t>เด็ก</a:t>
            </a:r>
            <a:r>
              <a:rPr lang="th-TH" sz="2400" dirty="0"/>
              <a:t>ล่าช้าที่ได้รับการกระตุ้นกลับมา</a:t>
            </a:r>
            <a:r>
              <a:rPr lang="th-TH" sz="2400" dirty="0" smtClean="0"/>
              <a:t>ปกติ เป้าหมาย</a:t>
            </a:r>
            <a:r>
              <a:rPr lang="th-TH" sz="2400" dirty="0" smtClean="0">
                <a:solidFill>
                  <a:prstClr val="black"/>
                </a:solidFill>
              </a:rPr>
              <a:t>ร้อย</a:t>
            </a:r>
            <a:r>
              <a:rPr lang="th-TH" sz="2400" dirty="0">
                <a:solidFill>
                  <a:prstClr val="black"/>
                </a:solidFill>
              </a:rPr>
              <a:t>ละ 35 </a:t>
            </a:r>
            <a:r>
              <a:rPr lang="en-US" sz="2400" dirty="0" smtClean="0"/>
              <a:t> </a:t>
            </a:r>
            <a:r>
              <a:rPr lang="th-TH" sz="2400" dirty="0"/>
              <a:t>(ผลงานปี </a:t>
            </a:r>
            <a:r>
              <a:rPr lang="th-TH" sz="2400" dirty="0" smtClean="0"/>
              <a:t>2567 </a:t>
            </a:r>
            <a:r>
              <a:rPr lang="en-US" sz="2400" dirty="0"/>
              <a:t>= </a:t>
            </a:r>
            <a:r>
              <a:rPr lang="th-TH" sz="2400" dirty="0" smtClean="0"/>
              <a:t>48.39)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84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0629" y="469076"/>
            <a:ext cx="8680862" cy="599704"/>
          </a:xfrm>
          <a:solidFill>
            <a:srgbClr val="FFFF00"/>
          </a:solidFill>
        </p:spPr>
        <p:txBody>
          <a:bodyPr/>
          <a:lstStyle/>
          <a:p>
            <a:r>
              <a:rPr lang="th-TH" dirty="0" smtClean="0"/>
              <a:t>                              </a:t>
            </a:r>
            <a:r>
              <a:rPr lang="th-TH" dirty="0" smtClean="0"/>
              <a:t>ตัวชี้วัด 2.ด้านโภชนาการระดับอำเภอ 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1025" y="1119836"/>
            <a:ext cx="8973910" cy="375498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th-TH" sz="2400" dirty="0" smtClean="0"/>
              <a:t>2.</a:t>
            </a:r>
            <a:r>
              <a:rPr lang="th-TH" sz="2400" dirty="0"/>
              <a:t>ร้อยละ </a:t>
            </a:r>
            <a:r>
              <a:rPr lang="th-TH" sz="2400" dirty="0" smtClean="0"/>
              <a:t>68 </a:t>
            </a:r>
            <a:r>
              <a:rPr lang="th-TH" sz="2400" dirty="0"/>
              <a:t>ของเด็กอายุ 0-5 ปี สูงดีสมส่วน</a:t>
            </a:r>
            <a:endParaRPr lang="th-TH" sz="2400" dirty="0">
              <a:solidFill>
                <a:prstClr val="black"/>
              </a:solidFill>
            </a:endParaRPr>
          </a:p>
          <a:p>
            <a:pPr lvl="0"/>
            <a:r>
              <a:rPr lang="th-TH" sz="2400" dirty="0">
                <a:solidFill>
                  <a:prstClr val="black"/>
                </a:solidFill>
              </a:rPr>
              <a:t>2.1 </a:t>
            </a:r>
            <a:r>
              <a:rPr lang="th-TH" sz="2400" dirty="0">
                <a:solidFill>
                  <a:srgbClr val="FF0000"/>
                </a:solidFill>
              </a:rPr>
              <a:t>เด็กอายุ 0-5 ปี สูงดีสมส่วน ร้อยละ </a:t>
            </a:r>
            <a:r>
              <a:rPr lang="th-TH" sz="2400" dirty="0" smtClean="0">
                <a:solidFill>
                  <a:srgbClr val="FF0000"/>
                </a:solidFill>
              </a:rPr>
              <a:t>68 </a:t>
            </a:r>
            <a:r>
              <a:rPr lang="th-TH" sz="2400" dirty="0">
                <a:solidFill>
                  <a:srgbClr val="FF0000"/>
                </a:solidFill>
              </a:rPr>
              <a:t>(ผลงานปี </a:t>
            </a:r>
            <a:r>
              <a:rPr lang="th-TH" sz="2400" dirty="0" smtClean="0">
                <a:solidFill>
                  <a:srgbClr val="FF0000"/>
                </a:solidFill>
              </a:rPr>
              <a:t>2567=59.17 )</a:t>
            </a:r>
            <a:endParaRPr lang="th-TH" sz="2400" dirty="0">
              <a:solidFill>
                <a:srgbClr val="FF0000"/>
              </a:solidFill>
            </a:endParaRPr>
          </a:p>
          <a:p>
            <a:pPr lvl="0"/>
            <a:r>
              <a:rPr lang="th-TH" sz="2400" dirty="0">
                <a:solidFill>
                  <a:srgbClr val="FF0000"/>
                </a:solidFill>
              </a:rPr>
              <a:t>2.2 ความครอบคลุมการคัดกรอง ร้อยละ 90   ทั้ง 4 (</a:t>
            </a:r>
            <a:r>
              <a:rPr lang="th-TH" sz="2400" dirty="0" err="1">
                <a:solidFill>
                  <a:srgbClr val="FF0000"/>
                </a:solidFill>
              </a:rPr>
              <a:t>ไตรมาส</a:t>
            </a:r>
            <a:r>
              <a:rPr lang="th-TH" sz="2400" dirty="0">
                <a:solidFill>
                  <a:srgbClr val="FF0000"/>
                </a:solidFill>
              </a:rPr>
              <a:t> )(ผลงานปี </a:t>
            </a:r>
            <a:r>
              <a:rPr lang="th-TH" sz="2400" dirty="0" smtClean="0">
                <a:solidFill>
                  <a:srgbClr val="FF0000"/>
                </a:solidFill>
              </a:rPr>
              <a:t>2567</a:t>
            </a:r>
            <a:r>
              <a:rPr lang="en-US" sz="2400" dirty="0" smtClean="0">
                <a:solidFill>
                  <a:srgbClr val="FF0000"/>
                </a:solidFill>
              </a:rPr>
              <a:t>= </a:t>
            </a:r>
            <a:r>
              <a:rPr lang="th-TH" sz="2400" dirty="0" smtClean="0">
                <a:solidFill>
                  <a:srgbClr val="FF0000"/>
                </a:solidFill>
              </a:rPr>
              <a:t>78.89)</a:t>
            </a:r>
            <a:endParaRPr lang="th-TH" sz="2400" dirty="0">
              <a:solidFill>
                <a:srgbClr val="FF0000"/>
              </a:solidFill>
            </a:endParaRPr>
          </a:p>
          <a:p>
            <a:pPr lvl="0"/>
            <a:r>
              <a:rPr lang="th-TH" sz="2400" dirty="0">
                <a:solidFill>
                  <a:srgbClr val="FF0000"/>
                </a:solidFill>
              </a:rPr>
              <a:t>2.3 ส่วนสูงเฉลี่ยที่อายุ 5 ปี ชาย 113 ชม. หญิง 112ชม. (ผลงานปี 2565 </a:t>
            </a:r>
            <a:r>
              <a:rPr lang="th-TH" sz="2400" dirty="0" smtClean="0">
                <a:solidFill>
                  <a:srgbClr val="FF0000"/>
                </a:solidFill>
              </a:rPr>
              <a:t>ชาย108.69 หญิง106.59 )</a:t>
            </a:r>
            <a:endParaRPr lang="th-TH" sz="2400" dirty="0">
              <a:solidFill>
                <a:srgbClr val="FF0000"/>
              </a:solidFill>
            </a:endParaRPr>
          </a:p>
          <a:p>
            <a:pPr lvl="0"/>
            <a:endParaRPr lang="th-T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0629" y="469076"/>
            <a:ext cx="8680862" cy="79894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dirty="0" smtClean="0"/>
              <a:t>               </a:t>
            </a:r>
            <a:r>
              <a:rPr lang="th-TH" dirty="0" smtClean="0"/>
              <a:t>  ตัวชี้วัด 3. ระดับความสำเร็จการดำเนินงานเด็กปฐมระดับอำเภอ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dirty="0" smtClean="0"/>
              <a:t>scoring </a:t>
            </a:r>
            <a:r>
              <a:rPr lang="en-US" sz="2200" dirty="0" smtClean="0"/>
              <a:t>5</a:t>
            </a:r>
            <a:r>
              <a:rPr lang="en-US" dirty="0" smtClean="0"/>
              <a:t> </a:t>
            </a:r>
            <a:r>
              <a:rPr lang="th-TH" dirty="0" smtClean="0"/>
              <a:t>ระดับ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775" y="1369218"/>
            <a:ext cx="8753475" cy="32635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 smtClean="0"/>
              <a:t>ระดับ 1 โครงสร้าง</a:t>
            </a:r>
          </a:p>
          <a:p>
            <a:pPr marL="0" indent="0">
              <a:buNone/>
            </a:pPr>
            <a:r>
              <a:rPr lang="th-TH" sz="2400" dirty="0" smtClean="0"/>
              <a:t>1.</a:t>
            </a:r>
            <a:r>
              <a:rPr lang="th-TH" sz="2400" dirty="0"/>
              <a:t>มีคำสั่งแต่งตั้งคณะกรรมการเด็กปฐมวัยระดับอำเภอ และคณะกรรมการเด็กปฐมวัยใน </a:t>
            </a:r>
            <a:r>
              <a:rPr lang="th-TH" sz="2400" dirty="0" err="1"/>
              <a:t>คป</a:t>
            </a:r>
            <a:r>
              <a:rPr lang="th-TH" sz="2400" dirty="0"/>
              <a:t>สอ.(</a:t>
            </a:r>
            <a:r>
              <a:rPr lang="en-US" sz="2400" dirty="0"/>
              <a:t>MCH BOARD </a:t>
            </a:r>
            <a:r>
              <a:rPr lang="th-TH" sz="2400" dirty="0"/>
              <a:t>ระดับอำเภอ) เป็นปัจจุบัน(0.4 คะแนน)</a:t>
            </a:r>
          </a:p>
          <a:p>
            <a:pPr marL="0" indent="0">
              <a:buNone/>
            </a:pPr>
            <a:r>
              <a:rPr lang="th-TH" sz="2400" dirty="0"/>
              <a:t>2. มีแผนการจัดประชุมคณะกรรมการตามข้อ 1 ทั้ง 2 คณะ อย่างน้อย 3 ครั้ง/ปี </a:t>
            </a:r>
          </a:p>
          <a:p>
            <a:pPr marL="0" indent="0">
              <a:buNone/>
            </a:pPr>
            <a:r>
              <a:rPr lang="th-TH" sz="2400" dirty="0"/>
              <a:t>เพื่อสนับสนุนการดำเนินงาน/แก้ปัญหาเด็กปฐมวัย ใน </a:t>
            </a:r>
            <a:r>
              <a:rPr lang="en-US" sz="2400" dirty="0"/>
              <a:t>WCC/</a:t>
            </a:r>
            <a:r>
              <a:rPr lang="th-TH" sz="2400" dirty="0"/>
              <a:t>สถานพัฒนาเด็กปฐมวัย/และชุมชน</a:t>
            </a:r>
          </a:p>
          <a:p>
            <a:pPr marL="0" indent="0">
              <a:buNone/>
            </a:pPr>
            <a:r>
              <a:rPr lang="th-TH" sz="2400" dirty="0"/>
              <a:t>ภายใต้การดำเนินงานตำบลมหัศจรรย์ 1000 วัน </a:t>
            </a:r>
            <a:r>
              <a:rPr lang="en-US" sz="2400" dirty="0"/>
              <a:t>Plus </a:t>
            </a:r>
            <a:r>
              <a:rPr lang="th-TH" sz="2400" dirty="0"/>
              <a:t>สู่ 2500 วัน (มาตรฐาน </a:t>
            </a:r>
            <a:r>
              <a:rPr lang="en-US" sz="2400" dirty="0"/>
              <a:t>WCC </a:t>
            </a:r>
            <a:r>
              <a:rPr lang="th-TH" sz="2400" dirty="0"/>
              <a:t>มาตรฐานสถานพัฒนาเด็กปฐมวัย (</a:t>
            </a:r>
            <a:r>
              <a:rPr lang="th-TH" sz="2400" dirty="0" err="1"/>
              <a:t>สพด</a:t>
            </a:r>
            <a:r>
              <a:rPr lang="th-TH" sz="2400" dirty="0"/>
              <a:t> 4</a:t>
            </a:r>
            <a:r>
              <a:rPr lang="en-US" sz="2400" dirty="0"/>
              <a:t>D) </a:t>
            </a:r>
            <a:r>
              <a:rPr lang="th-TH" sz="2400" dirty="0"/>
              <a:t>แก้ปัญหาโภชนาการ พัฒนาการ สุขภาพฟัน โรคที่พบมากในเด็ก/สิ่งแวดล้อมและความปลอดภัย พฤติกรรมไม่พึงประสงค์ ไอคิว/อีคิว  (0.6 คะแนน)</a:t>
            </a:r>
          </a:p>
          <a:p>
            <a:pPr marL="0" indent="0">
              <a:buNone/>
            </a:pP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7115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0629" y="469076"/>
            <a:ext cx="8680862" cy="79894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dirty="0" smtClean="0"/>
              <a:t>               </a:t>
            </a:r>
            <a:r>
              <a:rPr lang="th-TH" dirty="0" smtClean="0"/>
              <a:t>  ระดับความสำเร็จการดำเนินงานเด็กปฐมระดับอำเภอ  </a:t>
            </a:r>
            <a:r>
              <a:rPr lang="th-TH" dirty="0" smtClean="0"/>
              <a:t>(</a:t>
            </a:r>
            <a:r>
              <a:rPr lang="en-US" dirty="0" smtClean="0"/>
              <a:t>KPI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775" y="1369218"/>
            <a:ext cx="8753475" cy="32635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 smtClean="0"/>
              <a:t>ระดับ 2 กระบวนการ</a:t>
            </a:r>
          </a:p>
          <a:p>
            <a:pPr lvl="0" algn="just">
              <a:lnSpc>
                <a:spcPct val="107000"/>
              </a:lnSpc>
            </a:pPr>
            <a:r>
              <a:rPr lang="th-TH" sz="2400" dirty="0">
                <a:solidFill>
                  <a:prstClr val="black"/>
                </a:solidFill>
                <a:ea typeface="Calibri"/>
                <a:cs typeface="TH SarabunPSK"/>
              </a:rPr>
              <a:t>1. มีการจัดประชุมคณะกรรมการตามข้อ </a:t>
            </a:r>
            <a:r>
              <a:rPr lang="en-US" sz="2400" dirty="0">
                <a:solidFill>
                  <a:prstClr val="black"/>
                </a:solidFill>
                <a:latin typeface="TH SarabunPSK"/>
                <a:ea typeface="Calibri"/>
                <a:cs typeface="Cordia New"/>
              </a:rPr>
              <a:t>1 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อย่างน้อย</a:t>
            </a:r>
            <a:r>
              <a:rPr lang="en-US" sz="2400" dirty="0">
                <a:solidFill>
                  <a:prstClr val="black"/>
                </a:solidFill>
                <a:latin typeface="TH SarabunPSK"/>
                <a:ea typeface="Calibri"/>
                <a:cs typeface="Cordia New"/>
              </a:rPr>
              <a:t> 3 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ครั้ง/ปี </a:t>
            </a:r>
            <a:r>
              <a:rPr lang="en-US" sz="2400" dirty="0">
                <a:solidFill>
                  <a:prstClr val="black"/>
                </a:solidFill>
                <a:latin typeface="TH SarabunPSK"/>
                <a:ea typeface="Calibri"/>
                <a:cs typeface="Cordia New"/>
              </a:rPr>
              <a:t>(0.4 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คะแนน)</a:t>
            </a:r>
            <a:endParaRPr lang="en-US" sz="1600" dirty="0">
              <a:solidFill>
                <a:prstClr val="black"/>
              </a:solidFill>
              <a:ea typeface="Calibri"/>
              <a:cs typeface="Cordia New"/>
            </a:endParaRPr>
          </a:p>
          <a:p>
            <a:pPr lvl="0" algn="just">
              <a:lnSpc>
                <a:spcPct val="107000"/>
              </a:lnSpc>
            </a:pPr>
            <a:r>
              <a:rPr lang="en-US" sz="2400" dirty="0">
                <a:solidFill>
                  <a:prstClr val="black"/>
                </a:solidFill>
                <a:latin typeface="TH SarabunPSK"/>
                <a:ea typeface="Calibri"/>
                <a:cs typeface="Cordia New"/>
              </a:rPr>
              <a:t>2.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มีแผนงาน/โครงการพัฒนาเด็กปฐมวัยครอบคลุมตามมาตรฐานงาน(1.การดำเนินงานตำบลมหัศจรรย์ 1000 วัน </a:t>
            </a:r>
            <a:r>
              <a:rPr lang="en-US" sz="2400" dirty="0">
                <a:solidFill>
                  <a:prstClr val="black"/>
                </a:solidFill>
                <a:latin typeface="TH SarabunPSK"/>
                <a:ea typeface="Calibri"/>
                <a:cs typeface="Cordia New"/>
              </a:rPr>
              <a:t>Plus 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สู่ 2500 วัน 2.มาตรฐาน </a:t>
            </a:r>
            <a:r>
              <a:rPr lang="en-US" sz="2400" dirty="0">
                <a:solidFill>
                  <a:prstClr val="black"/>
                </a:solidFill>
                <a:latin typeface="TH SarabunPSK"/>
                <a:ea typeface="Calibri"/>
                <a:cs typeface="Cordia New"/>
              </a:rPr>
              <a:t>WCC 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3.มาตรฐานสถานพัฒนาเด็กปฐมวัย(เน้น</a:t>
            </a:r>
            <a:r>
              <a:rPr lang="th-TH" sz="2400" dirty="0" err="1">
                <a:solidFill>
                  <a:prstClr val="black"/>
                </a:solidFill>
                <a:latin typeface="TH SarabunPSK"/>
                <a:ea typeface="Calibri"/>
              </a:rPr>
              <a:t>สพด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. 4</a:t>
            </a:r>
            <a:r>
              <a:rPr lang="en-US" sz="2400" dirty="0">
                <a:solidFill>
                  <a:prstClr val="black"/>
                </a:solidFill>
                <a:latin typeface="TH SarabunPSK"/>
                <a:ea typeface="Calibri"/>
                <a:cs typeface="Cordia New"/>
              </a:rPr>
              <a:t>D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) 4.</a:t>
            </a:r>
            <a:r>
              <a:rPr lang="th-TH" sz="2400" dirty="0" err="1">
                <a:solidFill>
                  <a:prstClr val="black"/>
                </a:solidFill>
                <a:latin typeface="TH SarabunPSK"/>
                <a:ea typeface="Calibri"/>
              </a:rPr>
              <a:t>พรบ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.ควบคุมการส่งเสริมการตลาดอาหารสำหรับทารกและเด็กเล็กฯ/</a:t>
            </a:r>
            <a:r>
              <a:rPr lang="th-TH" sz="2400" dirty="0" err="1">
                <a:solidFill>
                  <a:prstClr val="black"/>
                </a:solidFill>
                <a:latin typeface="TH SarabunPSK"/>
                <a:ea typeface="Calibri"/>
              </a:rPr>
              <a:t>พรบ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.การพัฒนาเด็ก) (0.4 คะแนน)</a:t>
            </a:r>
            <a:endParaRPr lang="en-US" sz="1600" dirty="0">
              <a:solidFill>
                <a:prstClr val="black"/>
              </a:solidFill>
              <a:ea typeface="Calibri"/>
              <a:cs typeface="Cordia New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H SarabunPSK"/>
                <a:ea typeface="Calibri"/>
              </a:rPr>
              <a:t>3.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 กำหนดแผนนิเทศติดตามกำกับงาน 1.ตำบลมหัศจรรย์ 1000 </a:t>
            </a:r>
            <a:r>
              <a:rPr lang="th-TH" sz="2400" dirty="0" err="1">
                <a:solidFill>
                  <a:prstClr val="black"/>
                </a:solidFill>
                <a:latin typeface="TH SarabunPSK"/>
                <a:ea typeface="Calibri"/>
              </a:rPr>
              <a:t>วันพลัส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สู่ 2500 วัน/ 2.</a:t>
            </a:r>
            <a:r>
              <a:rPr lang="en-US" sz="2400" dirty="0">
                <a:solidFill>
                  <a:prstClr val="black"/>
                </a:solidFill>
                <a:latin typeface="TH SarabunPSK"/>
                <a:ea typeface="Calibri"/>
              </a:rPr>
              <a:t>WCC 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คุณภาพ/3.สถานพัฒนาเด็กปฐมวัยระดับอำเภอ  (0.2 คะแนน)</a:t>
            </a:r>
            <a:endParaRPr lang="th-TH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9881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0629" y="469076"/>
            <a:ext cx="8680862" cy="79894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dirty="0" smtClean="0"/>
              <a:t>               </a:t>
            </a:r>
            <a:r>
              <a:rPr lang="th-TH" dirty="0" smtClean="0"/>
              <a:t>  ระดับความสำเร็จการดำเนินงานเด็กปฐมระดับอำเภอ  </a:t>
            </a:r>
            <a:r>
              <a:rPr lang="th-TH" dirty="0" smtClean="0"/>
              <a:t>(</a:t>
            </a:r>
            <a:r>
              <a:rPr lang="en-US" dirty="0" smtClean="0"/>
              <a:t>KPI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775" y="1369218"/>
            <a:ext cx="8753475" cy="32635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 smtClean="0"/>
              <a:t>ระดับ </a:t>
            </a:r>
            <a:r>
              <a:rPr lang="th-TH" sz="2400" dirty="0"/>
              <a:t>3 ผลลัพธ์เชิงคุณภาพ</a:t>
            </a:r>
            <a:endParaRPr lang="th-TH" sz="2400" dirty="0" smtClean="0"/>
          </a:p>
          <a:p>
            <a:pPr lvl="0" algn="just">
              <a:lnSpc>
                <a:spcPct val="107000"/>
              </a:lnSpc>
            </a:pPr>
            <a:r>
              <a:rPr lang="th-TH" sz="2400" dirty="0">
                <a:solidFill>
                  <a:prstClr val="black"/>
                </a:solidFill>
                <a:ea typeface="Calibri"/>
                <a:cs typeface="TH SarabunPSK"/>
              </a:rPr>
              <a:t>1. มีการจัดประชุมคณะกรรมการตามข้อ </a:t>
            </a:r>
            <a:r>
              <a:rPr lang="en-US" sz="2400" dirty="0">
                <a:solidFill>
                  <a:prstClr val="black"/>
                </a:solidFill>
                <a:latin typeface="TH SarabunPSK"/>
                <a:ea typeface="Calibri"/>
                <a:cs typeface="Cordia New"/>
              </a:rPr>
              <a:t>1 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อย่างน้อย</a:t>
            </a:r>
            <a:r>
              <a:rPr lang="en-US" sz="2400" dirty="0">
                <a:solidFill>
                  <a:prstClr val="black"/>
                </a:solidFill>
                <a:latin typeface="TH SarabunPSK"/>
                <a:ea typeface="Calibri"/>
                <a:cs typeface="Cordia New"/>
              </a:rPr>
              <a:t> 3 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ครั้ง/ปี </a:t>
            </a:r>
            <a:r>
              <a:rPr lang="en-US" sz="2400" dirty="0">
                <a:solidFill>
                  <a:prstClr val="black"/>
                </a:solidFill>
                <a:latin typeface="TH SarabunPSK"/>
                <a:ea typeface="Calibri"/>
                <a:cs typeface="Cordia New"/>
              </a:rPr>
              <a:t>(0.4 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คะแนน)</a:t>
            </a:r>
            <a:endParaRPr lang="en-US" sz="1600" dirty="0">
              <a:solidFill>
                <a:prstClr val="black"/>
              </a:solidFill>
              <a:ea typeface="Calibri"/>
              <a:cs typeface="Cordia New"/>
            </a:endParaRPr>
          </a:p>
          <a:p>
            <a:pPr lvl="0" algn="just">
              <a:lnSpc>
                <a:spcPct val="107000"/>
              </a:lnSpc>
            </a:pPr>
            <a:r>
              <a:rPr lang="en-US" sz="2400" dirty="0">
                <a:solidFill>
                  <a:prstClr val="black"/>
                </a:solidFill>
                <a:latin typeface="TH SarabunPSK"/>
                <a:ea typeface="Calibri"/>
                <a:cs typeface="Cordia New"/>
              </a:rPr>
              <a:t>2.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มีแผนงาน/โครงการพัฒนาเด็กปฐมวัยครอบคลุมตามมาตรฐานงาน(1.การดำเนินงานตำบลมหัศจรรย์ 1000 วัน </a:t>
            </a:r>
            <a:r>
              <a:rPr lang="en-US" sz="2400" dirty="0">
                <a:solidFill>
                  <a:prstClr val="black"/>
                </a:solidFill>
                <a:latin typeface="TH SarabunPSK"/>
                <a:ea typeface="Calibri"/>
                <a:cs typeface="Cordia New"/>
              </a:rPr>
              <a:t>Plus 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สู่ 2500 วัน 2.มาตรฐาน </a:t>
            </a:r>
            <a:r>
              <a:rPr lang="en-US" sz="2400" dirty="0">
                <a:solidFill>
                  <a:prstClr val="black"/>
                </a:solidFill>
                <a:latin typeface="TH SarabunPSK"/>
                <a:ea typeface="Calibri"/>
                <a:cs typeface="Cordia New"/>
              </a:rPr>
              <a:t>WCC </a:t>
            </a:r>
            <a:r>
              <a:rPr lang="th-TH" sz="2400" dirty="0" smtClean="0">
                <a:solidFill>
                  <a:prstClr val="black"/>
                </a:solidFill>
                <a:latin typeface="TH SarabunPSK"/>
                <a:ea typeface="Calibri"/>
              </a:rPr>
              <a:t>3.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มาตรฐานสถานพัฒนาเด็กปฐมวัย(เน้น</a:t>
            </a:r>
            <a:r>
              <a:rPr lang="th-TH" sz="2400" dirty="0" err="1" smtClean="0">
                <a:solidFill>
                  <a:prstClr val="black"/>
                </a:solidFill>
                <a:latin typeface="TH SarabunPSK"/>
                <a:ea typeface="Calibri"/>
              </a:rPr>
              <a:t>สพด</a:t>
            </a:r>
            <a:r>
              <a:rPr lang="th-TH" sz="2400" dirty="0" smtClean="0">
                <a:solidFill>
                  <a:prstClr val="black"/>
                </a:solidFill>
                <a:latin typeface="TH SarabunPSK"/>
                <a:ea typeface="Calibri"/>
              </a:rPr>
              <a:t>.4</a:t>
            </a:r>
            <a:r>
              <a:rPr lang="en-US" sz="2400" dirty="0" smtClean="0">
                <a:solidFill>
                  <a:prstClr val="black"/>
                </a:solidFill>
                <a:latin typeface="TH SarabunPSK"/>
                <a:ea typeface="Calibri"/>
                <a:cs typeface="Cordia New"/>
              </a:rPr>
              <a:t>D</a:t>
            </a:r>
            <a:r>
              <a:rPr lang="th-TH" sz="2400" dirty="0" smtClean="0">
                <a:solidFill>
                  <a:prstClr val="black"/>
                </a:solidFill>
                <a:latin typeface="TH SarabunPSK"/>
                <a:ea typeface="Calibri"/>
              </a:rPr>
              <a:t>)         4.</a:t>
            </a:r>
            <a:r>
              <a:rPr lang="th-TH" sz="2400" dirty="0" err="1">
                <a:solidFill>
                  <a:prstClr val="black"/>
                </a:solidFill>
                <a:latin typeface="TH SarabunPSK"/>
                <a:ea typeface="Calibri"/>
              </a:rPr>
              <a:t>พรบ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.ควบคุมการส่งเสริมการตลาดอาหารสำหรับทารกและเด็กเล็กฯ/</a:t>
            </a:r>
            <a:r>
              <a:rPr lang="th-TH" sz="2400" dirty="0" err="1">
                <a:solidFill>
                  <a:prstClr val="black"/>
                </a:solidFill>
                <a:latin typeface="TH SarabunPSK"/>
                <a:ea typeface="Calibri"/>
              </a:rPr>
              <a:t>พรบ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.การพัฒนา</a:t>
            </a:r>
            <a:r>
              <a:rPr lang="th-TH" sz="2400" dirty="0" smtClean="0">
                <a:solidFill>
                  <a:prstClr val="black"/>
                </a:solidFill>
                <a:latin typeface="TH SarabunPSK"/>
                <a:ea typeface="Calibri"/>
              </a:rPr>
              <a:t>เด็ก(0.4 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คะแนน)</a:t>
            </a:r>
            <a:endParaRPr lang="en-US" sz="1600" dirty="0">
              <a:solidFill>
                <a:prstClr val="black"/>
              </a:solidFill>
              <a:ea typeface="Calibri"/>
              <a:cs typeface="Cordia New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H SarabunPSK"/>
                <a:ea typeface="Calibri"/>
              </a:rPr>
              <a:t>3.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 กำหนดแผนนิเทศติดตามกำกับงาน 1.ตำบลมหัศจรรย์ 1000 </a:t>
            </a:r>
            <a:r>
              <a:rPr lang="th-TH" sz="2400" dirty="0" err="1">
                <a:solidFill>
                  <a:prstClr val="black"/>
                </a:solidFill>
                <a:latin typeface="TH SarabunPSK"/>
                <a:ea typeface="Calibri"/>
              </a:rPr>
              <a:t>วันพลัส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สู่ 2500 วัน/ 2.</a:t>
            </a:r>
            <a:r>
              <a:rPr lang="en-US" sz="2400" dirty="0">
                <a:solidFill>
                  <a:prstClr val="black"/>
                </a:solidFill>
                <a:latin typeface="TH SarabunPSK"/>
                <a:ea typeface="Calibri"/>
              </a:rPr>
              <a:t>WCC </a:t>
            </a:r>
            <a:r>
              <a:rPr lang="th-TH" sz="2400" dirty="0">
                <a:solidFill>
                  <a:prstClr val="black"/>
                </a:solidFill>
                <a:latin typeface="TH SarabunPSK"/>
                <a:ea typeface="Calibri"/>
              </a:rPr>
              <a:t>คุณภาพ/3.สถานพัฒนาเด็กปฐมวัยระดับอำเภอ  (0.2 คะแนน)</a:t>
            </a:r>
            <a:endParaRPr lang="th-TH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6994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0629" y="469076"/>
            <a:ext cx="8680862" cy="79894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dirty="0" smtClean="0"/>
              <a:t>               </a:t>
            </a:r>
            <a:r>
              <a:rPr lang="th-TH" dirty="0" smtClean="0"/>
              <a:t>  ระดับความสำเร็จการดำเนินงานเด็กปฐมระดับอำเภอ  </a:t>
            </a:r>
            <a:r>
              <a:rPr lang="th-TH" dirty="0" smtClean="0"/>
              <a:t>(</a:t>
            </a:r>
            <a:r>
              <a:rPr lang="en-US" dirty="0" smtClean="0"/>
              <a:t>KPI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775" y="1369218"/>
            <a:ext cx="8753475" cy="32635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 smtClean="0"/>
              <a:t>ระดับ </a:t>
            </a:r>
            <a:r>
              <a:rPr lang="th-TH" sz="2400" dirty="0"/>
              <a:t>4 </a:t>
            </a:r>
            <a:r>
              <a:rPr lang="th-TH" sz="2400" dirty="0" smtClean="0"/>
              <a:t>ผลลัพธ์เชิง</a:t>
            </a:r>
            <a:r>
              <a:rPr lang="th-TH" sz="2400" dirty="0"/>
              <a:t>ปริมาณและการพัฒนา</a:t>
            </a: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th-TH" sz="1600" dirty="0">
                <a:solidFill>
                  <a:prstClr val="black"/>
                </a:solidFill>
                <a:ea typeface="Calibri"/>
                <a:cs typeface="TH SarabunPSK"/>
              </a:rPr>
              <a:t>1.มีการส่งเสริมทักษะผู้ปกครองรายบุคคลและรายกลุ่มในการเลี้ยงลูกเชิงบวก(ภายใต้กิจกรรม กิน กอด เล่น เล่า นอนเฝ้าดูฟัน รู้ทันไอที) และมีการแนะนำแหล่งความรู้ในหนังสือหรือสื่อ ออนไลน์ต่างๆดังนี้</a:t>
            </a:r>
            <a:endParaRPr lang="en-US" sz="1100" dirty="0">
              <a:solidFill>
                <a:prstClr val="black"/>
              </a:solidFill>
              <a:ea typeface="Calibri"/>
              <a:cs typeface="Cordia New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th-TH" sz="1600" dirty="0">
                <a:solidFill>
                  <a:prstClr val="black"/>
                </a:solidFill>
                <a:ea typeface="Calibri"/>
                <a:cs typeface="TH SarabunPSK"/>
              </a:rPr>
              <a:t>    </a:t>
            </a:r>
            <a:r>
              <a:rPr lang="th-TH" sz="1600" dirty="0" smtClean="0">
                <a:solidFill>
                  <a:prstClr val="black"/>
                </a:solidFill>
                <a:ea typeface="Calibri"/>
                <a:cs typeface="TH SarabunPSK"/>
              </a:rPr>
              <a:t>        </a:t>
            </a:r>
            <a:r>
              <a:rPr lang="th-TH" sz="1600" dirty="0">
                <a:solidFill>
                  <a:prstClr val="black"/>
                </a:solidFill>
                <a:ea typeface="Calibri"/>
                <a:cs typeface="TH SarabunPSK"/>
              </a:rPr>
              <a:t>1.1 </a:t>
            </a:r>
            <a:r>
              <a:rPr lang="th-TH" sz="1600" b="1" dirty="0">
                <a:solidFill>
                  <a:prstClr val="black"/>
                </a:solidFill>
                <a:ea typeface="Calibri"/>
                <a:cs typeface="TH SarabunPSK"/>
              </a:rPr>
              <a:t>ด้านโภชนาการ</a:t>
            </a:r>
            <a:r>
              <a:rPr lang="th-TH" sz="1600" dirty="0">
                <a:solidFill>
                  <a:prstClr val="black"/>
                </a:solidFill>
                <a:ea typeface="Calibri"/>
                <a:cs typeface="TH SarabunPSK"/>
              </a:rPr>
              <a:t> (อาหาร 5 หมู่ ไอโอดีน ธาตุเหล็ก นมแม่ อื่นๆ</a:t>
            </a:r>
            <a:r>
              <a:rPr lang="th-TH" sz="1600" dirty="0" smtClean="0">
                <a:solidFill>
                  <a:prstClr val="black"/>
                </a:solidFill>
                <a:ea typeface="Calibri"/>
                <a:cs typeface="TH SarabunPSK"/>
              </a:rPr>
              <a:t>)</a:t>
            </a:r>
            <a:r>
              <a:rPr lang="th-TH" sz="1600" b="1" dirty="0" smtClean="0">
                <a:solidFill>
                  <a:prstClr val="black"/>
                </a:solidFill>
                <a:ea typeface="Calibri"/>
                <a:cs typeface="TH SarabunPSK"/>
              </a:rPr>
              <a:t>ด้าน</a:t>
            </a:r>
            <a:r>
              <a:rPr lang="th-TH" sz="1600" b="1" dirty="0">
                <a:solidFill>
                  <a:prstClr val="black"/>
                </a:solidFill>
                <a:ea typeface="Calibri"/>
                <a:cs typeface="TH SarabunPSK"/>
              </a:rPr>
              <a:t>พัฒนาการ</a:t>
            </a:r>
            <a:r>
              <a:rPr lang="th-TH" sz="1600" dirty="0">
                <a:solidFill>
                  <a:prstClr val="black"/>
                </a:solidFill>
                <a:ea typeface="Calibri"/>
                <a:cs typeface="TH SarabunPSK"/>
              </a:rPr>
              <a:t> การใช้คู่มือเฝ้าระวังและส่งเสริมพัฒนาการเด็ก </a:t>
            </a:r>
            <a:r>
              <a:rPr lang="en-US" sz="1600" dirty="0">
                <a:solidFill>
                  <a:prstClr val="black"/>
                </a:solidFill>
                <a:latin typeface="TH SarabunPSK"/>
                <a:ea typeface="Calibri"/>
                <a:cs typeface="Cordia New"/>
              </a:rPr>
              <a:t>DSPM/DAIM </a:t>
            </a:r>
            <a:r>
              <a:rPr lang="th-TH" sz="1600" dirty="0">
                <a:solidFill>
                  <a:prstClr val="black"/>
                </a:solidFill>
                <a:latin typeface="TH SarabunPSK"/>
                <a:ea typeface="Calibri"/>
              </a:rPr>
              <a:t>ความรู้การเล่นตามรอยพระยุคลบาท เล่นเปลี่ยนโลก ตำบลมหัศจรรย์ 1000 </a:t>
            </a:r>
            <a:r>
              <a:rPr lang="th-TH" sz="1600" dirty="0" err="1">
                <a:solidFill>
                  <a:prstClr val="black"/>
                </a:solidFill>
                <a:latin typeface="TH SarabunPSK"/>
                <a:ea typeface="Calibri"/>
              </a:rPr>
              <a:t>วันพลัส</a:t>
            </a:r>
            <a:r>
              <a:rPr lang="th-TH" sz="1600" dirty="0">
                <a:solidFill>
                  <a:prstClr val="black"/>
                </a:solidFill>
                <a:latin typeface="TH SarabunPSK"/>
                <a:ea typeface="Calibri"/>
              </a:rPr>
              <a:t>สู่ 2500 วัน) ( 0.2 คะแนน)</a:t>
            </a:r>
            <a:endParaRPr lang="en-US" sz="1100" dirty="0">
              <a:solidFill>
                <a:prstClr val="black"/>
              </a:solidFill>
              <a:ea typeface="Calibri"/>
              <a:cs typeface="Cordia New"/>
            </a:endParaRPr>
          </a:p>
          <a:p>
            <a:pPr marL="228600" lv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th-TH" sz="1600" dirty="0">
                <a:solidFill>
                  <a:prstClr val="black"/>
                </a:solidFill>
                <a:ea typeface="Calibri"/>
                <a:cs typeface="TH SarabunPSK"/>
              </a:rPr>
              <a:t> </a:t>
            </a:r>
            <a:r>
              <a:rPr lang="th-TH" sz="1600" dirty="0" smtClean="0">
                <a:solidFill>
                  <a:prstClr val="black"/>
                </a:solidFill>
                <a:ea typeface="Calibri"/>
                <a:cs typeface="TH SarabunPSK"/>
              </a:rPr>
              <a:t>       1.2 </a:t>
            </a:r>
            <a:r>
              <a:rPr lang="th-TH" sz="1600" b="1" dirty="0" smtClean="0">
                <a:solidFill>
                  <a:prstClr val="black"/>
                </a:solidFill>
                <a:ea typeface="Calibri"/>
                <a:cs typeface="TH SarabunPSK"/>
              </a:rPr>
              <a:t>ด้าน</a:t>
            </a:r>
            <a:r>
              <a:rPr lang="th-TH" sz="1600" b="1" dirty="0">
                <a:solidFill>
                  <a:prstClr val="black"/>
                </a:solidFill>
                <a:ea typeface="Calibri"/>
                <a:cs typeface="TH SarabunPSK"/>
              </a:rPr>
              <a:t>ทันตก</a:t>
            </a:r>
            <a:r>
              <a:rPr lang="th-TH" sz="1600" b="1" dirty="0" err="1">
                <a:solidFill>
                  <a:prstClr val="black"/>
                </a:solidFill>
                <a:ea typeface="Calibri"/>
                <a:cs typeface="TH SarabunPSK"/>
              </a:rPr>
              <a:t>รรม</a:t>
            </a:r>
            <a:r>
              <a:rPr lang="th-TH" sz="1600" dirty="0">
                <a:solidFill>
                  <a:prstClr val="black"/>
                </a:solidFill>
                <a:ea typeface="Calibri"/>
                <a:cs typeface="TH SarabunPSK"/>
              </a:rPr>
              <a:t> ผู้ปกครองมีความรู้ด้าน</a:t>
            </a:r>
            <a:r>
              <a:rPr lang="th-TH" sz="1600" dirty="0" err="1">
                <a:solidFill>
                  <a:prstClr val="black"/>
                </a:solidFill>
                <a:ea typeface="Calibri"/>
                <a:cs typeface="TH SarabunPSK"/>
              </a:rPr>
              <a:t>ทันต</a:t>
            </a:r>
            <a:r>
              <a:rPr lang="th-TH" sz="1600" dirty="0">
                <a:solidFill>
                  <a:prstClr val="black"/>
                </a:solidFill>
                <a:ea typeface="Calibri"/>
                <a:cs typeface="TH SarabunPSK"/>
              </a:rPr>
              <a:t>สุขศึกษา แปรงฟันเด็กได้ถูกวิธี(0.1 คะแนน)</a:t>
            </a:r>
            <a:endParaRPr lang="en-US" sz="1100" dirty="0">
              <a:solidFill>
                <a:prstClr val="black"/>
              </a:solidFill>
              <a:ea typeface="Calibri"/>
              <a:cs typeface="Cordia New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th-TH" sz="1600" dirty="0">
                <a:solidFill>
                  <a:prstClr val="black"/>
                </a:solidFill>
                <a:ea typeface="Calibri"/>
                <a:cs typeface="TH SarabunPSK"/>
              </a:rPr>
              <a:t>     </a:t>
            </a:r>
            <a:r>
              <a:rPr lang="th-TH" sz="1600" dirty="0" smtClean="0">
                <a:solidFill>
                  <a:prstClr val="black"/>
                </a:solidFill>
                <a:ea typeface="Calibri"/>
                <a:cs typeface="TH SarabunPSK"/>
              </a:rPr>
              <a:t>       </a:t>
            </a:r>
            <a:r>
              <a:rPr lang="th-TH" sz="1600" dirty="0">
                <a:solidFill>
                  <a:prstClr val="black"/>
                </a:solidFill>
                <a:ea typeface="Calibri"/>
                <a:cs typeface="TH SarabunPSK"/>
              </a:rPr>
              <a:t>1.3 </a:t>
            </a:r>
            <a:r>
              <a:rPr lang="th-TH" sz="1600" b="1" dirty="0">
                <a:solidFill>
                  <a:prstClr val="black"/>
                </a:solidFill>
                <a:ea typeface="Calibri"/>
                <a:cs typeface="TH SarabunPSK"/>
              </a:rPr>
              <a:t>ด้านอื่นๆ</a:t>
            </a:r>
            <a:r>
              <a:rPr lang="th-TH" sz="1600" dirty="0">
                <a:solidFill>
                  <a:prstClr val="black"/>
                </a:solidFill>
                <a:ea typeface="Calibri"/>
                <a:cs typeface="TH SarabunPSK"/>
              </a:rPr>
              <a:t> การนอน การป้องกันโรคไข้เลือดออก อุจจาระร่วง ปอดบวม การเช็ดตัวลดไข้ การล้างมือ การดูแลสิ่งแวดล้อม/ป้องกันอุบัติเหตุ ( 0.1 คะแนน)</a:t>
            </a:r>
            <a:endParaRPr lang="en-US" sz="1100" dirty="0">
              <a:solidFill>
                <a:prstClr val="black"/>
              </a:solidFill>
              <a:ea typeface="Calibri"/>
              <a:cs typeface="Cordia New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th-TH" sz="1600" dirty="0">
                <a:solidFill>
                  <a:prstClr val="black"/>
                </a:solidFill>
                <a:ea typeface="Calibri"/>
                <a:cs typeface="TH SarabunPSK"/>
              </a:rPr>
              <a:t> 2.แม่ฝากครรภ์</a:t>
            </a:r>
            <a:r>
              <a:rPr lang="th-TH" sz="1600" dirty="0" err="1">
                <a:solidFill>
                  <a:prstClr val="black"/>
                </a:solidFill>
                <a:ea typeface="Calibri"/>
                <a:cs typeface="TH SarabunPSK"/>
              </a:rPr>
              <a:t>ไตรมาส</a:t>
            </a:r>
            <a:r>
              <a:rPr lang="th-TH" sz="1600" dirty="0" smtClean="0">
                <a:solidFill>
                  <a:prstClr val="black"/>
                </a:solidFill>
                <a:ea typeface="Calibri"/>
                <a:cs typeface="TH SarabunPSK"/>
              </a:rPr>
              <a:t>ที่ 3 ได้รับ</a:t>
            </a:r>
            <a:r>
              <a:rPr lang="th-TH" sz="1600" dirty="0">
                <a:solidFill>
                  <a:prstClr val="black"/>
                </a:solidFill>
                <a:ea typeface="Calibri"/>
                <a:cs typeface="TH SarabunPSK"/>
              </a:rPr>
              <a:t>คำแนะนำความสำคัญการส่งเสริมพัฒนาการเด็กด้วยคู่มือ</a:t>
            </a:r>
            <a:r>
              <a:rPr lang="en-US" sz="1600" dirty="0">
                <a:solidFill>
                  <a:prstClr val="black"/>
                </a:solidFill>
                <a:latin typeface="TH SarabunPSK"/>
                <a:ea typeface="Calibri"/>
                <a:cs typeface="Cordia New"/>
              </a:rPr>
              <a:t>DSPM/DAIM/ </a:t>
            </a:r>
            <a:r>
              <a:rPr lang="th-TH" sz="1600" dirty="0">
                <a:solidFill>
                  <a:prstClr val="black"/>
                </a:solidFill>
                <a:latin typeface="TH SarabunPSK"/>
                <a:ea typeface="Calibri"/>
              </a:rPr>
              <a:t>ความสำคัญสมุดบันทึกสุขภาพแม่และเด็กหลังคลอด (0.2 คะแนน)</a:t>
            </a:r>
            <a:endParaRPr lang="en-US" sz="1100" dirty="0">
              <a:solidFill>
                <a:prstClr val="black"/>
              </a:solidFill>
              <a:ea typeface="Calibri"/>
              <a:cs typeface="Cordia New"/>
            </a:endParaRPr>
          </a:p>
          <a:p>
            <a:pPr marL="0" indent="0">
              <a:buNone/>
            </a:pPr>
            <a:endParaRPr lang="th-TH" sz="5400" dirty="0" smtClean="0"/>
          </a:p>
          <a:p>
            <a:pPr marL="0" indent="0">
              <a:buNone/>
            </a:pP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5687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0629" y="469076"/>
            <a:ext cx="8680862" cy="79894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dirty="0" smtClean="0"/>
              <a:t>               </a:t>
            </a:r>
            <a:r>
              <a:rPr lang="th-TH" dirty="0" smtClean="0"/>
              <a:t>  ระดับความสำเร็จการดำเนินงานเด็กปฐมระดับอำเภอ  </a:t>
            </a:r>
            <a:r>
              <a:rPr lang="th-TH" dirty="0" smtClean="0"/>
              <a:t>(</a:t>
            </a:r>
            <a:r>
              <a:rPr lang="en-US" dirty="0" smtClean="0"/>
              <a:t>KPI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775" y="1369218"/>
            <a:ext cx="8753475" cy="32635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h-TH" sz="2400" dirty="0">
                <a:solidFill>
                  <a:prstClr val="black"/>
                </a:solidFill>
              </a:rPr>
              <a:t>ระดับ 4 </a:t>
            </a:r>
            <a:r>
              <a:rPr lang="th-TH" sz="2400" dirty="0" smtClean="0">
                <a:solidFill>
                  <a:prstClr val="black"/>
                </a:solidFill>
              </a:rPr>
              <a:t>ผลลัพธ์เชิง</a:t>
            </a:r>
            <a:r>
              <a:rPr lang="th-TH" sz="2400" dirty="0">
                <a:solidFill>
                  <a:prstClr val="black"/>
                </a:solidFill>
              </a:rPr>
              <a:t>ปริมาณและการ</a:t>
            </a:r>
            <a:r>
              <a:rPr lang="th-TH" sz="2400" dirty="0" smtClean="0">
                <a:solidFill>
                  <a:prstClr val="black"/>
                </a:solidFill>
              </a:rPr>
              <a:t>พัฒนา</a:t>
            </a:r>
          </a:p>
          <a:p>
            <a:pPr marL="0" lvl="0" indent="0">
              <a:buNone/>
            </a:pPr>
            <a:r>
              <a:rPr lang="th-TH" sz="2000" dirty="0">
                <a:solidFill>
                  <a:prstClr val="black"/>
                </a:solidFill>
              </a:rPr>
              <a:t>3.แม่หลังคลอด/ผู้เลี้ยงดูเด็กได้รับคำแนะนำการใช้คู่มือเฝ้าระวังและส่งเสริมพัฒนาการเด็ก</a:t>
            </a:r>
            <a:r>
              <a:rPr lang="en-US" sz="1400" dirty="0">
                <a:solidFill>
                  <a:prstClr val="black"/>
                </a:solidFill>
              </a:rPr>
              <a:t>DSPM/DAIM/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th-TH" sz="2000" dirty="0">
                <a:solidFill>
                  <a:prstClr val="black"/>
                </a:solidFill>
              </a:rPr>
              <a:t>และตรวจสอบการสมัครรับความรู้ </a:t>
            </a:r>
            <a:r>
              <a:rPr lang="en-US" sz="1200" dirty="0">
                <a:solidFill>
                  <a:prstClr val="black"/>
                </a:solidFill>
              </a:rPr>
              <a:t>APP 9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th-TH" sz="2000" dirty="0">
                <a:solidFill>
                  <a:prstClr val="black"/>
                </a:solidFill>
              </a:rPr>
              <a:t>ย่างเพื่อสร้างลูก และ ความสำคัญสมุดบันทึกสุขภาพแม่และเด็กหลังคลอด ทักษะการเลี้ยงลูกให้มีสุขภาพดีตลอดชีวิต </a:t>
            </a:r>
            <a:r>
              <a:rPr lang="en-US" sz="1200" dirty="0">
                <a:solidFill>
                  <a:prstClr val="black"/>
                </a:solidFill>
              </a:rPr>
              <a:t>PLH/triple -</a:t>
            </a:r>
            <a:r>
              <a:rPr lang="en-US" sz="1200" dirty="0" smtClean="0">
                <a:solidFill>
                  <a:prstClr val="black"/>
                </a:solidFill>
              </a:rPr>
              <a:t> p  (0.2 </a:t>
            </a:r>
            <a:r>
              <a:rPr lang="th-TH" sz="2000" dirty="0">
                <a:solidFill>
                  <a:prstClr val="black"/>
                </a:solidFill>
              </a:rPr>
              <a:t>คะแนน)</a:t>
            </a:r>
          </a:p>
          <a:p>
            <a:pPr marL="0" lvl="0" indent="0">
              <a:buNone/>
            </a:pPr>
            <a:r>
              <a:rPr lang="th-TH" sz="2000" dirty="0">
                <a:solidFill>
                  <a:prstClr val="black"/>
                </a:solidFill>
              </a:rPr>
              <a:t>4.มีข้อมูลเด็กพัฒนาการล่าช้า /เด็ก</a:t>
            </a:r>
            <a:r>
              <a:rPr lang="th-TH" sz="2000" dirty="0" err="1">
                <a:solidFill>
                  <a:prstClr val="black"/>
                </a:solidFill>
              </a:rPr>
              <a:t>ทุพ</a:t>
            </a:r>
            <a:r>
              <a:rPr lang="th-TH" sz="2000" dirty="0">
                <a:solidFill>
                  <a:prstClr val="black"/>
                </a:solidFill>
              </a:rPr>
              <a:t>โภชนาการและเด็กที่มีความเสียงต่อปัญหาพฤติกรรม และมีการติดตามต่อเนื่อง (เช่นเด็กยากจน เด็กอยู่กับผู้สูงอายุ แม่วัยรุ่น  ผู้เลี้ยงดูมีความเสี่ยงอื่นๆเช่นติดยา มีปัญหาสุขภาพจิต โรคทางจิตเวช ) (0.2 คะแนน)</a:t>
            </a:r>
          </a:p>
          <a:p>
            <a:pPr marL="0" lvl="0" indent="0">
              <a:buNone/>
            </a:pPr>
            <a:endParaRPr lang="th-TH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0629" y="469076"/>
            <a:ext cx="8680862" cy="798941"/>
          </a:xfrm>
          <a:solidFill>
            <a:srgbClr val="FFFF00"/>
          </a:solidFill>
        </p:spPr>
        <p:txBody>
          <a:bodyPr/>
          <a:lstStyle/>
          <a:p>
            <a:r>
              <a:rPr lang="th-TH" dirty="0" smtClean="0"/>
              <a:t>                                                 ตัวชี้วัดจังหวัด  (</a:t>
            </a:r>
            <a:r>
              <a:rPr lang="en-US" dirty="0" smtClean="0"/>
              <a:t>KPI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775" y="1369218"/>
            <a:ext cx="8753475" cy="32635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2400" dirty="0"/>
              <a:t>1. ร้อยละ </a:t>
            </a:r>
            <a:r>
              <a:rPr lang="th-TH" sz="2400" dirty="0" smtClean="0"/>
              <a:t>86 </a:t>
            </a:r>
            <a:r>
              <a:rPr lang="th-TH" sz="2400" dirty="0"/>
              <a:t>ของเด็กปฐมวัยมีพัฒนาการสมวัย(ผลงานปี </a:t>
            </a:r>
            <a:r>
              <a:rPr lang="th-TH" sz="2400" dirty="0" smtClean="0"/>
              <a:t>2566</a:t>
            </a:r>
            <a:r>
              <a:rPr lang="en-US" sz="2400" dirty="0" smtClean="0"/>
              <a:t>= </a:t>
            </a:r>
            <a:r>
              <a:rPr lang="th-TH" sz="2400" dirty="0" smtClean="0"/>
              <a:t>89.81)</a:t>
            </a:r>
            <a:endParaRPr lang="th-TH" sz="2400" dirty="0"/>
          </a:p>
          <a:p>
            <a:pPr lvl="0"/>
            <a:r>
              <a:rPr lang="th-TH" sz="2400" dirty="0"/>
              <a:t>2.ร้อยละ 66 ของเด็กอายุ 0-5 ปี สูงดีสมส่วน</a:t>
            </a:r>
            <a:r>
              <a:rPr lang="th-TH" sz="2400" dirty="0">
                <a:solidFill>
                  <a:prstClr val="black"/>
                </a:solidFill>
              </a:rPr>
              <a:t>(ผลงานปี </a:t>
            </a:r>
            <a:r>
              <a:rPr lang="th-TH" sz="2400" dirty="0" smtClean="0">
                <a:solidFill>
                  <a:prstClr val="black"/>
                </a:solidFill>
              </a:rPr>
              <a:t>2566</a:t>
            </a:r>
            <a:r>
              <a:rPr lang="en-US" sz="2400" dirty="0" smtClean="0">
                <a:solidFill>
                  <a:prstClr val="black"/>
                </a:solidFill>
              </a:rPr>
              <a:t>= </a:t>
            </a:r>
            <a:r>
              <a:rPr lang="th-TH" sz="2400" dirty="0" smtClean="0">
                <a:solidFill>
                  <a:srgbClr val="FF0000"/>
                </a:solidFill>
              </a:rPr>
              <a:t>52.86</a:t>
            </a:r>
            <a:r>
              <a:rPr lang="th-TH" sz="2400" dirty="0" smtClean="0">
                <a:solidFill>
                  <a:prstClr val="black"/>
                </a:solidFill>
              </a:rPr>
              <a:t>)</a:t>
            </a:r>
            <a:endParaRPr lang="th-TH" sz="2400" dirty="0"/>
          </a:p>
          <a:p>
            <a:pPr lvl="0"/>
            <a:r>
              <a:rPr lang="th-TH" sz="2400" dirty="0"/>
              <a:t>3.ร้อยละ 75 ของสถานพัฒนาเด็กปฐมแห่งชาติ  ผ่านเกณฑ์สถานพัฒนาเด็กปฐมวัยแห่งชาติ</a:t>
            </a:r>
          </a:p>
          <a:p>
            <a:pPr marL="0" indent="0">
              <a:buNone/>
            </a:pPr>
            <a:r>
              <a:rPr lang="th-TH" sz="2400" dirty="0"/>
              <a:t>ด้านสุขภาพ 4</a:t>
            </a:r>
            <a:r>
              <a:rPr lang="en-US" sz="1600" dirty="0"/>
              <a:t>D</a:t>
            </a:r>
            <a:r>
              <a:rPr lang="th-TH" sz="2400" dirty="0"/>
              <a:t> ระดับ </a:t>
            </a:r>
            <a:r>
              <a:rPr lang="en-US" sz="2400" dirty="0"/>
              <a:t>c </a:t>
            </a:r>
            <a:r>
              <a:rPr lang="th-TH" sz="2400" dirty="0"/>
              <a:t>ขึ้นไป(</a:t>
            </a:r>
            <a:r>
              <a:rPr lang="th-TH" sz="2400" dirty="0">
                <a:solidFill>
                  <a:prstClr val="black"/>
                </a:solidFill>
              </a:rPr>
              <a:t>(ผลงานปี 2565</a:t>
            </a:r>
            <a:r>
              <a:rPr lang="en-US" sz="2400" dirty="0">
                <a:solidFill>
                  <a:prstClr val="black"/>
                </a:solidFill>
              </a:rPr>
              <a:t>= </a:t>
            </a:r>
            <a:r>
              <a:rPr lang="th-TH" sz="2400" dirty="0">
                <a:solidFill>
                  <a:prstClr val="black"/>
                </a:solidFill>
              </a:rPr>
              <a:t>432/</a:t>
            </a:r>
            <a:r>
              <a:rPr lang="en-US" sz="1800" dirty="0">
                <a:solidFill>
                  <a:prstClr val="black"/>
                </a:solidFill>
              </a:rPr>
              <a:t>347</a:t>
            </a:r>
            <a:r>
              <a:rPr lang="en-US" sz="2400" dirty="0">
                <a:solidFill>
                  <a:prstClr val="black"/>
                </a:solidFill>
              </a:rPr>
              <a:t>=</a:t>
            </a:r>
            <a:r>
              <a:rPr lang="th-TH" sz="2400" dirty="0">
                <a:solidFill>
                  <a:prstClr val="black"/>
                </a:solidFill>
              </a:rPr>
              <a:t>80.32)ไม่ผ่าน 85แห่งพัฒนาให้ผ่านทั้งหมด)</a:t>
            </a:r>
            <a:endParaRPr lang="en-US" sz="2400" dirty="0"/>
          </a:p>
          <a:p>
            <a:r>
              <a:rPr lang="en-US" sz="1800" dirty="0"/>
              <a:t>4</a:t>
            </a:r>
            <a:r>
              <a:rPr lang="en-US" sz="2400" dirty="0"/>
              <a:t>.</a:t>
            </a:r>
            <a:r>
              <a:rPr lang="th-TH" sz="2400" dirty="0" smtClean="0"/>
              <a:t>ตำบลมหัศจรรย์ </a:t>
            </a:r>
            <a:r>
              <a:rPr lang="th-TH" sz="2400" dirty="0"/>
              <a:t>1000 วัน </a:t>
            </a:r>
            <a:r>
              <a:rPr lang="en-US" sz="2400" dirty="0"/>
              <a:t>plus</a:t>
            </a:r>
            <a:r>
              <a:rPr lang="th-TH" sz="2400" dirty="0"/>
              <a:t> สู่ 2500 วัน </a:t>
            </a:r>
            <a:r>
              <a:rPr lang="th-TH" sz="2400" dirty="0" smtClean="0"/>
              <a:t>(</a:t>
            </a:r>
            <a:r>
              <a:rPr lang="th-TH" sz="2400" dirty="0"/>
              <a:t>ทำ</a:t>
            </a:r>
            <a:r>
              <a:rPr lang="th-TH" sz="2400" dirty="0" smtClean="0"/>
              <a:t>ทุกตำบล)) 66  ปี2566 ทำ อำเภอละ 3 ตำบล</a:t>
            </a:r>
            <a:endParaRPr lang="th-TH" sz="2400" dirty="0"/>
          </a:p>
          <a:p>
            <a:r>
              <a:rPr lang="th-TH" sz="2400" dirty="0"/>
              <a:t>5.พื้นที่ต้นแบบการดำเนินงานเด็กไทยเล่นเปลี่ยนโลก จังหวัดละ 1 แห่ง</a:t>
            </a:r>
          </a:p>
          <a:p>
            <a:r>
              <a:rPr lang="th-TH" sz="2400" dirty="0"/>
              <a:t>6.พื้นที่ต้นแบบการดำเนินงานแก้ไขภาวะโภชนาการ/พัฒนาการ(</a:t>
            </a:r>
            <a:r>
              <a:rPr lang="en-US" sz="2400" dirty="0"/>
              <a:t>Best Practice </a:t>
            </a:r>
            <a:r>
              <a:rPr lang="th-TH" sz="2400" dirty="0"/>
              <a:t>)จังหวัดละ 1 แห่ง</a:t>
            </a:r>
          </a:p>
        </p:txBody>
      </p:sp>
    </p:spTree>
    <p:extLst>
      <p:ext uri="{BB962C8B-B14F-4D97-AF65-F5344CB8AC3E}">
        <p14:creationId xmlns:p14="http://schemas.microsoft.com/office/powerpoint/2010/main" val="21274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0629" y="469076"/>
            <a:ext cx="8680862" cy="79894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dirty="0" smtClean="0"/>
              <a:t>               </a:t>
            </a:r>
            <a:r>
              <a:rPr lang="th-TH" dirty="0" smtClean="0"/>
              <a:t>  ระดับความสำเร็จการดำเนินงานเด็กปฐมระดับอำเภอ  </a:t>
            </a:r>
            <a:r>
              <a:rPr lang="th-TH" dirty="0" smtClean="0"/>
              <a:t>(</a:t>
            </a:r>
            <a:r>
              <a:rPr lang="en-US" dirty="0" smtClean="0"/>
              <a:t>KPI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775" y="1369218"/>
            <a:ext cx="8753475" cy="32635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2400" dirty="0"/>
              <a:t>ระดับ 4 ผลลัพธ์เชิงปริมาณและการ</a:t>
            </a:r>
            <a:r>
              <a:rPr lang="th-TH" sz="2400" dirty="0" smtClean="0"/>
              <a:t>พัฒนา</a:t>
            </a:r>
            <a:endParaRPr lang="th-TH" sz="24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400" dirty="0">
                <a:ea typeface="Calibri"/>
                <a:cs typeface="TH SarabunPSK"/>
              </a:rPr>
              <a:t>1.มีการประเมินตนเองทุกหน่วยบริการ ตาม 1.มาตรฐาน</a:t>
            </a:r>
            <a:r>
              <a:rPr lang="en-US" sz="2400" dirty="0">
                <a:latin typeface="TH SarabunPSK"/>
                <a:ea typeface="Calibri"/>
                <a:cs typeface="Cordia New"/>
              </a:rPr>
              <a:t> WCC</a:t>
            </a:r>
            <a:r>
              <a:rPr lang="th-TH" sz="2400" dirty="0">
                <a:latin typeface="TH SarabunPSK"/>
                <a:ea typeface="Calibri"/>
              </a:rPr>
              <a:t> คุณภาพ /และ2.ประเมินตนเองตามแบบประเมินตำบลมหัศจรรย์ 1,000 </a:t>
            </a:r>
            <a:r>
              <a:rPr lang="th-TH" sz="2400" dirty="0" err="1">
                <a:latin typeface="TH SarabunPSK"/>
                <a:ea typeface="Calibri"/>
              </a:rPr>
              <a:t>วันพลัส</a:t>
            </a:r>
            <a:r>
              <a:rPr lang="th-TH" sz="2400" dirty="0">
                <a:latin typeface="TH SarabunPSK"/>
                <a:ea typeface="Calibri"/>
              </a:rPr>
              <a:t>สู่ 2,500 วัน ( </a:t>
            </a:r>
            <a:r>
              <a:rPr lang="en-US" sz="2400" dirty="0">
                <a:latin typeface="TH SarabunPSK"/>
                <a:ea typeface="Calibri"/>
                <a:cs typeface="Cordia New"/>
              </a:rPr>
              <a:t>0.</a:t>
            </a:r>
            <a:r>
              <a:rPr lang="th-TH" sz="2400" dirty="0">
                <a:latin typeface="TH SarabunPSK"/>
                <a:ea typeface="Calibri"/>
              </a:rPr>
              <a:t>3 คะแนน)</a:t>
            </a:r>
            <a:r>
              <a:rPr lang="en-US" sz="2400" dirty="0">
                <a:latin typeface="TH SarabunPSK"/>
                <a:ea typeface="Calibri"/>
                <a:cs typeface="Cordia New"/>
              </a:rPr>
              <a:t>     </a:t>
            </a:r>
            <a:endParaRPr lang="en-US" sz="1600" dirty="0">
              <a:ea typeface="Calibri"/>
              <a:cs typeface="Cordia New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H SarabunPSK"/>
                <a:ea typeface="Calibri"/>
                <a:cs typeface="Cordia New"/>
              </a:rPr>
              <a:t>2.</a:t>
            </a:r>
            <a:r>
              <a:rPr lang="th-TH" sz="2400" dirty="0">
                <a:latin typeface="TH SarabunPSK"/>
                <a:ea typeface="Calibri"/>
              </a:rPr>
              <a:t>มีการออกนิเทศติดตาม และสรุปผลการดำเนินงาน </a:t>
            </a:r>
            <a:r>
              <a:rPr lang="en-US" sz="2400" dirty="0">
                <a:latin typeface="TH SarabunPSK"/>
                <a:ea typeface="Calibri"/>
                <a:cs typeface="Cordia New"/>
              </a:rPr>
              <a:t>WCC </a:t>
            </a:r>
            <a:r>
              <a:rPr lang="th-TH" sz="2400" dirty="0">
                <a:latin typeface="TH SarabunPSK"/>
                <a:ea typeface="Calibri"/>
              </a:rPr>
              <a:t>คุณภาพ ในโรงพยาบาล และ รพ.สต. โดยทีม </a:t>
            </a:r>
            <a:r>
              <a:rPr lang="en-US" sz="2400" dirty="0">
                <a:latin typeface="TH SarabunPSK"/>
                <a:ea typeface="Calibri"/>
                <a:cs typeface="Cordia New"/>
              </a:rPr>
              <a:t>MCH BOARD </a:t>
            </a:r>
            <a:r>
              <a:rPr lang="th-TH" sz="2400" dirty="0">
                <a:latin typeface="TH SarabunPSK"/>
                <a:ea typeface="Calibri"/>
              </a:rPr>
              <a:t>ระดับอำเภอ ไม่น้อยกว่าร้อยละ </a:t>
            </a:r>
            <a:r>
              <a:rPr lang="en-US" sz="2400" dirty="0">
                <a:latin typeface="TH SarabunPSK"/>
                <a:ea typeface="Calibri"/>
                <a:cs typeface="Cordia New"/>
              </a:rPr>
              <a:t>70 ( 0.2</a:t>
            </a:r>
            <a:r>
              <a:rPr lang="th-TH" sz="2400" dirty="0">
                <a:latin typeface="TH SarabunPSK"/>
                <a:ea typeface="Calibri"/>
              </a:rPr>
              <a:t> คะแนน)</a:t>
            </a:r>
            <a:endParaRPr lang="en-US" sz="1600" dirty="0">
              <a:ea typeface="Calibri"/>
              <a:cs typeface="Cordia New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H SarabunPSK"/>
                <a:ea typeface="Calibri"/>
                <a:cs typeface="Cordia New"/>
              </a:rPr>
              <a:t>3.</a:t>
            </a:r>
            <a:r>
              <a:rPr lang="th-TH" sz="2400" dirty="0">
                <a:latin typeface="TH SarabunPSK"/>
                <a:ea typeface="Calibri"/>
              </a:rPr>
              <a:t>มีการนิเทศติดตามกำกับงานตำบลมหัศจรรย์ </a:t>
            </a:r>
            <a:r>
              <a:rPr lang="en-US" sz="2400" dirty="0">
                <a:latin typeface="TH SarabunPSK"/>
                <a:ea typeface="Calibri"/>
                <a:cs typeface="Cordia New"/>
              </a:rPr>
              <a:t>1</a:t>
            </a:r>
            <a:r>
              <a:rPr lang="th-TH" sz="2400" dirty="0">
                <a:latin typeface="TH SarabunPSK"/>
                <a:ea typeface="Calibri"/>
              </a:rPr>
              <a:t>,</a:t>
            </a:r>
            <a:r>
              <a:rPr lang="en-US" sz="2400" dirty="0">
                <a:latin typeface="TH SarabunPSK"/>
                <a:ea typeface="Calibri"/>
                <a:cs typeface="Cordia New"/>
              </a:rPr>
              <a:t>000 </a:t>
            </a:r>
            <a:r>
              <a:rPr lang="th-TH" sz="2400" dirty="0" err="1">
                <a:latin typeface="TH SarabunPSK"/>
                <a:ea typeface="Calibri"/>
              </a:rPr>
              <a:t>วันพลัส</a:t>
            </a:r>
            <a:r>
              <a:rPr lang="th-TH" sz="2400" dirty="0">
                <a:latin typeface="TH SarabunPSK"/>
                <a:ea typeface="Calibri"/>
              </a:rPr>
              <a:t>สู่ </a:t>
            </a:r>
            <a:r>
              <a:rPr lang="en-US" sz="2400" dirty="0">
                <a:latin typeface="TH SarabunPSK"/>
                <a:ea typeface="Calibri"/>
                <a:cs typeface="Cordia New"/>
              </a:rPr>
              <a:t>2500 </a:t>
            </a:r>
            <a:r>
              <a:rPr lang="th-TH" sz="2400" dirty="0">
                <a:latin typeface="TH SarabunPSK"/>
                <a:ea typeface="Calibri"/>
              </a:rPr>
              <a:t>วัน 5 องค์ประกอบ    โดยคณะกรรมการพัฒนาเด็กปฐมวัยระดับอำเภอ อย่างน้อยร้อยละ 30 ของตำบล </a:t>
            </a:r>
            <a:r>
              <a:rPr lang="en-US" sz="2400" dirty="0">
                <a:latin typeface="TH SarabunPSK"/>
                <a:ea typeface="Calibri"/>
                <a:cs typeface="Cordia New"/>
              </a:rPr>
              <a:t>( 0.2 </a:t>
            </a:r>
            <a:r>
              <a:rPr lang="th-TH" sz="2400" dirty="0">
                <a:latin typeface="TH SarabunPSK"/>
                <a:ea typeface="Calibri"/>
              </a:rPr>
              <a:t>คะแนน)</a:t>
            </a:r>
            <a:endParaRPr lang="en-US" sz="1600" dirty="0">
              <a:ea typeface="Calibri"/>
              <a:cs typeface="Cordia New"/>
            </a:endParaRPr>
          </a:p>
          <a:p>
            <a:r>
              <a:rPr lang="th-TH" sz="2400" dirty="0">
                <a:ea typeface="Calibri"/>
                <a:cs typeface="TH SarabunPSK"/>
              </a:rPr>
              <a:t>4.</a:t>
            </a:r>
            <a:r>
              <a:rPr lang="th-TH" sz="1600" dirty="0">
                <a:ea typeface="Calibri"/>
                <a:cs typeface="Calibri"/>
              </a:rPr>
              <a:t> </a:t>
            </a:r>
            <a:r>
              <a:rPr lang="th-TH" sz="2400" dirty="0">
                <a:ea typeface="Calibri"/>
                <a:cs typeface="TH SarabunPSK"/>
              </a:rPr>
              <a:t>มีการประยุกต์ความรู้หรือวิธีการอื่นๆในการดูแลเด็กปฐมวัยต่อยอดเป็นนวัตกรรม เช่นประยุกต์ใช้ความรู้โปรแกรมอบรมการส่งเสริมพัฒนาการและการสร้างวินัยเชิงบวกโดยครอบครัวมีส่วนร่วม(</a:t>
            </a:r>
            <a:r>
              <a:rPr lang="en-US" sz="2400" dirty="0">
                <a:latin typeface="TH SarabunPSK"/>
                <a:ea typeface="Calibri"/>
              </a:rPr>
              <a:t>Triple- P)</a:t>
            </a:r>
            <a:r>
              <a:rPr lang="th-TH" sz="2400" dirty="0">
                <a:latin typeface="TH SarabunPSK"/>
                <a:ea typeface="Calibri"/>
              </a:rPr>
              <a:t>/การจัดอบรมการเลี้ยงลูกให้มีสุขภาพดีตลอดชีวิต </a:t>
            </a:r>
            <a:r>
              <a:rPr lang="en-US" sz="2400" dirty="0">
                <a:latin typeface="TH SarabunPSK"/>
                <a:ea typeface="Calibri"/>
              </a:rPr>
              <a:t>PLH </a:t>
            </a:r>
            <a:r>
              <a:rPr lang="th-TH" sz="2400" dirty="0" smtClean="0">
                <a:latin typeface="TH SarabunPSK"/>
                <a:ea typeface="Calibri"/>
              </a:rPr>
              <a:t>ใน</a:t>
            </a:r>
            <a:r>
              <a:rPr lang="th-TH" sz="2400" dirty="0">
                <a:latin typeface="TH SarabunPSK"/>
                <a:ea typeface="Calibri"/>
              </a:rPr>
              <a:t>หมู่บ้าน 5</a:t>
            </a:r>
            <a:r>
              <a:rPr lang="en-US" sz="2400" dirty="0">
                <a:latin typeface="TH SarabunPSK"/>
                <a:ea typeface="Calibri"/>
              </a:rPr>
              <a:t>G PLUS</a:t>
            </a:r>
            <a:r>
              <a:rPr lang="th-TH" sz="2400" dirty="0">
                <a:latin typeface="TH SarabunPSK"/>
                <a:ea typeface="Calibri"/>
              </a:rPr>
              <a:t> (</a:t>
            </a:r>
            <a:r>
              <a:rPr lang="en-US" sz="2400" dirty="0">
                <a:latin typeface="TH SarabunPSK"/>
                <a:ea typeface="Calibri"/>
              </a:rPr>
              <a:t>0.3 </a:t>
            </a:r>
            <a:r>
              <a:rPr lang="th-TH" sz="2400" dirty="0">
                <a:latin typeface="TH SarabunPSK"/>
                <a:ea typeface="Calibri"/>
              </a:rPr>
              <a:t>คะแนน)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5906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0629" y="469076"/>
            <a:ext cx="8680862" cy="79894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dirty="0" smtClean="0"/>
              <a:t>               </a:t>
            </a:r>
            <a:r>
              <a:rPr lang="th-TH" dirty="0" smtClean="0"/>
              <a:t>  ระดับความสำเร็จการดำเนินงานเด็กปฐมระดับอำเภอ  </a:t>
            </a:r>
            <a:r>
              <a:rPr lang="th-TH" dirty="0" smtClean="0"/>
              <a:t>(</a:t>
            </a:r>
            <a:r>
              <a:rPr lang="en-US" dirty="0" smtClean="0"/>
              <a:t>KPI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775" y="1369218"/>
            <a:ext cx="8753475" cy="32635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ระดับ </a:t>
            </a:r>
            <a:r>
              <a:rPr lang="th-TH" sz="2400" dirty="0" smtClean="0"/>
              <a:t>5</a:t>
            </a:r>
            <a:r>
              <a:rPr lang="th-TH" sz="2400" dirty="0">
                <a:latin typeface="TH SarabunPSK"/>
              </a:rPr>
              <a:t> </a:t>
            </a:r>
            <a:r>
              <a:rPr lang="th-TH" sz="2400" dirty="0" smtClean="0">
                <a:latin typeface="TH SarabunPSK"/>
              </a:rPr>
              <a:t>พัฒนาต่อยอดนวัตกรรม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th-TH" sz="2400" dirty="0" smtClean="0">
                <a:ea typeface="Calibri"/>
                <a:cs typeface="TH SarabunPSK"/>
              </a:rPr>
              <a:t>มี</a:t>
            </a:r>
            <a:r>
              <a:rPr lang="th-TH" sz="2400" dirty="0">
                <a:ea typeface="Calibri"/>
                <a:cs typeface="TH SarabunPSK"/>
              </a:rPr>
              <a:t>งานวิจัยในกลุ่มเด็กปฐมวัย(อายุงานวิจัย 3 ปี (</a:t>
            </a:r>
            <a:r>
              <a:rPr lang="en-US" sz="2400" dirty="0">
                <a:latin typeface="TH SarabunPSK"/>
                <a:ea typeface="Calibri"/>
                <a:cs typeface="Cordia New"/>
              </a:rPr>
              <a:t>1.0</a:t>
            </a:r>
            <a:r>
              <a:rPr lang="th-TH" sz="2400" dirty="0">
                <a:latin typeface="TH SarabunPSK"/>
                <a:ea typeface="Calibri"/>
              </a:rPr>
              <a:t>)</a:t>
            </a:r>
            <a:endParaRPr lang="en-US" sz="1600" dirty="0">
              <a:ea typeface="Calibri"/>
              <a:cs typeface="Cordia New"/>
            </a:endParaRPr>
          </a:p>
          <a:p>
            <a:pPr marL="0" indent="0">
              <a:buNone/>
            </a:pP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7784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dirty="0" smtClean="0"/>
              <a:t>                               </a:t>
            </a:r>
            <a:br>
              <a:rPr lang="th-TH" dirty="0" smtClean="0"/>
            </a:br>
            <a:r>
              <a:rPr lang="th-TH" dirty="0"/>
              <a:t/>
            </a:r>
            <a:br>
              <a:rPr lang="th-TH" dirty="0"/>
            </a:br>
            <a:r>
              <a:rPr lang="th-TH" dirty="0" smtClean="0"/>
              <a:t> การจัด</a:t>
            </a:r>
            <a:r>
              <a:rPr lang="th-TH" dirty="0"/>
              <a:t> </a:t>
            </a:r>
            <a:r>
              <a:rPr lang="th-TH" dirty="0" smtClean="0"/>
              <a:t>ระบบบริการ</a:t>
            </a:r>
            <a:r>
              <a:rPr lang="th-TH" sz="3600" b="1" kern="100" dirty="0" smtClean="0">
                <a:latin typeface="Calibri"/>
                <a:ea typeface="Calibri"/>
                <a:cs typeface="Cordia New"/>
              </a:rPr>
              <a:t> </a:t>
            </a:r>
            <a:r>
              <a:rPr lang="en-US" sz="3600" b="1" kern="100" dirty="0">
                <a:latin typeface="Calibri"/>
                <a:ea typeface="Calibri"/>
                <a:cs typeface="Cordia New"/>
              </a:rPr>
              <a:t>Node  </a:t>
            </a:r>
            <a:r>
              <a:rPr lang="th-TH" sz="3600" b="1" kern="100" dirty="0">
                <a:latin typeface="Calibri"/>
                <a:ea typeface="Calibri"/>
                <a:cs typeface="Cordia New"/>
              </a:rPr>
              <a:t>ในการ</a:t>
            </a:r>
            <a:r>
              <a:rPr lang="th-TH" sz="3600" b="1" kern="100" dirty="0" smtClean="0">
                <a:latin typeface="Calibri"/>
                <a:ea typeface="Calibri"/>
                <a:cs typeface="Cordia New"/>
              </a:rPr>
              <a:t>บริการ</a:t>
            </a:r>
            <a:br>
              <a:rPr lang="th-TH" sz="3600" b="1" kern="100" dirty="0" smtClean="0">
                <a:latin typeface="Calibri"/>
                <a:ea typeface="Calibri"/>
                <a:cs typeface="Cordia New"/>
              </a:rPr>
            </a:br>
            <a:r>
              <a:rPr lang="th-TH" sz="3600" b="1" kern="100" dirty="0" smtClean="0">
                <a:latin typeface="Calibri"/>
                <a:ea typeface="Calibri"/>
                <a:cs typeface="Cordia New"/>
              </a:rPr>
              <a:t>ดูแล</a:t>
            </a:r>
            <a:r>
              <a:rPr lang="th-TH" sz="3600" b="1" kern="100" dirty="0">
                <a:latin typeface="Calibri"/>
                <a:ea typeface="Calibri"/>
                <a:cs typeface="Cordia New"/>
              </a:rPr>
              <a:t>พัฒนาการเด็ก</a:t>
            </a:r>
            <a:r>
              <a:rPr lang="th-TH" sz="3600" b="1" kern="100" dirty="0" smtClean="0">
                <a:latin typeface="Calibri"/>
                <a:ea typeface="Calibri"/>
                <a:cs typeface="Cordia New"/>
              </a:rPr>
              <a:t>ปฐมวัย</a:t>
            </a:r>
            <a:r>
              <a:rPr lang="en-US" sz="1800" kern="100" dirty="0">
                <a:latin typeface="Calibri"/>
                <a:ea typeface="Calibri"/>
                <a:cs typeface="Cordia New"/>
              </a:rPr>
              <a:t/>
            </a:r>
            <a:br>
              <a:rPr lang="en-US" sz="1800" kern="100" dirty="0">
                <a:latin typeface="Calibri"/>
                <a:ea typeface="Calibri"/>
                <a:cs typeface="Cordia New"/>
              </a:rPr>
            </a:br>
            <a:r>
              <a:rPr lang="en-US" sz="3600" b="1" kern="100" dirty="0">
                <a:latin typeface="Calibri"/>
                <a:ea typeface="Calibri"/>
                <a:cs typeface="Cordia New"/>
              </a:rPr>
              <a:t> </a:t>
            </a:r>
            <a:r>
              <a:rPr lang="en-US" sz="1800" kern="100" dirty="0">
                <a:latin typeface="Calibri"/>
                <a:ea typeface="Calibri"/>
                <a:cs typeface="Cordia New"/>
              </a:rPr>
              <a:t/>
            </a:r>
            <a:br>
              <a:rPr lang="en-US" sz="1800" kern="100" dirty="0">
                <a:latin typeface="Calibri"/>
                <a:ea typeface="Calibri"/>
                <a:cs typeface="Cordia New"/>
              </a:rPr>
            </a:b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784160"/>
              </p:ext>
            </p:extLst>
          </p:nvPr>
        </p:nvGraphicFramePr>
        <p:xfrm>
          <a:off x="664276" y="1398041"/>
          <a:ext cx="7886700" cy="1167810"/>
        </p:xfrm>
        <a:graphic>
          <a:graphicData uri="http://schemas.openxmlformats.org/drawingml/2006/table">
            <a:tbl>
              <a:tblPr firstRow="1" firstCol="1" bandRow="1"/>
              <a:tblGrid>
                <a:gridCol w="1920786"/>
                <a:gridCol w="2942902"/>
                <a:gridCol w="3023012"/>
              </a:tblGrid>
              <a:tr h="580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00" dirty="0" smtClean="0">
                          <a:effectLst/>
                          <a:latin typeface="Calibri"/>
                          <a:ea typeface="Calibri"/>
                          <a:cs typeface="Cordia New"/>
                        </a:rPr>
                        <a:t>จังหวัดบึง</a:t>
                      </a:r>
                      <a:r>
                        <a:rPr lang="th-TH" sz="1800" b="1" kern="1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กาฬ</a:t>
                      </a:r>
                      <a:endParaRPr lang="en-US" sz="1000" kern="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00">
                          <a:effectLst/>
                          <a:latin typeface="Calibri"/>
                          <a:ea typeface="Calibri"/>
                          <a:cs typeface="Cordia New"/>
                        </a:rPr>
                        <a:t>1.บึงกาฬ</a:t>
                      </a:r>
                      <a:endParaRPr lang="en-US" sz="1000" kern="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00">
                          <a:effectLst/>
                          <a:latin typeface="Calibri"/>
                          <a:ea typeface="Calibri"/>
                          <a:cs typeface="Cordia New"/>
                        </a:rPr>
                        <a:t>บึงกาฬ/ศรีวิไล/บุงคล้า/พรเจริญ/ปากคาด</a:t>
                      </a:r>
                      <a:endParaRPr lang="en-US" sz="1000" kern="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00">
                          <a:effectLst/>
                          <a:latin typeface="Calibri"/>
                          <a:ea typeface="Calibri"/>
                          <a:cs typeface="Cordia New"/>
                        </a:rPr>
                        <a:t> </a:t>
                      </a:r>
                      <a:endParaRPr lang="en-US" sz="1000" kern="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00">
                          <a:effectLst/>
                          <a:latin typeface="Calibri"/>
                          <a:ea typeface="Calibri"/>
                          <a:cs typeface="Cordia New"/>
                        </a:rPr>
                        <a:t>2.เซกา</a:t>
                      </a:r>
                      <a:endParaRPr lang="en-US" sz="1000" kern="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00">
                          <a:effectLst/>
                          <a:latin typeface="Calibri"/>
                          <a:ea typeface="Calibri"/>
                          <a:cs typeface="Cordia New"/>
                        </a:rPr>
                        <a:t>เซกา/บึงโขงหลง/พรเจริญ</a:t>
                      </a:r>
                      <a:endParaRPr lang="en-US" sz="1000" kern="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00">
                          <a:effectLst/>
                          <a:latin typeface="Calibri"/>
                          <a:ea typeface="Calibri"/>
                          <a:cs typeface="Cordia New"/>
                        </a:rPr>
                        <a:t> </a:t>
                      </a:r>
                      <a:endParaRPr lang="en-US" sz="1000" kern="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00">
                          <a:effectLst/>
                          <a:latin typeface="Calibri"/>
                          <a:ea typeface="Calibri"/>
                          <a:cs typeface="Cordia New"/>
                        </a:rPr>
                        <a:t>3.โซ่พิสัย</a:t>
                      </a:r>
                      <a:endParaRPr lang="en-US" sz="1000" kern="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kern="100" dirty="0">
                          <a:effectLst/>
                          <a:latin typeface="Calibri"/>
                          <a:ea typeface="Calibri"/>
                          <a:cs typeface="Cordia New"/>
                        </a:rPr>
                        <a:t>โซ่พิสัย/ปากคาด</a:t>
                      </a:r>
                      <a:endParaRPr lang="en-US" sz="1000" kern="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1067" marR="61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821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9105" y="314696"/>
            <a:ext cx="6620495" cy="605642"/>
          </a:xfrm>
          <a:solidFill>
            <a:srgbClr val="00B0F0"/>
          </a:solidFill>
        </p:spPr>
        <p:txBody>
          <a:bodyPr/>
          <a:lstStyle/>
          <a:p>
            <a:r>
              <a:rPr lang="th-TH" dirty="0" smtClean="0"/>
              <a:t>                                 ข้อมูลด้านบุคลากร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218320"/>
              </p:ext>
            </p:extLst>
          </p:nvPr>
        </p:nvGraphicFramePr>
        <p:xfrm>
          <a:off x="1573481" y="1012164"/>
          <a:ext cx="6650181" cy="3964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3"/>
                <a:gridCol w="605642"/>
                <a:gridCol w="504701"/>
                <a:gridCol w="434378"/>
                <a:gridCol w="604713"/>
                <a:gridCol w="545803"/>
                <a:gridCol w="416098"/>
                <a:gridCol w="546265"/>
                <a:gridCol w="611579"/>
                <a:gridCol w="552203"/>
                <a:gridCol w="8728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 หน่วยงาน</a:t>
                      </a:r>
                      <a:r>
                        <a:rPr lang="th-TH" baseline="0" dirty="0" smtClean="0"/>
                        <a:t> /</a:t>
                      </a:r>
                      <a:endParaRPr lang="th-TH" dirty="0" smtClean="0"/>
                    </a:p>
                    <a:p>
                      <a:pPr algn="ctr"/>
                      <a:r>
                        <a:rPr lang="th-TH" dirty="0" smtClean="0"/>
                        <a:t>บุคลากร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H Sarabun New"/>
                          <a:ea typeface="+mn-ea"/>
                          <a:cs typeface="+mn-cs"/>
                        </a:rPr>
                        <a:t>รพ.</a:t>
                      </a:r>
                    </a:p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H Sarabun New"/>
                          <a:ea typeface="+mn-ea"/>
                          <a:cs typeface="+mn-cs"/>
                        </a:rPr>
                        <a:t>บึงกาฬ</a:t>
                      </a:r>
                      <a:endParaRPr kumimoji="0" lang="th-TH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H Sarabun New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H Sarabun New"/>
                          <a:ea typeface="+mn-ea"/>
                          <a:cs typeface="+mn-cs"/>
                        </a:rPr>
                        <a:t>รพ.</a:t>
                      </a:r>
                    </a:p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H Sarabun New"/>
                          <a:ea typeface="+mn-ea"/>
                          <a:cs typeface="+mn-cs"/>
                        </a:rPr>
                        <a:t>เซกา</a:t>
                      </a:r>
                      <a:endParaRPr kumimoji="0" lang="th-TH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H Sarabun New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รพ.โซ่พิสัย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รพ.</a:t>
                      </a:r>
                    </a:p>
                    <a:p>
                      <a:pPr algn="ctr"/>
                      <a:r>
                        <a:rPr lang="th-TH" sz="1400" dirty="0" smtClean="0"/>
                        <a:t>พรเจริญ</a:t>
                      </a:r>
                    </a:p>
                    <a:p>
                      <a:pPr algn="ctr"/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รพ.</a:t>
                      </a:r>
                    </a:p>
                    <a:p>
                      <a:pPr algn="ctr"/>
                      <a:r>
                        <a:rPr lang="th-TH" sz="1400" dirty="0" smtClean="0"/>
                        <a:t>บึงโขงหลง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รพ.ปากคาด</a:t>
                      </a:r>
                    </a:p>
                    <a:p>
                      <a:pPr algn="ctr"/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รพ.</a:t>
                      </a:r>
                    </a:p>
                    <a:p>
                      <a:pPr algn="ctr"/>
                      <a:r>
                        <a:rPr lang="th-TH" sz="1400" dirty="0" smtClean="0"/>
                        <a:t>ศรีวิไล</a:t>
                      </a:r>
                    </a:p>
                    <a:p>
                      <a:pPr algn="ctr"/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รพ.</a:t>
                      </a:r>
                    </a:p>
                    <a:p>
                      <a:pPr algn="ctr"/>
                      <a:r>
                        <a:rPr lang="th-TH" sz="1400" dirty="0" smtClean="0"/>
                        <a:t>บุ่งคล้า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รวม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หมายเหตุ</a:t>
                      </a:r>
                      <a:endParaRPr lang="th-TH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กุมารแพทย์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6631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จิตแพทย์เด็ก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496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จิตแพทย์ผู้ใหญ่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th-TH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นักจิตวิทยา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ต้องการทุกรพ.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พยาบาลจิตเวชเด็กและวัยรุ่น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1อยู่แผนกอื่น1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 รพ.สต.2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อยู่ รพ.สต.1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ต้องการ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อบรม</a:t>
                      </a:r>
                    </a:p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PG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</a:rPr>
                        <a:t>เพิ่ม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898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12275" y="345097"/>
            <a:ext cx="3728853" cy="994172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 smtClean="0"/>
              <a:t>      THAN YOU</a:t>
            </a:r>
            <a:endParaRPr lang="th-T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833" l="7778" r="92778">
                        <a14:foregroundMark x1="16389" y1="52778" x2="16389" y2="52778"/>
                        <a14:foregroundMark x1="24722" y1="51389" x2="24722" y2="51389"/>
                        <a14:foregroundMark x1="31111" y1="39167" x2="31111" y2="39167"/>
                        <a14:foregroundMark x1="80833" y1="41389" x2="80833" y2="41389"/>
                        <a14:foregroundMark x1="42778" y1="23056" x2="42778" y2="23056"/>
                        <a14:foregroundMark x1="16389" y1="39444" x2="16389" y2="3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47" y="1468829"/>
            <a:ext cx="32639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4133" y="5180610"/>
            <a:ext cx="8572500" cy="1181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969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END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14614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6215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4959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0629" y="469076"/>
            <a:ext cx="8680862" cy="798941"/>
          </a:xfrm>
          <a:solidFill>
            <a:srgbClr val="FFFF00"/>
          </a:solidFill>
        </p:spPr>
        <p:txBody>
          <a:bodyPr/>
          <a:lstStyle/>
          <a:p>
            <a:r>
              <a:rPr lang="th-TH" dirty="0" smtClean="0"/>
              <a:t>                                                 ตัวชี้วัดอำเภอ  (</a:t>
            </a:r>
            <a:r>
              <a:rPr lang="en-US" dirty="0" smtClean="0"/>
              <a:t>KPI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775" y="1369218"/>
            <a:ext cx="8753475" cy="32635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th-TH" sz="2400" dirty="0"/>
              <a:t>3.ร้อยละ 75 ของสถานพัฒนาเด็กปฐมวัยแห่งชาติ  ผ่านเกณฑ์สถานพัฒนาเด็กปฐมวัยแห่งชาติ</a:t>
            </a:r>
          </a:p>
          <a:p>
            <a:pPr marL="0" indent="0">
              <a:buNone/>
            </a:pPr>
            <a:r>
              <a:rPr lang="th-TH" sz="2400" dirty="0"/>
              <a:t>ด้านสุขภาพ 4</a:t>
            </a:r>
            <a:r>
              <a:rPr lang="en-US" sz="1600" dirty="0"/>
              <a:t>D</a:t>
            </a:r>
            <a:r>
              <a:rPr lang="th-TH" sz="2400" dirty="0"/>
              <a:t> ระดับ </a:t>
            </a:r>
            <a:r>
              <a:rPr lang="en-US" sz="2400" dirty="0"/>
              <a:t>c </a:t>
            </a:r>
            <a:r>
              <a:rPr lang="th-TH" sz="2400" dirty="0"/>
              <a:t>ขึ้นไป(</a:t>
            </a:r>
            <a:r>
              <a:rPr lang="th-TH" sz="2400" dirty="0">
                <a:solidFill>
                  <a:prstClr val="black"/>
                </a:solidFill>
              </a:rPr>
              <a:t>(ผลงานปี 2565</a:t>
            </a:r>
            <a:r>
              <a:rPr lang="en-US" sz="2400" dirty="0">
                <a:solidFill>
                  <a:prstClr val="black"/>
                </a:solidFill>
              </a:rPr>
              <a:t>= </a:t>
            </a:r>
            <a:r>
              <a:rPr lang="th-TH" sz="2400" dirty="0">
                <a:solidFill>
                  <a:prstClr val="black"/>
                </a:solidFill>
              </a:rPr>
              <a:t>432/</a:t>
            </a:r>
            <a:r>
              <a:rPr lang="en-US" sz="1800" dirty="0">
                <a:solidFill>
                  <a:prstClr val="black"/>
                </a:solidFill>
              </a:rPr>
              <a:t>347</a:t>
            </a:r>
            <a:r>
              <a:rPr lang="en-US" sz="2400" dirty="0">
                <a:solidFill>
                  <a:prstClr val="black"/>
                </a:solidFill>
              </a:rPr>
              <a:t>=</a:t>
            </a:r>
            <a:r>
              <a:rPr lang="th-TH" sz="2400" dirty="0">
                <a:solidFill>
                  <a:prstClr val="black"/>
                </a:solidFill>
              </a:rPr>
              <a:t>80.32)ไม่ผ่าน 85แห่งพัฒนาให้ผ่านมากขึ้น)</a:t>
            </a:r>
            <a:endParaRPr lang="en-US" sz="2400" dirty="0"/>
          </a:p>
          <a:p>
            <a:r>
              <a:rPr lang="en-US" sz="1800" dirty="0"/>
              <a:t>4</a:t>
            </a:r>
            <a:r>
              <a:rPr lang="en-US" sz="2400" dirty="0"/>
              <a:t>.</a:t>
            </a:r>
            <a:r>
              <a:rPr lang="th-TH" sz="2400" dirty="0" smtClean="0"/>
              <a:t>ตำบลมหัศจรรย์ </a:t>
            </a:r>
            <a:r>
              <a:rPr lang="th-TH" sz="2400" dirty="0"/>
              <a:t>1000 วัน </a:t>
            </a:r>
            <a:r>
              <a:rPr lang="en-US" sz="2400" dirty="0"/>
              <a:t>plus</a:t>
            </a:r>
            <a:r>
              <a:rPr lang="th-TH" sz="2400" dirty="0"/>
              <a:t> สู่ 2500 วัน อำเภอละ 3 ตำบล</a:t>
            </a:r>
          </a:p>
          <a:p>
            <a:r>
              <a:rPr lang="th-TH" sz="2400" dirty="0"/>
              <a:t>5.พื้นที่ต้นแบบการดำเนินงานเด็กไทยเล่นเปลี่ยนโลก อำเภอละ 1 แห่ง</a:t>
            </a:r>
          </a:p>
          <a:p>
            <a:r>
              <a:rPr lang="th-TH" sz="2400" dirty="0"/>
              <a:t>6.พื้นที่ต้นแบบการดำเนินงานแก้ไขภาวะโภชนาการ/พัฒนาการ(</a:t>
            </a:r>
            <a:r>
              <a:rPr lang="en-US" sz="2400" dirty="0"/>
              <a:t>Best Practice </a:t>
            </a:r>
            <a:r>
              <a:rPr lang="th-TH" sz="2400" dirty="0"/>
              <a:t>)อำเภอละ 1 </a:t>
            </a:r>
            <a:r>
              <a:rPr lang="th-TH" sz="2400" dirty="0" smtClean="0"/>
              <a:t>แห่ง</a:t>
            </a:r>
          </a:p>
          <a:p>
            <a:pPr marL="0" indent="0">
              <a:buNone/>
            </a:pPr>
            <a:r>
              <a:rPr lang="th-TH" sz="2400" dirty="0"/>
              <a:t>(</a:t>
            </a:r>
            <a:r>
              <a:rPr lang="th-TH" sz="2400" dirty="0" smtClean="0"/>
              <a:t> มีงานวิจัยอำเภอละ 1 แห่ง)</a:t>
            </a:r>
          </a:p>
          <a:p>
            <a:pPr marL="0" indent="0">
              <a:buNone/>
            </a:pPr>
            <a:r>
              <a:rPr lang="th-TH" sz="2400" dirty="0" smtClean="0"/>
              <a:t>7. มีการดำเนินงาน</a:t>
            </a:r>
            <a:r>
              <a:rPr lang="th-TH" sz="2400" dirty="0"/>
              <a:t>ตาม</a:t>
            </a:r>
            <a:r>
              <a:rPr lang="th-TH" sz="2400" dirty="0" smtClean="0"/>
              <a:t>โครงการพิเศษไม่น้อยกว่าร้อยละ 50 ของหน่วยบริการ</a:t>
            </a:r>
          </a:p>
          <a:p>
            <a:pPr marL="0" indent="0">
              <a:buNone/>
            </a:pPr>
            <a:r>
              <a:rPr lang="th-TH" sz="2400" dirty="0" smtClean="0"/>
              <a:t>7.1โปรแกรม</a:t>
            </a:r>
            <a:r>
              <a:rPr lang="th-TH" sz="2400" dirty="0"/>
              <a:t>การส่งเสริมพัฒนาการและสร้างวินัยเชิงบวกโดยครอบครัวมีส่วนร่วม</a:t>
            </a:r>
          </a:p>
          <a:p>
            <a:pPr marL="0" indent="0">
              <a:buNone/>
            </a:pPr>
            <a:r>
              <a:rPr lang="th-TH" sz="2400" dirty="0"/>
              <a:t>(</a:t>
            </a:r>
            <a:r>
              <a:rPr lang="en-US" sz="2400" dirty="0"/>
              <a:t>Preschool Parenting Program : Triple-P)</a:t>
            </a:r>
          </a:p>
          <a:p>
            <a:pPr marL="0" indent="0">
              <a:buNone/>
            </a:pPr>
            <a:r>
              <a:rPr lang="th-TH" sz="2400" dirty="0" smtClean="0"/>
              <a:t>หรือ7.2โปรแกรม</a:t>
            </a:r>
            <a:r>
              <a:rPr lang="th-TH" sz="2400" dirty="0"/>
              <a:t>การเลี้ยงดูเด็กเพื่อให้มีสุขภาพดีตลอดชีวิต (สำหรับเด็กเล็ก 2-9 ปี) </a:t>
            </a:r>
          </a:p>
          <a:p>
            <a:pPr marL="0" indent="0">
              <a:buNone/>
            </a:pPr>
            <a:r>
              <a:rPr lang="th-TH" sz="2400" dirty="0"/>
              <a:t>(</a:t>
            </a:r>
            <a:r>
              <a:rPr lang="en-US" sz="2400" dirty="0"/>
              <a:t>Parenting for Lifelong Health for Young Children)</a:t>
            </a:r>
            <a:endParaRPr lang="th-TH" sz="2400" dirty="0" smtClean="0"/>
          </a:p>
          <a:p>
            <a:pPr marL="0" indent="0">
              <a:buNone/>
            </a:pP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3283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0629" y="469076"/>
            <a:ext cx="8680862" cy="599704"/>
          </a:xfrm>
          <a:solidFill>
            <a:srgbClr val="FFFF00"/>
          </a:solidFill>
        </p:spPr>
        <p:txBody>
          <a:bodyPr/>
          <a:lstStyle/>
          <a:p>
            <a:r>
              <a:rPr lang="th-TH" dirty="0" smtClean="0"/>
              <a:t>                                                 ตัวชี้วัดอำเภอ  (</a:t>
            </a:r>
            <a:r>
              <a:rPr lang="en-US" dirty="0" smtClean="0"/>
              <a:t>KPI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1025" y="1119836"/>
            <a:ext cx="8973910" cy="375498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th-TH" sz="2400" dirty="0"/>
              <a:t>1. ร้อยละ </a:t>
            </a:r>
            <a:r>
              <a:rPr lang="th-TH" sz="2400" dirty="0" smtClean="0"/>
              <a:t>86 </a:t>
            </a:r>
            <a:r>
              <a:rPr lang="th-TH" sz="2400" dirty="0"/>
              <a:t>ของเด็กปฐมวัยมีพัฒนาการสมวัย(ผลงานปี </a:t>
            </a:r>
            <a:r>
              <a:rPr lang="th-TH" sz="2400" dirty="0" smtClean="0"/>
              <a:t>2566</a:t>
            </a:r>
            <a:r>
              <a:rPr lang="en-US" sz="2400" dirty="0" smtClean="0"/>
              <a:t>= </a:t>
            </a:r>
            <a:r>
              <a:rPr lang="th-TH" sz="2400" dirty="0" smtClean="0"/>
              <a:t>89.81)</a:t>
            </a:r>
            <a:endParaRPr lang="th-TH" sz="2400" dirty="0"/>
          </a:p>
          <a:p>
            <a:r>
              <a:rPr lang="th-TH" sz="2400" dirty="0"/>
              <a:t>1.1 </a:t>
            </a:r>
            <a:r>
              <a:rPr lang="th-TH" sz="2400" dirty="0">
                <a:solidFill>
                  <a:srgbClr val="000000"/>
                </a:solidFill>
                <a:ea typeface="Calibri"/>
                <a:cs typeface="TH SarabunPSK"/>
              </a:rPr>
              <a:t>ความครอบคลุมของเด็ก 9,18,30,42 และ 60 เดือน ได้รับการตรวจคัดกรองพัฒนาการ(ผลงานปี </a:t>
            </a:r>
            <a:r>
              <a:rPr lang="th-TH" sz="2400" dirty="0" smtClean="0">
                <a:solidFill>
                  <a:srgbClr val="000000"/>
                </a:solidFill>
                <a:ea typeface="Calibri"/>
                <a:cs typeface="TH SarabunPSK"/>
              </a:rPr>
              <a:t>2566= </a:t>
            </a:r>
            <a:r>
              <a:rPr lang="th-TH" sz="2400" dirty="0" smtClean="0">
                <a:ea typeface="Calibri"/>
                <a:cs typeface="TH SarabunPSK"/>
              </a:rPr>
              <a:t>92.38</a:t>
            </a:r>
            <a:r>
              <a:rPr lang="th-TH" sz="2400" dirty="0" smtClean="0">
                <a:solidFill>
                  <a:srgbClr val="000000"/>
                </a:solidFill>
                <a:ea typeface="Calibri"/>
                <a:cs typeface="TH SarabunPSK"/>
              </a:rPr>
              <a:t>)</a:t>
            </a:r>
            <a:endParaRPr lang="th-TH" sz="2400" dirty="0">
              <a:solidFill>
                <a:srgbClr val="000000"/>
              </a:solidFill>
              <a:ea typeface="Calibri"/>
              <a:cs typeface="TH SarabunPSK"/>
            </a:endParaRPr>
          </a:p>
          <a:p>
            <a:r>
              <a:rPr lang="th-TH" sz="2400" dirty="0"/>
              <a:t>1.2. ร้อยละเด็กอายุ 9,18,30,42 และ 60 เดือนที่สงสัยพัฒนาการล่าช้าได้รับการค้นพบ(ผลงานปี </a:t>
            </a:r>
            <a:r>
              <a:rPr lang="th-TH" sz="2400" dirty="0" smtClean="0"/>
              <a:t>2566 =26.63 </a:t>
            </a:r>
            <a:r>
              <a:rPr lang="th-TH" sz="2400" dirty="0"/>
              <a:t>)</a:t>
            </a:r>
          </a:p>
          <a:p>
            <a:r>
              <a:rPr lang="th-TH" sz="2400" dirty="0"/>
              <a:t>1.3 ร้อยละความครอบคลุมของเด็ก 9,18,30,42 และ 60 เดือน สงสัยพัฒนาการล่าช้าและล่าช้าได้รับการตรวจติดตาม (ผลงานปี </a:t>
            </a:r>
            <a:r>
              <a:rPr lang="th-TH" sz="2400" dirty="0" smtClean="0"/>
              <a:t>2566 =90.57</a:t>
            </a:r>
            <a:r>
              <a:rPr lang="th-TH" sz="2400" dirty="0" smtClean="0">
                <a:solidFill>
                  <a:srgbClr val="FF0000"/>
                </a:solidFill>
              </a:rPr>
              <a:t> </a:t>
            </a:r>
            <a:r>
              <a:rPr lang="th-TH" sz="2400" dirty="0"/>
              <a:t>)</a:t>
            </a:r>
          </a:p>
          <a:p>
            <a:r>
              <a:rPr lang="th-TH" sz="2400" dirty="0"/>
              <a:t>1.4 ร้อยละ </a:t>
            </a:r>
            <a:r>
              <a:rPr lang="th-TH" sz="2400" dirty="0" smtClean="0"/>
              <a:t>70 </a:t>
            </a:r>
            <a:r>
              <a:rPr lang="th-TH" sz="2400" dirty="0"/>
              <a:t>ของเด็ก  0-5 ปี ที่พัฒนาการล่าช้าได้รับการกระตุ้นด้วย </a:t>
            </a:r>
            <a:r>
              <a:rPr lang="en-US" sz="1500" dirty="0"/>
              <a:t>TEDA4I</a:t>
            </a:r>
            <a:r>
              <a:rPr lang="th-TH" sz="2400" dirty="0"/>
              <a:t>(ผลงานปี </a:t>
            </a:r>
            <a:r>
              <a:rPr lang="th-TH" sz="2400" dirty="0" smtClean="0"/>
              <a:t>2566 =80.95 </a:t>
            </a:r>
            <a:r>
              <a:rPr lang="th-TH" sz="2400" dirty="0"/>
              <a:t>)และได้รับการแยกโรคร้อยละ</a:t>
            </a:r>
            <a:r>
              <a:rPr lang="th-TH" sz="2400" dirty="0">
                <a:solidFill>
                  <a:srgbClr val="FF0000"/>
                </a:solidFill>
              </a:rPr>
              <a:t>50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1700" dirty="0"/>
              <a:t>1.5</a:t>
            </a:r>
            <a:r>
              <a:rPr lang="en-US" sz="2400" dirty="0"/>
              <a:t> </a:t>
            </a:r>
            <a:r>
              <a:rPr lang="th-TH" sz="2400" dirty="0"/>
              <a:t>ร้อยละ 35 ของเด็กล่าช้าที่ได้รับการกระตุ้นกลับมาปกติ</a:t>
            </a:r>
            <a:r>
              <a:rPr lang="en-US" sz="2400" dirty="0"/>
              <a:t> </a:t>
            </a:r>
            <a:r>
              <a:rPr lang="th-TH" sz="2400" dirty="0"/>
              <a:t>(ผลงานปี 2565 </a:t>
            </a:r>
            <a:r>
              <a:rPr lang="en-US" sz="2400" dirty="0"/>
              <a:t>= </a:t>
            </a:r>
            <a:r>
              <a:rPr lang="th-TH" sz="2400" dirty="0" smtClean="0"/>
              <a:t>33.33)</a:t>
            </a:r>
            <a:endParaRPr lang="th-TH" sz="2400" dirty="0"/>
          </a:p>
          <a:p>
            <a:pPr lvl="0"/>
            <a:r>
              <a:rPr lang="th-TH" sz="2400" dirty="0"/>
              <a:t>2.ร้อยละ 66 ของเด็กอายุ 0-5 ปี สูงดีสมส่วน</a:t>
            </a:r>
            <a:endParaRPr lang="th-TH" sz="2400" dirty="0">
              <a:solidFill>
                <a:prstClr val="black"/>
              </a:solidFill>
            </a:endParaRPr>
          </a:p>
          <a:p>
            <a:pPr lvl="0"/>
            <a:r>
              <a:rPr lang="th-TH" sz="2400" dirty="0">
                <a:solidFill>
                  <a:prstClr val="black"/>
                </a:solidFill>
              </a:rPr>
              <a:t>2.1 เด็กอายุ 0-5 ปี สูงดีสมส่วน ร้อยละ 66 (ผลงานปี </a:t>
            </a:r>
            <a:r>
              <a:rPr lang="th-TH" sz="2400" dirty="0" smtClean="0">
                <a:solidFill>
                  <a:prstClr val="black"/>
                </a:solidFill>
              </a:rPr>
              <a:t>2566= </a:t>
            </a:r>
            <a:r>
              <a:rPr lang="th-TH" sz="2400" dirty="0" smtClean="0">
                <a:solidFill>
                  <a:srgbClr val="FF0000"/>
                </a:solidFill>
              </a:rPr>
              <a:t>52.86</a:t>
            </a:r>
            <a:r>
              <a:rPr lang="th-TH" sz="2400" dirty="0" smtClean="0">
                <a:solidFill>
                  <a:prstClr val="black"/>
                </a:solidFill>
              </a:rPr>
              <a:t>)</a:t>
            </a:r>
            <a:endParaRPr lang="th-TH" sz="2400" dirty="0">
              <a:solidFill>
                <a:prstClr val="black"/>
              </a:solidFill>
            </a:endParaRPr>
          </a:p>
          <a:p>
            <a:pPr lvl="0"/>
            <a:r>
              <a:rPr lang="th-TH" sz="2400" dirty="0">
                <a:solidFill>
                  <a:prstClr val="black"/>
                </a:solidFill>
              </a:rPr>
              <a:t>2.2 ความครอบคลุมการคัดกรอง ร้อยละ 90   ทั้ง 4 (</a:t>
            </a:r>
            <a:r>
              <a:rPr lang="th-TH" sz="2400" dirty="0" err="1">
                <a:solidFill>
                  <a:prstClr val="black"/>
                </a:solidFill>
              </a:rPr>
              <a:t>ไตรมาส</a:t>
            </a:r>
            <a:r>
              <a:rPr lang="th-TH" sz="2400" dirty="0">
                <a:solidFill>
                  <a:prstClr val="black"/>
                </a:solidFill>
              </a:rPr>
              <a:t> )(ผลงานปี </a:t>
            </a:r>
            <a:r>
              <a:rPr lang="th-TH" sz="2400" dirty="0" smtClean="0">
                <a:solidFill>
                  <a:prstClr val="black"/>
                </a:solidFill>
              </a:rPr>
              <a:t>2566</a:t>
            </a:r>
            <a:r>
              <a:rPr lang="en-US" sz="2400" dirty="0" smtClean="0">
                <a:solidFill>
                  <a:prstClr val="black"/>
                </a:solidFill>
              </a:rPr>
              <a:t>= </a:t>
            </a:r>
            <a:r>
              <a:rPr lang="th-TH" sz="2400" dirty="0" smtClean="0">
                <a:solidFill>
                  <a:srgbClr val="FF0000"/>
                </a:solidFill>
              </a:rPr>
              <a:t>79.56</a:t>
            </a:r>
            <a:r>
              <a:rPr lang="th-TH" sz="2400" dirty="0" smtClean="0">
                <a:solidFill>
                  <a:prstClr val="black"/>
                </a:solidFill>
              </a:rPr>
              <a:t>)</a:t>
            </a:r>
            <a:endParaRPr lang="th-TH" sz="2400" dirty="0">
              <a:solidFill>
                <a:prstClr val="black"/>
              </a:solidFill>
            </a:endParaRPr>
          </a:p>
          <a:p>
            <a:pPr lvl="0"/>
            <a:r>
              <a:rPr lang="th-TH" sz="2400" dirty="0">
                <a:solidFill>
                  <a:prstClr val="black"/>
                </a:solidFill>
              </a:rPr>
              <a:t>2.3 ส่วนสูงเฉลี่ยที่อายุ 5 ปี ชาย 113 ชม. หญิง 112ชม. (ผลงานปี 2565 ชาย</a:t>
            </a:r>
            <a:r>
              <a:rPr lang="th-TH" sz="2400" dirty="0" smtClean="0">
                <a:solidFill>
                  <a:srgbClr val="FF0000"/>
                </a:solidFill>
              </a:rPr>
              <a:t>107.58 </a:t>
            </a:r>
            <a:r>
              <a:rPr lang="th-TH" sz="2400" dirty="0">
                <a:solidFill>
                  <a:prstClr val="black"/>
                </a:solidFill>
              </a:rPr>
              <a:t>หญิง </a:t>
            </a:r>
            <a:r>
              <a:rPr lang="th-TH" sz="2400" dirty="0" smtClean="0">
                <a:solidFill>
                  <a:srgbClr val="FF0000"/>
                </a:solidFill>
              </a:rPr>
              <a:t>106.94</a:t>
            </a:r>
            <a:r>
              <a:rPr lang="th-TH" sz="2400" dirty="0" smtClean="0">
                <a:solidFill>
                  <a:prstClr val="black"/>
                </a:solidFill>
              </a:rPr>
              <a:t>)</a:t>
            </a:r>
            <a:endParaRPr lang="th-TH" sz="2400" dirty="0">
              <a:solidFill>
                <a:prstClr val="black"/>
              </a:solidFill>
            </a:endParaRPr>
          </a:p>
          <a:p>
            <a:pPr lvl="0"/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0303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0629" y="469076"/>
            <a:ext cx="8680862" cy="798941"/>
          </a:xfrm>
          <a:solidFill>
            <a:srgbClr val="FFFF00"/>
          </a:solidFill>
        </p:spPr>
        <p:txBody>
          <a:bodyPr/>
          <a:lstStyle/>
          <a:p>
            <a:r>
              <a:rPr lang="th-TH" dirty="0" smtClean="0"/>
              <a:t>                                                 ตัวชี้วัดอำเภอ  (</a:t>
            </a:r>
            <a:r>
              <a:rPr lang="en-US" dirty="0" smtClean="0"/>
              <a:t>KPI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775" y="1369218"/>
            <a:ext cx="8753475" cy="32635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th-TH" sz="2400" dirty="0"/>
              <a:t>3.ร้อยละ 75 ของสถานพัฒนาเด็กปฐมวัยแห่งชาติ  ผ่านเกณฑ์สถานพัฒนาเด็กปฐมวัยแห่งชาติ</a:t>
            </a:r>
          </a:p>
          <a:p>
            <a:pPr marL="0" indent="0">
              <a:buNone/>
            </a:pPr>
            <a:r>
              <a:rPr lang="th-TH" sz="2400" dirty="0"/>
              <a:t>ด้านสุขภาพ 4</a:t>
            </a:r>
            <a:r>
              <a:rPr lang="en-US" sz="1600" dirty="0"/>
              <a:t>D</a:t>
            </a:r>
            <a:r>
              <a:rPr lang="th-TH" sz="2400" dirty="0"/>
              <a:t> ระดับ </a:t>
            </a:r>
            <a:r>
              <a:rPr lang="en-US" sz="2400" dirty="0"/>
              <a:t>c </a:t>
            </a:r>
            <a:r>
              <a:rPr lang="th-TH" sz="2400" dirty="0"/>
              <a:t>ขึ้นไป(</a:t>
            </a:r>
            <a:r>
              <a:rPr lang="th-TH" sz="2400" dirty="0">
                <a:solidFill>
                  <a:prstClr val="black"/>
                </a:solidFill>
              </a:rPr>
              <a:t>(ผลงานปี 2565</a:t>
            </a:r>
            <a:r>
              <a:rPr lang="en-US" sz="2400" dirty="0">
                <a:solidFill>
                  <a:prstClr val="black"/>
                </a:solidFill>
              </a:rPr>
              <a:t>= </a:t>
            </a:r>
            <a:r>
              <a:rPr lang="th-TH" sz="2400" dirty="0">
                <a:solidFill>
                  <a:prstClr val="black"/>
                </a:solidFill>
              </a:rPr>
              <a:t>432/</a:t>
            </a:r>
            <a:r>
              <a:rPr lang="en-US" sz="1800" dirty="0">
                <a:solidFill>
                  <a:prstClr val="black"/>
                </a:solidFill>
              </a:rPr>
              <a:t>347</a:t>
            </a:r>
            <a:r>
              <a:rPr lang="en-US" sz="2400" dirty="0">
                <a:solidFill>
                  <a:prstClr val="black"/>
                </a:solidFill>
              </a:rPr>
              <a:t>=</a:t>
            </a:r>
            <a:r>
              <a:rPr lang="th-TH" sz="2400" dirty="0">
                <a:solidFill>
                  <a:prstClr val="black"/>
                </a:solidFill>
              </a:rPr>
              <a:t>80.32)ไม่ผ่าน 85แห่งพัฒนาให้ผ่านมากขึ้น)</a:t>
            </a:r>
            <a:endParaRPr lang="en-US" sz="2400" dirty="0"/>
          </a:p>
          <a:p>
            <a:r>
              <a:rPr lang="en-US" sz="1800" dirty="0"/>
              <a:t>4</a:t>
            </a:r>
            <a:r>
              <a:rPr lang="en-US" sz="2400" dirty="0"/>
              <a:t>.</a:t>
            </a:r>
            <a:r>
              <a:rPr lang="th-TH" sz="2400" dirty="0" smtClean="0"/>
              <a:t>ตำบลมหัศจรรย์ </a:t>
            </a:r>
            <a:r>
              <a:rPr lang="th-TH" sz="2400" dirty="0"/>
              <a:t>1000 วัน </a:t>
            </a:r>
            <a:r>
              <a:rPr lang="en-US" sz="2400" dirty="0"/>
              <a:t>plus</a:t>
            </a:r>
            <a:r>
              <a:rPr lang="th-TH" sz="2400" dirty="0"/>
              <a:t> สู่ 2500 วัน อำเภอละ 3 ตำบล</a:t>
            </a:r>
          </a:p>
          <a:p>
            <a:r>
              <a:rPr lang="th-TH" sz="2400" dirty="0"/>
              <a:t>5.พื้นที่ต้นแบบการดำเนินงานเด็กไทยเล่นเปลี่ยนโลก อำเภอละ 1 แห่ง</a:t>
            </a:r>
          </a:p>
          <a:p>
            <a:r>
              <a:rPr lang="th-TH" sz="2400" dirty="0"/>
              <a:t>6.พื้นที่ต้นแบบการดำเนินงานแก้ไขภาวะโภชนาการ/พัฒนาการ(</a:t>
            </a:r>
            <a:r>
              <a:rPr lang="en-US" sz="2400" dirty="0"/>
              <a:t>Best Practice </a:t>
            </a:r>
            <a:r>
              <a:rPr lang="th-TH" sz="2400" dirty="0"/>
              <a:t>)อำเภอละ 1 </a:t>
            </a:r>
            <a:r>
              <a:rPr lang="th-TH" sz="2400" dirty="0" smtClean="0"/>
              <a:t>แห่ง</a:t>
            </a:r>
          </a:p>
          <a:p>
            <a:pPr marL="0" indent="0">
              <a:buNone/>
            </a:pPr>
            <a:r>
              <a:rPr lang="th-TH" sz="2400" dirty="0"/>
              <a:t>(</a:t>
            </a:r>
            <a:r>
              <a:rPr lang="th-TH" sz="2400" dirty="0" smtClean="0"/>
              <a:t> มีงานวิจัยอำเภอละ 1 แห่ง)</a:t>
            </a:r>
          </a:p>
          <a:p>
            <a:pPr marL="0" indent="0">
              <a:buNone/>
            </a:pPr>
            <a:r>
              <a:rPr lang="th-TH" sz="2400" dirty="0" smtClean="0"/>
              <a:t>7. มีการดำเนินงาน</a:t>
            </a:r>
            <a:r>
              <a:rPr lang="th-TH" sz="2400" dirty="0"/>
              <a:t>ตาม</a:t>
            </a:r>
            <a:r>
              <a:rPr lang="th-TH" sz="2400" dirty="0" smtClean="0"/>
              <a:t>โครงการพิเศษไม่น้อยกว่าร้อยละ 50 ของหน่วยบริการ</a:t>
            </a:r>
          </a:p>
          <a:p>
            <a:pPr marL="0" indent="0">
              <a:buNone/>
            </a:pPr>
            <a:r>
              <a:rPr lang="th-TH" sz="2400" dirty="0" smtClean="0"/>
              <a:t>7.1โปรแกรม</a:t>
            </a:r>
            <a:r>
              <a:rPr lang="th-TH" sz="2400" dirty="0"/>
              <a:t>การส่งเสริมพัฒนาการและสร้างวินัยเชิงบวกโดยครอบครัวมีส่วนร่วม</a:t>
            </a:r>
          </a:p>
          <a:p>
            <a:pPr marL="0" indent="0">
              <a:buNone/>
            </a:pPr>
            <a:r>
              <a:rPr lang="th-TH" sz="2400" dirty="0"/>
              <a:t>(</a:t>
            </a:r>
            <a:r>
              <a:rPr lang="en-US" sz="2400" dirty="0"/>
              <a:t>Preschool Parenting Program : Triple-P)</a:t>
            </a:r>
          </a:p>
          <a:p>
            <a:pPr marL="0" indent="0">
              <a:buNone/>
            </a:pPr>
            <a:r>
              <a:rPr lang="th-TH" sz="2400" dirty="0" smtClean="0"/>
              <a:t>หรือ7.2โปรแกรม</a:t>
            </a:r>
            <a:r>
              <a:rPr lang="th-TH" sz="2400" dirty="0"/>
              <a:t>การเลี้ยงดูเด็กเพื่อให้มีสุขภาพดีตลอดชีวิต (สำหรับเด็กเล็ก 2-9 ปี) </a:t>
            </a:r>
          </a:p>
          <a:p>
            <a:pPr marL="0" indent="0">
              <a:buNone/>
            </a:pPr>
            <a:r>
              <a:rPr lang="th-TH" sz="2400" dirty="0"/>
              <a:t>(</a:t>
            </a:r>
            <a:r>
              <a:rPr lang="en-US" sz="2400" dirty="0"/>
              <a:t>Parenting for Lifelong Health for Young Children)</a:t>
            </a:r>
            <a:endParaRPr lang="th-TH" sz="2400" dirty="0" smtClean="0"/>
          </a:p>
          <a:p>
            <a:pPr marL="0" indent="0">
              <a:buNone/>
            </a:pP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4861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777834" y="202145"/>
            <a:ext cx="7562358" cy="830995"/>
          </a:xfrm>
          <a:prstGeom prst="rect">
            <a:avLst/>
          </a:prstGeom>
          <a:solidFill>
            <a:srgbClr val="FFFF66"/>
          </a:solidFill>
        </p:spPr>
        <p:txBody>
          <a:bodyPr wrap="square" lIns="91438" tIns="45719" rIns="91438" bIns="45719">
            <a:spAutoFit/>
          </a:bodyPr>
          <a:lstStyle/>
          <a:p>
            <a:r>
              <a:rPr lang="th-TH" sz="4800" dirty="0">
                <a:solidFill>
                  <a:prstClr val="black"/>
                </a:solidFill>
                <a:latin typeface="Calibri Light"/>
                <a:cs typeface="Angsana New"/>
              </a:rPr>
              <a:t>   </a:t>
            </a:r>
            <a:r>
              <a:rPr lang="th-TH" sz="4800" dirty="0" smtClean="0">
                <a:solidFill>
                  <a:prstClr val="black"/>
                </a:solidFill>
                <a:latin typeface="Calibri Light"/>
                <a:cs typeface="Angsana New"/>
              </a:rPr>
              <a:t>การ</a:t>
            </a:r>
            <a:r>
              <a:rPr lang="th-TH" sz="4800" dirty="0">
                <a:solidFill>
                  <a:prstClr val="black"/>
                </a:solidFill>
                <a:latin typeface="Calibri Light"/>
                <a:cs typeface="Angsana New"/>
              </a:rPr>
              <a:t>ดำเนินงานเด็กปฐมวัยปี 2567</a:t>
            </a:r>
            <a:endParaRPr lang="th-TH" sz="4800" dirty="0">
              <a:solidFill>
                <a:prstClr val="black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12520" y="1181595"/>
            <a:ext cx="6151419" cy="37169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r>
              <a:rPr lang="th-TH" u="sng" dirty="0" smtClean="0">
                <a:solidFill>
                  <a:srgbClr val="FFFF00"/>
                </a:solidFill>
              </a:rPr>
              <a:t>1.การดำเนินงานตามกระบวนการงานปกติ</a:t>
            </a:r>
          </a:p>
          <a:p>
            <a:r>
              <a:rPr lang="th-TH" dirty="0" smtClean="0">
                <a:solidFill>
                  <a:prstClr val="white"/>
                </a:solidFill>
              </a:rPr>
              <a:t>1.1คัดกรองพัฒนาการ  5 กลุ่มอายุ 9,18,30,42 และ  60 เดือนทุกเดือน</a:t>
            </a:r>
          </a:p>
          <a:p>
            <a:r>
              <a:rPr lang="th-TH" dirty="0" smtClean="0">
                <a:solidFill>
                  <a:prstClr val="white"/>
                </a:solidFill>
              </a:rPr>
              <a:t>1.2คัดกรองโภชนาการชั่งน้ำหนักวัดส่วนสูงประเมินภาวะโภชนาการเด็ก0-5 ปี</a:t>
            </a:r>
          </a:p>
          <a:p>
            <a:r>
              <a:rPr lang="th-TH" dirty="0" smtClean="0">
                <a:solidFill>
                  <a:prstClr val="white"/>
                </a:solidFill>
              </a:rPr>
              <a:t>ทุก 3 เดือน 4 </a:t>
            </a:r>
            <a:r>
              <a:rPr lang="th-TH" dirty="0" err="1" smtClean="0">
                <a:solidFill>
                  <a:prstClr val="white"/>
                </a:solidFill>
              </a:rPr>
              <a:t>ไตรมาส</a:t>
            </a:r>
            <a:endParaRPr lang="th-TH" dirty="0" smtClean="0">
              <a:solidFill>
                <a:prstClr val="white"/>
              </a:solidFill>
            </a:endParaRPr>
          </a:p>
          <a:p>
            <a:r>
              <a:rPr lang="th-TH" dirty="0" smtClean="0">
                <a:solidFill>
                  <a:prstClr val="white"/>
                </a:solidFill>
              </a:rPr>
              <a:t>1.3การดำเนินงานตามมาตรฐานคลินิกเด็กดี</a:t>
            </a:r>
          </a:p>
          <a:p>
            <a:r>
              <a:rPr lang="th-TH" dirty="0" smtClean="0">
                <a:solidFill>
                  <a:prstClr val="white"/>
                </a:solidFill>
              </a:rPr>
              <a:t>1.4การดำเนินงานตามมาตรฐานคลินิกกระตุ้นพัฒนาการ</a:t>
            </a:r>
          </a:p>
          <a:p>
            <a:r>
              <a:rPr lang="th-TH" dirty="0" smtClean="0">
                <a:solidFill>
                  <a:prstClr val="white"/>
                </a:solidFill>
              </a:rPr>
              <a:t>1.5การดำเนินงานตำบลมหัศจรรย์ 1000 วัน </a:t>
            </a:r>
            <a:r>
              <a:rPr lang="th-TH" dirty="0" err="1" smtClean="0">
                <a:solidFill>
                  <a:prstClr val="white"/>
                </a:solidFill>
              </a:rPr>
              <a:t>พลัส</a:t>
            </a:r>
            <a:r>
              <a:rPr lang="th-TH" dirty="0" smtClean="0">
                <a:solidFill>
                  <a:prstClr val="white"/>
                </a:solidFill>
              </a:rPr>
              <a:t>สู่ 2500 วัน</a:t>
            </a:r>
          </a:p>
          <a:p>
            <a:r>
              <a:rPr lang="th-TH" u="sng" dirty="0" smtClean="0">
                <a:solidFill>
                  <a:srgbClr val="FFFF00"/>
                </a:solidFill>
              </a:rPr>
              <a:t>2.การดำเนินงาน</a:t>
            </a:r>
            <a:r>
              <a:rPr lang="th-TH" u="sng" dirty="0">
                <a:solidFill>
                  <a:srgbClr val="FFFF00"/>
                </a:solidFill>
              </a:rPr>
              <a:t>โครงการ</a:t>
            </a:r>
            <a:r>
              <a:rPr lang="th-TH" u="sng" dirty="0" smtClean="0">
                <a:solidFill>
                  <a:srgbClr val="FFFF00"/>
                </a:solidFill>
              </a:rPr>
              <a:t>พิเศษ</a:t>
            </a:r>
          </a:p>
          <a:p>
            <a:r>
              <a:rPr lang="th-TH" dirty="0" smtClean="0">
                <a:solidFill>
                  <a:prstClr val="white"/>
                </a:solidFill>
              </a:rPr>
              <a:t>2.1โปรแกรม</a:t>
            </a:r>
            <a:r>
              <a:rPr lang="th-TH" dirty="0">
                <a:solidFill>
                  <a:prstClr val="white"/>
                </a:solidFill>
              </a:rPr>
              <a:t>การส่งเสริมพัฒนาการและสร้างวินัยเชิงบวกโดยครอบครัวมีส่วน</a:t>
            </a:r>
            <a:r>
              <a:rPr lang="th-TH" dirty="0" smtClean="0">
                <a:solidFill>
                  <a:prstClr val="white"/>
                </a:solidFill>
              </a:rPr>
              <a:t>ร่วม</a:t>
            </a:r>
          </a:p>
          <a:p>
            <a:r>
              <a:rPr lang="th-TH" sz="1800" dirty="0">
                <a:solidFill>
                  <a:prstClr val="white"/>
                </a:solidFill>
              </a:rPr>
              <a:t>(</a:t>
            </a:r>
            <a:r>
              <a:rPr lang="en-US" sz="1200" dirty="0">
                <a:solidFill>
                  <a:prstClr val="white"/>
                </a:solidFill>
              </a:rPr>
              <a:t>Preschool Parenting Program : Triple-P</a:t>
            </a:r>
            <a:r>
              <a:rPr lang="th-TH" sz="1600" dirty="0">
                <a:solidFill>
                  <a:prstClr val="white"/>
                </a:solidFill>
              </a:rPr>
              <a:t>)</a:t>
            </a:r>
          </a:p>
          <a:p>
            <a:r>
              <a:rPr lang="th-TH" dirty="0" smtClean="0">
                <a:solidFill>
                  <a:prstClr val="white"/>
                </a:solidFill>
              </a:rPr>
              <a:t>2.2โปรแกรม</a:t>
            </a:r>
            <a:r>
              <a:rPr lang="th-TH" dirty="0">
                <a:solidFill>
                  <a:prstClr val="white"/>
                </a:solidFill>
              </a:rPr>
              <a:t>การเลี้ยงดูเด็กเพื่อให้มีสุขภาพดีตลอดชีวิต (สำหรับเด็กเล็ก 2-9 ปี) </a:t>
            </a:r>
            <a:endParaRPr lang="en-US" sz="1100" dirty="0">
              <a:solidFill>
                <a:prstClr val="white"/>
              </a:solidFill>
            </a:endParaRPr>
          </a:p>
          <a:p>
            <a:r>
              <a:rPr lang="th-TH" sz="1600" dirty="0">
                <a:solidFill>
                  <a:prstClr val="white"/>
                </a:solidFill>
              </a:rPr>
              <a:t>(</a:t>
            </a:r>
            <a:r>
              <a:rPr lang="en-US" sz="1100" dirty="0">
                <a:solidFill>
                  <a:prstClr val="white"/>
                </a:solidFill>
              </a:rPr>
              <a:t>Parenting for Lifelong Health for Young Children</a:t>
            </a:r>
            <a:r>
              <a:rPr lang="th-TH" sz="1600" dirty="0">
                <a:solidFill>
                  <a:prstClr val="white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96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53083" y="528274"/>
            <a:ext cx="8066868" cy="9124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510" tIns="40786" rIns="81510" bIns="40786" rtlCol="0" anchor="ctr"/>
          <a:lstStyle/>
          <a:p>
            <a:pPr defTabSz="815008"/>
            <a:r>
              <a:rPr lang="th-TH" sz="2900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ยุทธศาสตร์</a:t>
            </a:r>
            <a:r>
              <a:rPr lang="en-US" sz="2900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: </a:t>
            </a:r>
            <a:endParaRPr lang="th-TH" sz="2900" u="sng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defTabSz="815008"/>
            <a:r>
              <a:rPr lang="th-TH" sz="2900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1.ครอบครัว</a:t>
            </a:r>
            <a:r>
              <a:rPr lang="th-TH" sz="2900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และภาคีเครือข่ายมีส่วนร่วม</a:t>
            </a:r>
            <a:r>
              <a:rPr lang="en-US" sz="2900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:</a:t>
            </a:r>
            <a:r>
              <a:rPr lang="th-TH" sz="2900" u="sng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บูรณา</a:t>
            </a:r>
            <a:r>
              <a:rPr lang="th-TH" sz="2900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การณ์ในหมู่บ้าน 5</a:t>
            </a:r>
            <a:r>
              <a:rPr lang="en-US" sz="2900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G </a:t>
            </a:r>
            <a:r>
              <a:rPr lang="en-US" sz="2900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PLUS</a:t>
            </a:r>
            <a:endParaRPr lang="th-TH" sz="2900" u="sng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12598" r="17916" b="32772"/>
          <a:stretch/>
        </p:blipFill>
        <p:spPr bwMode="auto">
          <a:xfrm>
            <a:off x="4711535" y="3173090"/>
            <a:ext cx="1816924" cy="119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4" t="28492" r="36137"/>
          <a:stretch/>
        </p:blipFill>
        <p:spPr bwMode="auto">
          <a:xfrm>
            <a:off x="287676" y="1777141"/>
            <a:ext cx="1657092" cy="26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8" t="12698" r="24537" b="13580"/>
          <a:stretch/>
        </p:blipFill>
        <p:spPr bwMode="auto">
          <a:xfrm>
            <a:off x="2642261" y="3040636"/>
            <a:ext cx="1466602" cy="132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506" y="1574348"/>
            <a:ext cx="1757549" cy="135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0" t="9581" r="17307" b="17805"/>
          <a:stretch/>
        </p:blipFill>
        <p:spPr bwMode="auto">
          <a:xfrm>
            <a:off x="4631377" y="1620982"/>
            <a:ext cx="1977241" cy="1197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t="4853" r="2945" b="2704"/>
          <a:stretch/>
        </p:blipFill>
        <p:spPr bwMode="auto">
          <a:xfrm>
            <a:off x="7333013" y="1574348"/>
            <a:ext cx="1229096" cy="1549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8984" r="16434" b="15097"/>
          <a:stretch/>
        </p:blipFill>
        <p:spPr bwMode="auto">
          <a:xfrm>
            <a:off x="7333013" y="3274030"/>
            <a:ext cx="1325533" cy="14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ลูกศรขวา 1"/>
          <p:cNvSpPr/>
          <p:nvPr/>
        </p:nvSpPr>
        <p:spPr>
          <a:xfrm>
            <a:off x="2030680" y="2732528"/>
            <a:ext cx="492826" cy="54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00696" y="4530436"/>
            <a:ext cx="4613564" cy="3146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แก้ปัญหาโภชนาการการเฝ้าระวังเด็กเตี้ยอ้วนผอม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t="35332" r="67172" b="32334"/>
          <a:stretch/>
        </p:blipFill>
        <p:spPr bwMode="auto">
          <a:xfrm>
            <a:off x="2242977" y="2113139"/>
            <a:ext cx="1563391" cy="2638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53083" y="528274"/>
            <a:ext cx="8066868" cy="9124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510" tIns="40786" rIns="81510" bIns="40786" rtlCol="0" anchor="ctr"/>
          <a:lstStyle/>
          <a:p>
            <a:pPr defTabSz="815008"/>
            <a:r>
              <a:rPr lang="th-TH" sz="2900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ยุทธศาสตร์</a:t>
            </a:r>
            <a:r>
              <a:rPr lang="en-US" sz="2900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: </a:t>
            </a:r>
            <a:endParaRPr lang="th-TH" sz="2900" u="sng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defTabSz="815008"/>
            <a:r>
              <a:rPr lang="th-TH" sz="2900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2</a:t>
            </a:r>
            <a:r>
              <a:rPr lang="th-TH" sz="2900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.การขับเคลื่อน</a:t>
            </a:r>
            <a:r>
              <a:rPr lang="th-TH" sz="2900" u="sng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ตำบลมหรรศจรรย์</a:t>
            </a:r>
            <a:r>
              <a:rPr lang="th-TH" sz="2900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1000 </a:t>
            </a:r>
            <a:r>
              <a:rPr lang="th-TH" sz="2900" u="sng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วันพลัส</a:t>
            </a:r>
            <a:r>
              <a:rPr lang="th-TH" sz="2900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สู่ 2500 วัน</a:t>
            </a:r>
            <a:endParaRPr lang="th-TH" sz="2900" u="sng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12598" r="17916" b="32772"/>
          <a:stretch/>
        </p:blipFill>
        <p:spPr bwMode="auto">
          <a:xfrm>
            <a:off x="5394410" y="3010395"/>
            <a:ext cx="1093562" cy="167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8" t="12698" r="24537" b="13580"/>
          <a:stretch/>
        </p:blipFill>
        <p:spPr bwMode="auto">
          <a:xfrm>
            <a:off x="6487972" y="3010395"/>
            <a:ext cx="1093430" cy="164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534" y="1624950"/>
            <a:ext cx="1285875" cy="115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53" y="1596662"/>
            <a:ext cx="1665765" cy="131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7" t="16675" r="26508" b="8133"/>
          <a:stretch/>
        </p:blipFill>
        <p:spPr bwMode="auto">
          <a:xfrm>
            <a:off x="3996047" y="2866360"/>
            <a:ext cx="1306283" cy="1818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0" t="9581" r="17307" b="17805"/>
          <a:stretch/>
        </p:blipFill>
        <p:spPr bwMode="auto">
          <a:xfrm>
            <a:off x="5548745" y="1624950"/>
            <a:ext cx="1707078" cy="1159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18754" y="1828799"/>
            <a:ext cx="1537855" cy="3022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4 องค์ประกอบ</a:t>
            </a:r>
          </a:p>
          <a:p>
            <a:r>
              <a:rPr lang="th-TH" dirty="0" smtClean="0"/>
              <a:t>4.1ประเมิน</a:t>
            </a:r>
            <a:r>
              <a:rPr lang="th-TH" dirty="0" err="1" smtClean="0"/>
              <a:t>อปท</a:t>
            </a:r>
            <a:r>
              <a:rPr lang="th-TH" dirty="0" smtClean="0"/>
              <a:t>.</a:t>
            </a:r>
          </a:p>
          <a:p>
            <a:r>
              <a:rPr lang="th-TH" dirty="0" smtClean="0"/>
              <a:t>4.2หน่วยบริการสาธารณสุข</a:t>
            </a:r>
          </a:p>
          <a:p>
            <a:r>
              <a:rPr lang="th-TH" dirty="0" smtClean="0"/>
              <a:t>4.3สถานพัฒนาเด็กปฐมวัย</a:t>
            </a:r>
          </a:p>
          <a:p>
            <a:r>
              <a:rPr lang="th-TH" dirty="0" smtClean="0"/>
              <a:t>4.4ทีมขับเคลื่อน 4 องค์ฯ</a:t>
            </a:r>
          </a:p>
          <a:p>
            <a:r>
              <a:rPr lang="th-TH" dirty="0" smtClean="0"/>
              <a:t>ตามมาตรฐาน</a:t>
            </a: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1440738"/>
            <a:ext cx="1622425" cy="184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13" y="3206644"/>
            <a:ext cx="123233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ลูกศรขวา 2"/>
          <p:cNvSpPr/>
          <p:nvPr/>
        </p:nvSpPr>
        <p:spPr>
          <a:xfrm>
            <a:off x="1788822" y="3131041"/>
            <a:ext cx="288180" cy="31090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33757" y="326572"/>
            <a:ext cx="8346819" cy="11141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510" tIns="40786" rIns="81510" bIns="40786" rtlCol="0" anchor="ctr"/>
          <a:lstStyle/>
          <a:p>
            <a:pPr defTabSz="815008"/>
            <a:r>
              <a:rPr lang="th-TH" sz="2900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ยุทธศาสตร์</a:t>
            </a:r>
            <a:r>
              <a:rPr lang="en-US" sz="2900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: </a:t>
            </a:r>
            <a:endParaRPr lang="th-TH" sz="2900" u="sng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defTabSz="815008"/>
            <a:r>
              <a:rPr lang="th-TH" sz="2900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3</a:t>
            </a:r>
            <a:r>
              <a:rPr lang="th-TH" sz="2900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.การขับเคลื่อนโครงการพิเศษแก้ปัญหาพฤติกรรมเด็กที่ไม่พึงประสงค์และการ</a:t>
            </a:r>
          </a:p>
          <a:p>
            <a:pPr defTabSz="815008"/>
            <a:r>
              <a:rPr lang="th-TH" sz="2900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สร้างวินัยเชิงบวก</a:t>
            </a:r>
            <a:endParaRPr lang="th-TH" sz="2900" u="sng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12598" r="17916" b="32772"/>
          <a:stretch/>
        </p:blipFill>
        <p:spPr bwMode="auto">
          <a:xfrm>
            <a:off x="6470624" y="3452037"/>
            <a:ext cx="1505310" cy="1195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8" t="12698" r="24537" b="13580"/>
          <a:stretch/>
        </p:blipFill>
        <p:spPr bwMode="auto">
          <a:xfrm>
            <a:off x="6470624" y="1504853"/>
            <a:ext cx="1583928" cy="1866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8" t="12716" r="35660" b="12516"/>
          <a:stretch/>
        </p:blipFill>
        <p:spPr bwMode="auto">
          <a:xfrm>
            <a:off x="1357677" y="3615351"/>
            <a:ext cx="1235034" cy="13232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598" y="1682973"/>
            <a:ext cx="1730872" cy="1595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81" y="1841902"/>
            <a:ext cx="1774825" cy="1493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0" t="9581" r="17307" b="17805"/>
          <a:stretch/>
        </p:blipFill>
        <p:spPr bwMode="auto">
          <a:xfrm>
            <a:off x="4034598" y="3452037"/>
            <a:ext cx="1770972" cy="1138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ลูกศรขวา 1"/>
          <p:cNvSpPr/>
          <p:nvPr/>
        </p:nvSpPr>
        <p:spPr>
          <a:xfrm>
            <a:off x="3034145" y="2214748"/>
            <a:ext cx="760021" cy="44689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ลูกศรขวา 2"/>
          <p:cNvSpPr/>
          <p:nvPr/>
        </p:nvSpPr>
        <p:spPr>
          <a:xfrm>
            <a:off x="2885704" y="3990109"/>
            <a:ext cx="754083" cy="41563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308758" y="1531917"/>
            <a:ext cx="362197" cy="503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th-TH" dirty="0"/>
          </a:p>
        </p:txBody>
      </p:sp>
      <p:sp>
        <p:nvSpPr>
          <p:cNvPr id="6" name="วงรี 5"/>
          <p:cNvSpPr/>
          <p:nvPr/>
        </p:nvSpPr>
        <p:spPr>
          <a:xfrm>
            <a:off x="285007" y="3936669"/>
            <a:ext cx="409698" cy="469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2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3440" y="4461570"/>
            <a:ext cx="896587" cy="293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err="1" smtClean="0"/>
              <a:t>รร.ตชด</a:t>
            </a:r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4531" y="2101931"/>
            <a:ext cx="910650" cy="1513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หน่วยบริการสาธารณสุข 100</a:t>
            </a:r>
            <a:r>
              <a:rPr lang="en-US" sz="1400" dirty="0" smtClean="0"/>
              <a:t>%</a:t>
            </a:r>
            <a:endParaRPr lang="th-TH" sz="1400" dirty="0"/>
          </a:p>
        </p:txBody>
      </p:sp>
      <p:sp>
        <p:nvSpPr>
          <p:cNvPr id="11" name="บวก 10"/>
          <p:cNvSpPr/>
          <p:nvPr/>
        </p:nvSpPr>
        <p:spPr>
          <a:xfrm>
            <a:off x="5765470" y="2838203"/>
            <a:ext cx="705154" cy="777148"/>
          </a:xfrm>
          <a:prstGeom prst="mathPlus">
            <a:avLst>
              <a:gd name="adj1" fmla="val 38905"/>
            </a:avLst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12877</TotalTime>
  <Words>3743</Words>
  <Application>Microsoft Office PowerPoint</Application>
  <PresentationFormat>นำเสนอทางหน้าจอ (16:9)</PresentationFormat>
  <Paragraphs>408</Paragraphs>
  <Slides>38</Slides>
  <Notes>5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4</vt:i4>
      </vt:variant>
      <vt:variant>
        <vt:lpstr>ชื่อเรื่องภาพนิ่ง</vt:lpstr>
      </vt:variant>
      <vt:variant>
        <vt:i4>38</vt:i4>
      </vt:variant>
    </vt:vector>
  </HeadingPairs>
  <TitlesOfParts>
    <vt:vector size="51" baseType="lpstr">
      <vt:lpstr>Arial</vt:lpstr>
      <vt:lpstr>Angsana New</vt:lpstr>
      <vt:lpstr>Calibri Light</vt:lpstr>
      <vt:lpstr>Calibri</vt:lpstr>
      <vt:lpstr>TH SarabunPSK</vt:lpstr>
      <vt:lpstr>AngsanaUPC</vt:lpstr>
      <vt:lpstr>CS ChatThai</vt:lpstr>
      <vt:lpstr>TH Sarabun New</vt:lpstr>
      <vt:lpstr>Cordia New</vt:lpstr>
      <vt:lpstr>ธีมของ Office</vt:lpstr>
      <vt:lpstr>1_Office Theme</vt:lpstr>
      <vt:lpstr>1_ธีมของ Office</vt:lpstr>
      <vt:lpstr>2_ธีมของ Office</vt:lpstr>
      <vt:lpstr>งานนำเสนอ PowerPoint</vt:lpstr>
      <vt:lpstr>                    ตัวชี้วัด/ สถานการณ์ปัญหา ผลการดำเนินงานปีที่ผ่านมา</vt:lpstr>
      <vt:lpstr>                                                 ตัวชี้วัดจังหวัด  (KPI)</vt:lpstr>
      <vt:lpstr>                                                 ตัวชี้วัดอำเภอ  (KPI)</vt:lpstr>
      <vt:lpstr>                                                 ตัวชี้วัดอำเภอ  (KPI)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        ยุทธศาสตร์ /มาตรการ</vt:lpstr>
      <vt:lpstr>                                         กิจกรรมหลัก</vt:lpstr>
      <vt:lpstr>            ระดับความสำเร็จ/กิจกรรมรายไตรมาส</vt:lpstr>
      <vt:lpstr>                สถานการณ์/ผลการดำเนินงานด้านพัฒนาการปี 2567                                (ข้อมูลวันที่ 21 ต.ค.2567)</vt:lpstr>
      <vt:lpstr>                           เด็กล่าช้าปี 2567 ในHDC   (21 ต.ค..2567)</vt:lpstr>
      <vt:lpstr>                         ผลการประเมินจุดแข็งและจุดอ่อน (SDQ)</vt:lpstr>
      <vt:lpstr>                ผลการประเมินจุดแข็งและจุดอ่อน (SDQ)</vt:lpstr>
      <vt:lpstr>งานนำเสนอ PowerPoint</vt:lpstr>
      <vt:lpstr>     วิเคราะห์ ปัญหา/สถานการณ์ </vt:lpstr>
      <vt:lpstr>                  แผนปฏิบัติการ ปี 2568</vt:lpstr>
      <vt:lpstr>งานนำเสนอ PowerPoint</vt:lpstr>
      <vt:lpstr>งานนำเสนอ PowerPoint</vt:lpstr>
      <vt:lpstr>                                   กิจกรรมระดับจังหวัด ปี 2568</vt:lpstr>
      <vt:lpstr>                              ตัวชี้วัด 1.ด้านพัฒนาการเด็ก ปี 2568 ระดับอำเภอ  </vt:lpstr>
      <vt:lpstr>                              ตัวชี้วัด 2.ด้านโภชนาการระดับอำเภอ  </vt:lpstr>
      <vt:lpstr>                 ตัวชี้วัด 3. ระดับความสำเร็จการดำเนินงานเด็กปฐมระดับอำเภอ                       scoring 5 ระดับ</vt:lpstr>
      <vt:lpstr>                 ระดับความสำเร็จการดำเนินงานเด็กปฐมระดับอำเภอ  (KPI)</vt:lpstr>
      <vt:lpstr>                 ระดับความสำเร็จการดำเนินงานเด็กปฐมระดับอำเภอ  (KPI)</vt:lpstr>
      <vt:lpstr>                 ระดับความสำเร็จการดำเนินงานเด็กปฐมระดับอำเภอ  (KPI)</vt:lpstr>
      <vt:lpstr>                 ระดับความสำเร็จการดำเนินงานเด็กปฐมระดับอำเภอ  (KPI)</vt:lpstr>
      <vt:lpstr>                 ระดับความสำเร็จการดำเนินงานเด็กปฐมระดับอำเภอ  (KPI)</vt:lpstr>
      <vt:lpstr>                 ระดับความสำเร็จการดำเนินงานเด็กปฐมระดับอำเภอ  (KPI)</vt:lpstr>
      <vt:lpstr>                                  การจัด ระบบบริการ Node  ในการบริการ ดูแลพัฒนาการเด็กปฐมวัย   </vt:lpstr>
      <vt:lpstr>                                 ข้อมูลด้านบุคลากร</vt:lpstr>
      <vt:lpstr>      THAN YOU</vt:lpstr>
      <vt:lpstr>งานนำเสนอ PowerPoint</vt:lpstr>
      <vt:lpstr>งานนำเสนอ PowerPoint</vt:lpstr>
      <vt:lpstr>งานนำเสนอ PowerPoint</vt:lpstr>
      <vt:lpstr>                                                 ตัวชี้วัดอำเภอ  (KPI)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ภาวิณี คำฆะ</dc:creator>
  <cp:lastModifiedBy>PRO-H123</cp:lastModifiedBy>
  <cp:revision>1528</cp:revision>
  <cp:lastPrinted>2022-10-10T10:24:09Z</cp:lastPrinted>
  <dcterms:created xsi:type="dcterms:W3CDTF">2017-07-22T13:07:21Z</dcterms:created>
  <dcterms:modified xsi:type="dcterms:W3CDTF">2024-11-12T14:37:18Z</dcterms:modified>
</cp:coreProperties>
</file>