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3" r:id="rId2"/>
    <p:sldId id="431" r:id="rId3"/>
    <p:sldId id="3841" r:id="rId4"/>
    <p:sldId id="3842" r:id="rId5"/>
    <p:sldId id="3824" r:id="rId6"/>
    <p:sldId id="3836" r:id="rId7"/>
    <p:sldId id="3837" r:id="rId8"/>
    <p:sldId id="3838" r:id="rId9"/>
    <p:sldId id="3839" r:id="rId10"/>
    <p:sldId id="3840" r:id="rId11"/>
    <p:sldId id="3843" r:id="rId12"/>
    <p:sldId id="280" r:id="rId1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BF48130E-858C-C836-0982-2C40FDD8DD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69AD9EB-110D-FD2A-1DBD-2B1E445D1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67351-466F-4247-B3D5-ECEBE48CC752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8E9E295-96D8-00DF-2195-6B2658D9C0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D405CCC-590F-098B-BADF-E9E69EF40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13BA-74CF-49DA-862B-1D82E7379A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686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EF5A2C-DA8F-A5AC-7FD1-A2519AAD5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7CB53ED-3C12-9C74-62DA-184EEA901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9FFF72E-514D-FE63-D562-D38E725B9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77C-ECCA-47AF-ABF5-5B4C348D48B8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24553ED-FED0-67D6-2026-FAD840E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4A25733-6C9F-A47B-CD74-10929893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F0D-4F95-4872-8D58-297BB78783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299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AD1D69-4279-4851-7E56-F36CD752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A7658B2-E98E-B048-E3AC-7501B5952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BCDF3E3-0F10-3418-B1D3-B0B58264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77C-ECCA-47AF-ABF5-5B4C348D48B8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FD2AEFF-D257-94E5-573B-FE5AB89B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E03AC6-EDCD-DE02-5793-A07F4E76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F0D-4F95-4872-8D58-297BB78783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134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35694EE-2B04-6188-5705-EED4325DE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A1B43D6-11F4-3420-53B9-E883F8F0D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B4F08C6-F3CA-EFBC-254A-FE66D558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77C-ECCA-47AF-ABF5-5B4C348D48B8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C7E809C-C459-C289-17D4-9570B2F3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A80EB6B-DA0A-93DB-A5AA-8A4EA7F0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F0D-4F95-4872-8D58-297BB78783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12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8B9392-D662-5396-F3E9-C543F2AA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4A49B3F-224F-1877-4C5D-51B05D4C3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9AC5892-0950-D9AA-CF1A-DA90B730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77C-ECCA-47AF-ABF5-5B4C348D48B8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4510A47-DE7E-9781-E033-B1D53AB5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D6A3836-EC5F-FA5E-7B6E-768842E4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F0D-4F95-4872-8D58-297BB78783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041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30908C-E126-CBC2-E8F2-BA460B79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DC4DBBC-3512-6D68-35DF-3623A2EF8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72E4B73-D2E8-ACF7-B30D-255326A8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77C-ECCA-47AF-ABF5-5B4C348D48B8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0681556-0628-75FB-B788-109C3560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085683C-85A9-CCF6-637E-A31C3C47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F0D-4F95-4872-8D58-297BB78783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539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160A34-E5F5-05B3-D522-2EEE5238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B30C447-624C-0CE0-A5F7-399B51F5C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2C91B50-46B8-7320-6192-F5FABADD6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C59702B-FCC8-8E0F-4929-EE60E50D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77C-ECCA-47AF-ABF5-5B4C348D48B8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8B40D7C-7A57-BC7A-E58A-0CE05B5C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0809B94-7756-FBF0-D12E-41EA4B5B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F0D-4F95-4872-8D58-297BB78783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678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B4FC8E-AAF9-9594-C30D-4463DBFD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9A83237-C403-DC33-F9DE-A6A0B5046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3A78C97-85E3-7393-6885-4C141126D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37E156D-58AC-E4D1-48AB-ADA88F21F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A617E58-81D6-C22C-CD0D-059729F82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BCA0039-828D-0D45-D7E5-D07B4ACF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77C-ECCA-47AF-ABF5-5B4C348D48B8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6C241840-BAE8-A699-6E5A-D1F7A057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FE71823-B17C-4640-8D49-400251E0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F0D-4F95-4872-8D58-297BB78783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987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C960F4-5842-9DA6-DB0A-12743FA0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6905059-9489-30BD-464A-AD73CFCB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77C-ECCA-47AF-ABF5-5B4C348D48B8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83963CA-1A9F-2A45-0528-E971FA19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C11B8DA-BE5C-E893-EA35-3F97FEB0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F0D-4F95-4872-8D58-297BB78783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348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CF4D495-68D3-488C-8A36-972D6EC8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77C-ECCA-47AF-ABF5-5B4C348D48B8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0AE6373-D2C0-5D01-35C9-EB815005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E130CCC-962D-2504-E21C-988DC3FC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F0D-4F95-4872-8D58-297BB78783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53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823EE4-F940-F07B-677B-CF7FA60F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C97F359-2D16-B7BB-685E-6B90BD5CE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437584C-49A9-10D4-83DB-8B68DFD53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8FA8211-F331-9C1F-6A00-A4592599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77C-ECCA-47AF-ABF5-5B4C348D48B8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2657E28-B610-E28F-BAC0-4E97E7FC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1A26D1A-2C72-21A2-3D0D-1791ACE3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F0D-4F95-4872-8D58-297BB78783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16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51117B-ED20-0B4A-0A69-1DC18B89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A9526B44-4CD8-A65F-8E0F-D9BE99F82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ED3E445-5BF6-AE71-1D65-C946E2475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E5064A2-44AC-1794-8330-28D040D3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77C-ECCA-47AF-ABF5-5B4C348D48B8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066AF51-EF98-03EE-81D4-20D1044F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7CB8F55-41A0-C058-9F39-1AB07B61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F0D-4F95-4872-8D58-297BB78783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470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F574850-67F2-0C28-9196-58493F4B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6BAF106-5D4C-DB24-FAD3-7F219BBF9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798F051-F446-5CF2-FF02-BB853F13B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477C-ECCA-47AF-ABF5-5B4C348D48B8}" type="datetimeFigureOut">
              <a:rPr lang="th-TH" smtClean="0"/>
              <a:t>30/04/67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EF63397-9196-6A14-2C3B-AB62B9E6B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DE66AE4-2BA1-6C13-5D4F-72FCFAEED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3F0D-4F95-4872-8D58-297BB78783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592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../2566/&#3629;&#3610;&#3619;&#3617;%20&#3607;&#3633;&#3609;&#3605;%20&#3611;&#3600;&#3617;&#3616;&#3641;&#3617;&#3636;/&#3588;&#3623;&#3634;&#3617;&#3605;&#3657;&#3629;&#3591;&#3585;&#3634;&#3619;&#3613;&#3638;&#3585;&#3629;&#3610;&#3619;&#3617;&#3627;&#3621;&#3633;&#3585;&#3626;&#3641;&#3605;&#3619;&#3611;&#3600;&#3617;&#3616;&#3641;&#3617;&#3636;.xls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ED87C0F-924A-F3C9-821D-920260AFE8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BD642DB2-86B9-4DFE-9187-B5B584818B45}"/>
              </a:ext>
            </a:extLst>
          </p:cNvPr>
          <p:cNvSpPr txBox="1">
            <a:spLocks/>
          </p:cNvSpPr>
          <p:nvPr/>
        </p:nvSpPr>
        <p:spPr>
          <a:xfrm>
            <a:off x="0" y="19223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0D8A374-623F-A0FD-47B6-8F040C6BF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37" y="944478"/>
            <a:ext cx="1260000" cy="1260000"/>
          </a:xfrm>
          <a:prstGeom prst="ellipse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BDA68FE5-4BD2-432D-4DA2-A57DE3E9C6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54" y="941582"/>
            <a:ext cx="1257267" cy="1260000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222D846-AB23-6779-D26B-0F4FC367DA5F}"/>
              </a:ext>
            </a:extLst>
          </p:cNvPr>
          <p:cNvSpPr/>
          <p:nvPr/>
        </p:nvSpPr>
        <p:spPr>
          <a:xfrm>
            <a:off x="18858" y="2273256"/>
            <a:ext cx="12192000" cy="201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73F6BCD-F97F-F9E9-6FC9-EEC1FC2164B4}"/>
              </a:ext>
            </a:extLst>
          </p:cNvPr>
          <p:cNvSpPr txBox="1">
            <a:spLocks/>
          </p:cNvSpPr>
          <p:nvPr/>
        </p:nvSpPr>
        <p:spPr>
          <a:xfrm>
            <a:off x="3692" y="2480816"/>
            <a:ext cx="12210858" cy="190859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26474"/>
                </a:solidFill>
                <a:latin typeface="DB HelvethaicaMon X 75 Bd" panose="02000506090000020004" pitchFamily="2" charset="-34"/>
                <a:cs typeface="DB HelvethaicaMon X 75 Bd" panose="02000506090000020004" pitchFamily="2" charset="-34"/>
              </a:rPr>
              <a:t>SERVICE DELIVERY</a:t>
            </a:r>
          </a:p>
          <a:p>
            <a:pPr algn="ctr"/>
            <a:r>
              <a:rPr lang="en-US" b="1" dirty="0">
                <a:solidFill>
                  <a:srgbClr val="026474"/>
                </a:solidFill>
                <a:latin typeface="DB HelvethaicaMon X 75 Bd" panose="02000506090000020004" pitchFamily="2" charset="-34"/>
                <a:cs typeface="DB HelvethaicaMon X 75 Bd" panose="02000506090000020004" pitchFamily="2" charset="-34"/>
              </a:rPr>
              <a:t>Service Plan  </a:t>
            </a:r>
            <a:r>
              <a:rPr lang="th-TH" b="1" dirty="0">
                <a:solidFill>
                  <a:srgbClr val="026474"/>
                </a:solidFill>
                <a:latin typeface="DB HelvethaicaMon X 75 Bd" panose="02000506090000020004" pitchFamily="2" charset="-34"/>
                <a:cs typeface="DB HelvethaicaMon X 75 Bd" panose="02000506090000020004" pitchFamily="2" charset="-34"/>
              </a:rPr>
              <a:t>สาขาสุขภาพช่องปาก</a:t>
            </a:r>
          </a:p>
          <a:p>
            <a:pPr algn="ctr"/>
            <a:r>
              <a:rPr lang="en-US" b="1" dirty="0">
                <a:solidFill>
                  <a:srgbClr val="026474"/>
                </a:solidFill>
                <a:latin typeface="DB HelvethaicaMon X 75 Bd" panose="02000506090000020004" pitchFamily="2" charset="-34"/>
                <a:cs typeface="DB HelvethaicaMon X 75 Bd" panose="02000506090000020004" pitchFamily="2" charset="-34"/>
              </a:rPr>
              <a:t>ONE PROVINCE ONE HOSPITAL</a:t>
            </a:r>
            <a:endParaRPr lang="th-TH" b="1" dirty="0">
              <a:solidFill>
                <a:srgbClr val="026474"/>
              </a:solidFill>
              <a:latin typeface="DB HelvethaicaMon X 75 Bd" panose="02000506090000020004" pitchFamily="2" charset="-34"/>
              <a:cs typeface="DB HelvethaicaMon X 75 B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574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AF4F9-D168-AE92-3186-11BE8B9BD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รูปภาพ 168">
            <a:extLst>
              <a:ext uri="{FF2B5EF4-FFF2-40B4-BE49-F238E27FC236}">
                <a16:creationId xmlns:a16="http://schemas.microsoft.com/office/drawing/2014/main" id="{5C480B11-B903-DFB0-ED50-30F81EC80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5" y="1074758"/>
            <a:ext cx="10904636" cy="5129025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F2AB1FDB-B2B4-82F3-3F45-FDD87A2EB232}"/>
              </a:ext>
            </a:extLst>
          </p:cNvPr>
          <p:cNvGrpSpPr/>
          <p:nvPr/>
        </p:nvGrpSpPr>
        <p:grpSpPr>
          <a:xfrm>
            <a:off x="1" y="12"/>
            <a:ext cx="12595100" cy="7009690"/>
            <a:chOff x="-27093" y="-896"/>
            <a:chExt cx="12979062" cy="7009690"/>
          </a:xfrm>
        </p:grpSpPr>
        <p:sp>
          <p:nvSpPr>
            <p:cNvPr id="8" name="สี่เหลี่ยมผืนผ้า: มุมมนเดียว 12">
              <a:extLst>
                <a:ext uri="{FF2B5EF4-FFF2-40B4-BE49-F238E27FC236}">
                  <a16:creationId xmlns:a16="http://schemas.microsoft.com/office/drawing/2014/main" id="{3E4C0A7D-629A-62EE-BBDD-D23384CF1E87}"/>
                </a:ext>
              </a:extLst>
            </p:cNvPr>
            <p:cNvSpPr/>
            <p:nvPr/>
          </p:nvSpPr>
          <p:spPr>
            <a:xfrm flipV="1">
              <a:off x="-27093" y="-896"/>
              <a:ext cx="11418162" cy="540000"/>
            </a:xfrm>
            <a:custGeom>
              <a:avLst/>
              <a:gdLst>
                <a:gd name="connsiteX0" fmla="*/ 0 w 2948940"/>
                <a:gd name="connsiteY0" fmla="*/ 0 h 993775"/>
                <a:gd name="connsiteX1" fmla="*/ 2452053 w 2948940"/>
                <a:gd name="connsiteY1" fmla="*/ 0 h 993775"/>
                <a:gd name="connsiteX2" fmla="*/ 2948941 w 2948940"/>
                <a:gd name="connsiteY2" fmla="*/ 496888 h 993775"/>
                <a:gd name="connsiteX3" fmla="*/ 2948940 w 2948940"/>
                <a:gd name="connsiteY3" fmla="*/ 993775 h 993775"/>
                <a:gd name="connsiteX4" fmla="*/ 0 w 2948940"/>
                <a:gd name="connsiteY4" fmla="*/ 993775 h 993775"/>
                <a:gd name="connsiteX5" fmla="*/ 0 w 2948940"/>
                <a:gd name="connsiteY5" fmla="*/ 0 h 993775"/>
                <a:gd name="connsiteX0" fmla="*/ 0 w 3016791"/>
                <a:gd name="connsiteY0" fmla="*/ 7620 h 1001395"/>
                <a:gd name="connsiteX1" fmla="*/ 2032953 w 3016791"/>
                <a:gd name="connsiteY1" fmla="*/ 0 h 1001395"/>
                <a:gd name="connsiteX2" fmla="*/ 2948941 w 3016791"/>
                <a:gd name="connsiteY2" fmla="*/ 504508 h 1001395"/>
                <a:gd name="connsiteX3" fmla="*/ 2948940 w 3016791"/>
                <a:gd name="connsiteY3" fmla="*/ 1001395 h 1001395"/>
                <a:gd name="connsiteX4" fmla="*/ 0 w 3016791"/>
                <a:gd name="connsiteY4" fmla="*/ 1001395 h 1001395"/>
                <a:gd name="connsiteX5" fmla="*/ 0 w 3016791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720341 w 2948940"/>
                <a:gd name="connsiteY2" fmla="*/ 466408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674621 w 2948940"/>
                <a:gd name="connsiteY2" fmla="*/ 214948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770659 w 2948940"/>
                <a:gd name="connsiteY2" fmla="*/ 166804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17323 h 1011098"/>
                <a:gd name="connsiteX1" fmla="*/ 2032953 w 2948940"/>
                <a:gd name="connsiteY1" fmla="*/ 9703 h 1011098"/>
                <a:gd name="connsiteX2" fmla="*/ 2776308 w 2948940"/>
                <a:gd name="connsiteY2" fmla="*/ 118734 h 1011098"/>
                <a:gd name="connsiteX3" fmla="*/ 2948940 w 2948940"/>
                <a:gd name="connsiteY3" fmla="*/ 1011098 h 1011098"/>
                <a:gd name="connsiteX4" fmla="*/ 0 w 2948940"/>
                <a:gd name="connsiteY4" fmla="*/ 1011098 h 1011098"/>
                <a:gd name="connsiteX5" fmla="*/ 0 w 2948940"/>
                <a:gd name="connsiteY5" fmla="*/ 17323 h 101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940" h="1011098">
                  <a:moveTo>
                    <a:pt x="0" y="17323"/>
                  </a:moveTo>
                  <a:lnTo>
                    <a:pt x="2032953" y="9703"/>
                  </a:lnTo>
                  <a:cubicBezTo>
                    <a:pt x="2307377" y="9703"/>
                    <a:pt x="2623644" y="-48165"/>
                    <a:pt x="2776308" y="118734"/>
                  </a:cubicBezTo>
                  <a:cubicBezTo>
                    <a:pt x="2928972" y="285633"/>
                    <a:pt x="2948940" y="845469"/>
                    <a:pt x="2948940" y="1011098"/>
                  </a:cubicBezTo>
                  <a:lnTo>
                    <a:pt x="0" y="1011098"/>
                  </a:lnTo>
                  <a:lnTo>
                    <a:pt x="0" y="17323"/>
                  </a:lnTo>
                  <a:close/>
                </a:path>
              </a:pathLst>
            </a:custGeom>
            <a:solidFill>
              <a:srgbClr val="027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4D30C28A-C57F-1D9C-258E-0A52F995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7559" y="68503"/>
              <a:ext cx="1101600" cy="1101600"/>
            </a:xfrm>
            <a:prstGeom prst="rect">
              <a:avLst/>
            </a:prstGeom>
          </p:spPr>
        </p:pic>
        <p:sp>
          <p:nvSpPr>
            <p:cNvPr id="26" name="ตัวแทนเนื้อหา 2">
              <a:extLst>
                <a:ext uri="{FF2B5EF4-FFF2-40B4-BE49-F238E27FC236}">
                  <a16:creationId xmlns:a16="http://schemas.microsoft.com/office/drawing/2014/main" id="{63A9CFC9-5F00-5E54-6694-F08B6ECF3F9F}"/>
                </a:ext>
              </a:extLst>
            </p:cNvPr>
            <p:cNvSpPr txBox="1">
              <a:spLocks/>
            </p:cNvSpPr>
            <p:nvPr/>
          </p:nvSpPr>
          <p:spPr>
            <a:xfrm>
              <a:off x="9593078" y="6437896"/>
              <a:ext cx="3358891" cy="57089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Service Plan </a:t>
              </a:r>
              <a:r>
                <a:rPr lang="th-TH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เขตสุขภาพที่ 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8</a:t>
              </a:r>
              <a:r>
                <a:rPr lang="th-TH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</a:p>
          </p:txBody>
        </p:sp>
      </p:grpSp>
      <p:sp>
        <p:nvSpPr>
          <p:cNvPr id="188" name="กล่องข้อความ 187">
            <a:extLst>
              <a:ext uri="{FF2B5EF4-FFF2-40B4-BE49-F238E27FC236}">
                <a16:creationId xmlns:a16="http://schemas.microsoft.com/office/drawing/2014/main" id="{51EA07C5-9F59-7207-4108-BBDC71F586FA}"/>
              </a:ext>
            </a:extLst>
          </p:cNvPr>
          <p:cNvSpPr txBox="1"/>
          <p:nvPr/>
        </p:nvSpPr>
        <p:spPr>
          <a:xfrm>
            <a:off x="635616" y="-22376"/>
            <a:ext cx="987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 Plan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2567-2569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สาขาสุขภาพช่องปาก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B43AD01-70DD-0D7D-F17F-3F9958884DEB}"/>
              </a:ext>
            </a:extLst>
          </p:cNvPr>
          <p:cNvSpPr txBox="1"/>
          <p:nvPr/>
        </p:nvSpPr>
        <p:spPr>
          <a:xfrm>
            <a:off x="6927129" y="5195593"/>
            <a:ext cx="499050" cy="2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ห้วยเกิ้ง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1096FFEE-30F5-4FEA-A882-18F082565BDA}"/>
              </a:ext>
            </a:extLst>
          </p:cNvPr>
          <p:cNvSpPr txBox="1"/>
          <p:nvPr/>
        </p:nvSpPr>
        <p:spPr>
          <a:xfrm>
            <a:off x="272731" y="631148"/>
            <a:ext cx="7153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แผนจัดตั้งเครื่อง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CBCT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มีแล้ว      รพ. หนองคาย  รพ. สกลนคร รพ.วังสะพุง เลย รพ.นครพนม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ยังไม่มี     รพ. อุดรธานี รพ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หนองบัวลำภู (กำลังจัดซื้อ)  รพ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บึงกาฬ 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6AD74B4-0A1D-C646-1B7E-B5067C945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4" y="3519577"/>
            <a:ext cx="376685" cy="37668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2D5BB7C-4D7A-99AF-A708-8B62A25B8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20" y="3792675"/>
            <a:ext cx="376685" cy="37668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38AFA5E-DB7B-3291-DF0D-6E8C4BABE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79" y="4841858"/>
            <a:ext cx="376685" cy="376685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DB656B9C-F643-E0B7-41B5-44BA0271E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034" y="4053784"/>
            <a:ext cx="376685" cy="376685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D9ACCB04-61E7-9296-12CA-FADFAABD9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35" y="1463615"/>
            <a:ext cx="376685" cy="3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2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121252-6C7F-376C-59BD-B9248074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สิ่งที่ต้องการให้เขตสนับสนุน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84E6312-3E52-739D-465B-5AAE706BA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1895199"/>
            <a:ext cx="10515600" cy="4351338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งบลงทุนสำหรับการซื้อ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CBCT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ในจังหวัดที่ยังไม่มี </a:t>
            </a:r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(อุดรธานี , บึงกาฬ)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งบประมาณในการจัดอบรมในงานปฐมภูมิ สำหรับทันตแพทย์ และทันตา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บาลในการดูแลผู้ป่วยเปราะบางในชุมชน ร่วมกับสหวิชาชีพ ตามแผนความต้องการ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..\..\2566\อบรม ทันต ปฐมภูมิ\ความต้องการฝึกอบรมหลักสูตรปฐมภูมิ.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xlsx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512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: มุมมนเดียว 12">
            <a:extLst>
              <a:ext uri="{FF2B5EF4-FFF2-40B4-BE49-F238E27FC236}">
                <a16:creationId xmlns:a16="http://schemas.microsoft.com/office/drawing/2014/main" id="{7FFC7D86-6DFC-4033-A7CC-A80FB35D4A1C}"/>
              </a:ext>
            </a:extLst>
          </p:cNvPr>
          <p:cNvSpPr/>
          <p:nvPr/>
        </p:nvSpPr>
        <p:spPr>
          <a:xfrm flipV="1">
            <a:off x="0" y="6425972"/>
            <a:ext cx="2367280" cy="432000"/>
          </a:xfrm>
          <a:custGeom>
            <a:avLst/>
            <a:gdLst>
              <a:gd name="connsiteX0" fmla="*/ 0 w 2948940"/>
              <a:gd name="connsiteY0" fmla="*/ 0 h 993775"/>
              <a:gd name="connsiteX1" fmla="*/ 2452053 w 2948940"/>
              <a:gd name="connsiteY1" fmla="*/ 0 h 993775"/>
              <a:gd name="connsiteX2" fmla="*/ 2948941 w 2948940"/>
              <a:gd name="connsiteY2" fmla="*/ 496888 h 993775"/>
              <a:gd name="connsiteX3" fmla="*/ 2948940 w 2948940"/>
              <a:gd name="connsiteY3" fmla="*/ 993775 h 993775"/>
              <a:gd name="connsiteX4" fmla="*/ 0 w 2948940"/>
              <a:gd name="connsiteY4" fmla="*/ 993775 h 993775"/>
              <a:gd name="connsiteX5" fmla="*/ 0 w 2948940"/>
              <a:gd name="connsiteY5" fmla="*/ 0 h 993775"/>
              <a:gd name="connsiteX0" fmla="*/ 0 w 3016791"/>
              <a:gd name="connsiteY0" fmla="*/ 7620 h 1001395"/>
              <a:gd name="connsiteX1" fmla="*/ 2032953 w 3016791"/>
              <a:gd name="connsiteY1" fmla="*/ 0 h 1001395"/>
              <a:gd name="connsiteX2" fmla="*/ 2948941 w 3016791"/>
              <a:gd name="connsiteY2" fmla="*/ 504508 h 1001395"/>
              <a:gd name="connsiteX3" fmla="*/ 2948940 w 3016791"/>
              <a:gd name="connsiteY3" fmla="*/ 1001395 h 1001395"/>
              <a:gd name="connsiteX4" fmla="*/ 0 w 3016791"/>
              <a:gd name="connsiteY4" fmla="*/ 1001395 h 1001395"/>
              <a:gd name="connsiteX5" fmla="*/ 0 w 3016791"/>
              <a:gd name="connsiteY5" fmla="*/ 7620 h 1001395"/>
              <a:gd name="connsiteX0" fmla="*/ 0 w 2948940"/>
              <a:gd name="connsiteY0" fmla="*/ 7620 h 1001395"/>
              <a:gd name="connsiteX1" fmla="*/ 2032953 w 2948940"/>
              <a:gd name="connsiteY1" fmla="*/ 0 h 1001395"/>
              <a:gd name="connsiteX2" fmla="*/ 2720341 w 2948940"/>
              <a:gd name="connsiteY2" fmla="*/ 466408 h 1001395"/>
              <a:gd name="connsiteX3" fmla="*/ 2948940 w 2948940"/>
              <a:gd name="connsiteY3" fmla="*/ 1001395 h 1001395"/>
              <a:gd name="connsiteX4" fmla="*/ 0 w 2948940"/>
              <a:gd name="connsiteY4" fmla="*/ 1001395 h 1001395"/>
              <a:gd name="connsiteX5" fmla="*/ 0 w 2948940"/>
              <a:gd name="connsiteY5" fmla="*/ 7620 h 1001395"/>
              <a:gd name="connsiteX0" fmla="*/ 0 w 2948940"/>
              <a:gd name="connsiteY0" fmla="*/ 7620 h 1001395"/>
              <a:gd name="connsiteX1" fmla="*/ 2032953 w 2948940"/>
              <a:gd name="connsiteY1" fmla="*/ 0 h 1001395"/>
              <a:gd name="connsiteX2" fmla="*/ 2674621 w 2948940"/>
              <a:gd name="connsiteY2" fmla="*/ 214948 h 1001395"/>
              <a:gd name="connsiteX3" fmla="*/ 2948940 w 2948940"/>
              <a:gd name="connsiteY3" fmla="*/ 1001395 h 1001395"/>
              <a:gd name="connsiteX4" fmla="*/ 0 w 2948940"/>
              <a:gd name="connsiteY4" fmla="*/ 1001395 h 1001395"/>
              <a:gd name="connsiteX5" fmla="*/ 0 w 2948940"/>
              <a:gd name="connsiteY5" fmla="*/ 7620 h 1001395"/>
              <a:gd name="connsiteX0" fmla="*/ 0 w 2948940"/>
              <a:gd name="connsiteY0" fmla="*/ 7620 h 1001395"/>
              <a:gd name="connsiteX1" fmla="*/ 2032953 w 2948940"/>
              <a:gd name="connsiteY1" fmla="*/ 0 h 1001395"/>
              <a:gd name="connsiteX2" fmla="*/ 2770659 w 2948940"/>
              <a:gd name="connsiteY2" fmla="*/ 166804 h 1001395"/>
              <a:gd name="connsiteX3" fmla="*/ 2948940 w 2948940"/>
              <a:gd name="connsiteY3" fmla="*/ 1001395 h 1001395"/>
              <a:gd name="connsiteX4" fmla="*/ 0 w 2948940"/>
              <a:gd name="connsiteY4" fmla="*/ 1001395 h 1001395"/>
              <a:gd name="connsiteX5" fmla="*/ 0 w 2948940"/>
              <a:gd name="connsiteY5" fmla="*/ 7620 h 1001395"/>
              <a:gd name="connsiteX0" fmla="*/ 0 w 2948940"/>
              <a:gd name="connsiteY0" fmla="*/ 17323 h 1011098"/>
              <a:gd name="connsiteX1" fmla="*/ 2032953 w 2948940"/>
              <a:gd name="connsiteY1" fmla="*/ 9703 h 1011098"/>
              <a:gd name="connsiteX2" fmla="*/ 2776308 w 2948940"/>
              <a:gd name="connsiteY2" fmla="*/ 118734 h 1011098"/>
              <a:gd name="connsiteX3" fmla="*/ 2948940 w 2948940"/>
              <a:gd name="connsiteY3" fmla="*/ 1011098 h 1011098"/>
              <a:gd name="connsiteX4" fmla="*/ 0 w 2948940"/>
              <a:gd name="connsiteY4" fmla="*/ 1011098 h 1011098"/>
              <a:gd name="connsiteX5" fmla="*/ 0 w 2948940"/>
              <a:gd name="connsiteY5" fmla="*/ 17323 h 101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8940" h="1011098">
                <a:moveTo>
                  <a:pt x="0" y="17323"/>
                </a:moveTo>
                <a:lnTo>
                  <a:pt x="2032953" y="9703"/>
                </a:lnTo>
                <a:cubicBezTo>
                  <a:pt x="2307377" y="9703"/>
                  <a:pt x="2623644" y="-48165"/>
                  <a:pt x="2776308" y="118734"/>
                </a:cubicBezTo>
                <a:cubicBezTo>
                  <a:pt x="2928972" y="285633"/>
                  <a:pt x="2948940" y="845469"/>
                  <a:pt x="2948940" y="1011098"/>
                </a:cubicBezTo>
                <a:lnTo>
                  <a:pt x="0" y="1011098"/>
                </a:lnTo>
                <a:lnTo>
                  <a:pt x="0" y="17323"/>
                </a:lnTo>
                <a:close/>
              </a:path>
            </a:pathLst>
          </a:custGeom>
          <a:solidFill>
            <a:srgbClr val="BF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B3600A9C-C57D-46D8-85D3-831D26C16E5E}"/>
              </a:ext>
            </a:extLst>
          </p:cNvPr>
          <p:cNvSpPr/>
          <p:nvPr/>
        </p:nvSpPr>
        <p:spPr>
          <a:xfrm flipH="1">
            <a:off x="2367280" y="6425972"/>
            <a:ext cx="9824718" cy="432000"/>
          </a:xfrm>
          <a:custGeom>
            <a:avLst/>
            <a:gdLst>
              <a:gd name="connsiteX0" fmla="*/ 9568903 w 9865360"/>
              <a:gd name="connsiteY0" fmla="*/ 0 h 813028"/>
              <a:gd name="connsiteX1" fmla="*/ 0 w 9865360"/>
              <a:gd name="connsiteY1" fmla="*/ 0 h 813028"/>
              <a:gd name="connsiteX2" fmla="*/ 0 w 9865360"/>
              <a:gd name="connsiteY2" fmla="*/ 813028 h 813028"/>
              <a:gd name="connsiteX3" fmla="*/ 7498080 w 9865360"/>
              <a:gd name="connsiteY3" fmla="*/ 813028 h 813028"/>
              <a:gd name="connsiteX4" fmla="*/ 7654722 w 9865360"/>
              <a:gd name="connsiteY4" fmla="*/ 813028 h 813028"/>
              <a:gd name="connsiteX5" fmla="*/ 9865360 w 9865360"/>
              <a:gd name="connsiteY5" fmla="*/ 813028 h 813028"/>
              <a:gd name="connsiteX6" fmla="*/ 9726779 w 9865360"/>
              <a:gd name="connsiteY6" fmla="*/ 82024 h 813028"/>
              <a:gd name="connsiteX7" fmla="*/ 9612817 w 9865360"/>
              <a:gd name="connsiteY7" fmla="*/ 10390 h 813028"/>
              <a:gd name="connsiteX8" fmla="*/ 9568903 w 9865360"/>
              <a:gd name="connsiteY8" fmla="*/ 0 h 8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65360" h="813028">
                <a:moveTo>
                  <a:pt x="9568903" y="0"/>
                </a:moveTo>
                <a:lnTo>
                  <a:pt x="0" y="0"/>
                </a:lnTo>
                <a:lnTo>
                  <a:pt x="0" y="813028"/>
                </a:lnTo>
                <a:lnTo>
                  <a:pt x="7498080" y="813028"/>
                </a:lnTo>
                <a:lnTo>
                  <a:pt x="7654722" y="813028"/>
                </a:lnTo>
                <a:lnTo>
                  <a:pt x="9865360" y="813028"/>
                </a:lnTo>
                <a:cubicBezTo>
                  <a:pt x="9865360" y="677349"/>
                  <a:pt x="9849330" y="218744"/>
                  <a:pt x="9726779" y="82024"/>
                </a:cubicBezTo>
                <a:cubicBezTo>
                  <a:pt x="9696141" y="47844"/>
                  <a:pt x="9657295" y="25172"/>
                  <a:pt x="9612817" y="10390"/>
                </a:cubicBezTo>
                <a:lnTo>
                  <a:pt x="9568903" y="0"/>
                </a:lnTo>
                <a:close/>
              </a:path>
            </a:pathLst>
          </a:custGeom>
          <a:solidFill>
            <a:srgbClr val="027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BD642DB2-86B9-4DFE-9187-B5B584818B45}"/>
              </a:ext>
            </a:extLst>
          </p:cNvPr>
          <p:cNvSpPr txBox="1">
            <a:spLocks/>
          </p:cNvSpPr>
          <p:nvPr/>
        </p:nvSpPr>
        <p:spPr>
          <a:xfrm>
            <a:off x="0" y="19223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9" name="ตัวแทนเนื้อหา 2">
            <a:extLst>
              <a:ext uri="{FF2B5EF4-FFF2-40B4-BE49-F238E27FC236}">
                <a16:creationId xmlns:a16="http://schemas.microsoft.com/office/drawing/2014/main" id="{9DA77E48-1AD8-4D1C-801D-6D626EEF4DC8}"/>
              </a:ext>
            </a:extLst>
          </p:cNvPr>
          <p:cNvSpPr txBox="1">
            <a:spLocks/>
          </p:cNvSpPr>
          <p:nvPr/>
        </p:nvSpPr>
        <p:spPr>
          <a:xfrm>
            <a:off x="-18860" y="6522803"/>
            <a:ext cx="12192000" cy="3202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Service Plan </a:t>
            </a:r>
            <a:r>
              <a:rPr lang="th-TH" sz="1800" dirty="0">
                <a:solidFill>
                  <a:schemeClr val="bg1">
                    <a:lumMod val="8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เขตสุขภาพที่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8</a:t>
            </a:r>
            <a:r>
              <a:rPr lang="th-TH" sz="1800" dirty="0">
                <a:solidFill>
                  <a:schemeClr val="bg1">
                    <a:lumMod val="8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 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8C51B7E-4A0F-A484-5EE0-9300A18C1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3198"/>
            <a:ext cx="1260000" cy="12600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4496D5E-D3F7-7A65-8805-56C23B0BD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98" y="1367509"/>
            <a:ext cx="1257267" cy="1260000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425336C5-E069-7D27-560F-42259350DB7A}"/>
              </a:ext>
            </a:extLst>
          </p:cNvPr>
          <p:cNvSpPr txBox="1">
            <a:spLocks/>
          </p:cNvSpPr>
          <p:nvPr/>
        </p:nvSpPr>
        <p:spPr>
          <a:xfrm>
            <a:off x="0" y="2474704"/>
            <a:ext cx="12210858" cy="190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solidFill>
                  <a:srgbClr val="0264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Thank you</a:t>
            </a:r>
            <a:endParaRPr lang="th-TH" sz="11500" b="1" dirty="0">
              <a:solidFill>
                <a:srgbClr val="0264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2D6A8C5A-3117-95EB-AF88-662A6A4AF9F7}"/>
              </a:ext>
            </a:extLst>
          </p:cNvPr>
          <p:cNvSpPr txBox="1">
            <a:spLocks/>
          </p:cNvSpPr>
          <p:nvPr/>
        </p:nvSpPr>
        <p:spPr>
          <a:xfrm>
            <a:off x="547404" y="3572029"/>
            <a:ext cx="12192000" cy="190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ประชาชน</a:t>
            </a: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สุขภาพ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ดี    เจ้าหน้าที่มีความสุข    ระบบสุขภาพยั่งยืน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C1EDD294-B05A-0285-8786-1D97F23AD7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05" t="15252" r="5552" b="10827"/>
          <a:stretch/>
        </p:blipFill>
        <p:spPr>
          <a:xfrm>
            <a:off x="36925" y="5460063"/>
            <a:ext cx="2731770" cy="9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5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38" y="590598"/>
            <a:ext cx="11360426" cy="41805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สถานการณ์สุขภาพช่องปาก เขตสุขภาพที่ 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415" y="1394644"/>
            <a:ext cx="10871550" cy="45243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ในปี 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2564-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ประชาชนได้รับบริการทันตกรรมขั้นพื้นฐานและเฉพาะทาง เพิ่มขึ้น จากการขยายการจัดบริการใน รพ.สต. แต่การบริการทันตกรรมเฉพาะทาง ยังมีอัตราการการได้รับบริการน้อย (ปี 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2564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การให้บริการทันตกรรมเฉพาะทางต่อบริการทั้งหมด ร้อยละ 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1.77 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ในปี 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2566 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เพิ่มขึ้นเป็นร้อยละ 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6.43 ) 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และในระดับเขตยังไม่มีศูนย์ความเชี่ยวชาญ  (รอการประเมินศูนย์ความเชี่ยวชาญด้านการรักษามะเร็งช่องปาก)   ประชาชนอายุ 40 ปีขึ้นไปที่มารับบริการ ได้รับการตรวจช่องปากและคัดกรองรอยโรคในช่องปาก  ร้อยละ 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17.41 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ต่ำกว่าเกณฑ์เป้าหมายที่กำหนดร้อยละ 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40  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ปี 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2567 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มีการถ่ายโอนภารกิจ สอน.และ รพ.สต. ใน 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จังหวัด (หนองบัวลำภู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83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/ 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สกลนคร 149 แห่ง / นครพนม 15 แห่ง / เลย 31แห่ง) ทำให้มีผลกระทบต่อการดำเนินงานปฐมภูมิ ใน สอน.และ รพ.สต.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3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8177007-73D2-4EEA-A5BC-904FBD8E5947}"/>
              </a:ext>
            </a:extLst>
          </p:cNvPr>
          <p:cNvSpPr/>
          <p:nvPr/>
        </p:nvSpPr>
        <p:spPr>
          <a:xfrm>
            <a:off x="912468" y="-99135"/>
            <a:ext cx="11110519" cy="917175"/>
          </a:xfrm>
          <a:prstGeom prst="triangle">
            <a:avLst>
              <a:gd name="adj" fmla="val 493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39D2CE-D3D9-4EAE-AB86-6FD5B836EEAE}"/>
              </a:ext>
            </a:extLst>
          </p:cNvPr>
          <p:cNvSpPr/>
          <p:nvPr/>
        </p:nvSpPr>
        <p:spPr>
          <a:xfrm>
            <a:off x="-25576" y="1502511"/>
            <a:ext cx="920096" cy="988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r>
              <a:rPr lang="en-U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ข้อมูลพื้นฐาน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D10DB0-538E-4292-9E18-3968FA568992}"/>
              </a:ext>
            </a:extLst>
          </p:cNvPr>
          <p:cNvSpPr/>
          <p:nvPr/>
        </p:nvSpPr>
        <p:spPr>
          <a:xfrm>
            <a:off x="-992" y="4572000"/>
            <a:ext cx="870928" cy="228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ระดับความสำเร็จ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39D2CE-D3D9-4EAE-AB86-6FD5B836EEAE}"/>
              </a:ext>
            </a:extLst>
          </p:cNvPr>
          <p:cNvSpPr/>
          <p:nvPr/>
        </p:nvSpPr>
        <p:spPr>
          <a:xfrm>
            <a:off x="-25576" y="2439630"/>
            <a:ext cx="877826" cy="597083"/>
          </a:xfrm>
          <a:prstGeom prst="rect">
            <a:avLst/>
          </a:prstGeom>
          <a:solidFill>
            <a:srgbClr val="B0F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ยุทธศาสตร์/</a:t>
            </a:r>
            <a:br>
              <a:rPr lang="en-U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มาตการ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39D2CE-D3D9-4EAE-AB86-6FD5B836EEAE}"/>
              </a:ext>
            </a:extLst>
          </p:cNvPr>
          <p:cNvSpPr/>
          <p:nvPr/>
        </p:nvSpPr>
        <p:spPr>
          <a:xfrm>
            <a:off x="44291" y="1226419"/>
            <a:ext cx="672476" cy="507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175DBACA-A9ED-4B06-A8CB-1840A9875633}"/>
              </a:ext>
            </a:extLst>
          </p:cNvPr>
          <p:cNvSpPr/>
          <p:nvPr/>
        </p:nvSpPr>
        <p:spPr>
          <a:xfrm>
            <a:off x="-13649" y="0"/>
            <a:ext cx="3600893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หน่วยงานหลัก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สำนักงานสาธารณสุขจังหวัดเขตสุขภาพที่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1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หน่วยงานร่วม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โรงพยาบาล/สาธารณสุขอำเภอทุกแห่ง</a:t>
            </a:r>
          </a:p>
        </p:txBody>
      </p:sp>
      <p:sp>
        <p:nvSpPr>
          <p:cNvPr id="18" name="สี่เหลี่ยมมุมมน 6">
            <a:extLst>
              <a:ext uri="{FF2B5EF4-FFF2-40B4-BE49-F238E27FC236}">
                <a16:creationId xmlns:a16="http://schemas.microsoft.com/office/drawing/2014/main" id="{F227DE31-B091-4932-8906-F222579DC0A1}"/>
              </a:ext>
            </a:extLst>
          </p:cNvPr>
          <p:cNvSpPr/>
          <p:nvPr/>
        </p:nvSpPr>
        <p:spPr>
          <a:xfrm>
            <a:off x="808798" y="800145"/>
            <a:ext cx="11373139" cy="800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เป้าหมาย 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1. 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ประชาชน ทุกกลุ่มวัยเข้าถึงบริการสุขภาพช่องปากตามสิทธิประโยชน์อย่างเหมาะสม 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2. </a:t>
            </a:r>
            <a:r>
              <a:rPr lang="th-TH" sz="1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ผู้ที่มีความจำเป็นการบริการแบบซับซ้อน ได้รับรักษา ฟื้นฟู ขั้นสูงหรือเฉพาะทาง</a:t>
            </a:r>
          </a:p>
          <a:p>
            <a:r>
              <a:rPr lang="th-TH" sz="1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ตัวชี้วัด 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1. 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ร้อยละการได้รับบริการพื้นฐาน ของแต่ละกลุ่มวัย (หญิงตั้งครรภ์ เด็ก 0-2 ปี เด็ก 3-5 ปี  เด็ก 6-12 ปี ผู้มีอายุ 15-59 ปี ผู้สูงอายุ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ผู้สูงอายุ ติดบ้าน ติดเตียง)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2.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จำนวนครั้งบริการสุขภาพช่องปากต่อผู้ให้บริการทันตกรรม(ครั้งต่อคนต่อปี) เพิ่มขึ้น  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3. 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เด็กปฐมวัย (3ปี) มีปัญหาฟันน้ำนมผุ ไม่เกินร้อยละ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25  4.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ร้อยละของเด็ก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12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ปี ฟันดีไม่มีผุ ร้อยละ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75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5.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ร้อยละของผู้มีอายุ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40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ปีขึ้นไป ได้รับบริการใส่ฟันเทียมและรากเทียมเพื่อรองรับฟันเทียม</a:t>
            </a:r>
          </a:p>
        </p:txBody>
      </p:sp>
      <p:sp>
        <p:nvSpPr>
          <p:cNvPr id="23" name="สี่เหลี่ยมมุมมน 6">
            <a:extLst>
              <a:ext uri="{FF2B5EF4-FFF2-40B4-BE49-F238E27FC236}">
                <a16:creationId xmlns:a16="http://schemas.microsoft.com/office/drawing/2014/main" id="{F227DE31-B091-4932-8906-F222579DC0A1}"/>
              </a:ext>
            </a:extLst>
          </p:cNvPr>
          <p:cNvSpPr/>
          <p:nvPr/>
        </p:nvSpPr>
        <p:spPr>
          <a:xfrm>
            <a:off x="841148" y="1581914"/>
            <a:ext cx="11373139" cy="834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ในปี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2564-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ประชาชนได้รับบริการทันตกรรมขั้นพื้นฐานและเฉพาะทาง เพิ่มขึ้น จากการขยายการจัดบริการใน รพ.สต. แต่การบริการทันตกรรมเฉพาะทาง ยังมีอัตราการการได้รับบริการน้อย (ปี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2564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การให้บริการทันตกรรมเฉพาะทางต่อบริการทั้งหมด ร้อยละ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1.77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ในปี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2566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เพิ่มขึ้นเป็นร้อยละ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6.43 )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และในระดับเขตยังไม่มีศูนย์ความเชี่ยวชาญ  (รอการประเมินศูนย์ความเชี่ยวชาญด้านทันตกรรมในผู้สูงอายุที่ยุ่งยากซับซ้อน)   ประชาชนอายุ 40 ปีขึ้นไปที่มารับบริการ ได้รับการตรวจช่องปากและคัดกรองรอยโรคในช่องปาก  ร้อยละ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17.41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ต่ำกว่าเกณฑ์เป้าหมายที่กำหนดร้อยละ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40 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มีการถ่ายโอนภารกิจ สอน.และ รพ.สต. ใน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จังหวัด (หนองบัวลำภู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83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/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สกลนคร 149 แห่ง / นครพนม 15 แห่ง / เลย 31แห่ง)</a:t>
            </a:r>
            <a:endParaRPr lang="en-US" sz="1400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D10DB0-538E-4292-9E18-3968FA568992}"/>
              </a:ext>
            </a:extLst>
          </p:cNvPr>
          <p:cNvSpPr/>
          <p:nvPr/>
        </p:nvSpPr>
        <p:spPr>
          <a:xfrm>
            <a:off x="-30601" y="3036713"/>
            <a:ext cx="878119" cy="153228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กิจกรรมหลัก</a:t>
            </a: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6839D2CE-D3D9-4EAE-AB86-6FD5B836EEAE}"/>
              </a:ext>
            </a:extLst>
          </p:cNvPr>
          <p:cNvSpPr/>
          <p:nvPr/>
        </p:nvSpPr>
        <p:spPr>
          <a:xfrm>
            <a:off x="-21274" y="791019"/>
            <a:ext cx="847766" cy="8091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เป้าหมาย/ ตัวชี้วัด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66627" y="224170"/>
            <a:ext cx="9993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การพัฒนาระบบบริการสุขภาพ (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Service Plan)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พัฒนาระบบบริการสุขภาพช่องปาก เขตสุขภาพที่ ๘</a:t>
            </a:r>
            <a:r>
              <a:rPr lang="th-TH" sz="18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Functional &amp; Service Plan 2567-2569)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B049D80C-939E-46AA-9698-768E6D3AA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01269"/>
              </p:ext>
            </p:extLst>
          </p:nvPr>
        </p:nvGraphicFramePr>
        <p:xfrm>
          <a:off x="851479" y="2416242"/>
          <a:ext cx="1140548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621">
                  <a:extLst>
                    <a:ext uri="{9D8B030D-6E8A-4147-A177-3AD203B41FA5}">
                      <a16:colId xmlns:a16="http://schemas.microsoft.com/office/drawing/2014/main" val="3499760719"/>
                    </a:ext>
                  </a:extLst>
                </a:gridCol>
                <a:gridCol w="3153033">
                  <a:extLst>
                    <a:ext uri="{9D8B030D-6E8A-4147-A177-3AD203B41FA5}">
                      <a16:colId xmlns:a16="http://schemas.microsoft.com/office/drawing/2014/main" val="1933792976"/>
                    </a:ext>
                  </a:extLst>
                </a:gridCol>
                <a:gridCol w="2650892">
                  <a:extLst>
                    <a:ext uri="{9D8B030D-6E8A-4147-A177-3AD203B41FA5}">
                      <a16:colId xmlns:a16="http://schemas.microsoft.com/office/drawing/2014/main" val="289920805"/>
                    </a:ext>
                  </a:extLst>
                </a:gridCol>
                <a:gridCol w="3486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Strategy 1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สนับสนุนจัดบริการพื้นฐานและพัฒนาระบบเฝ้าระวัง สร้างเสริมการทำงานร่วมกับภาคีเครือข่าย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B0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Strategy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เพิ่มการเข้าถึงบริการทันตก</a:t>
                      </a:r>
                      <a:r>
                        <a:rPr lang="th-TH" sz="1200" b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รรม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พื้นฐานและเฉพาะทาง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(เพิ่ม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Productivity + Accessibility)</a:t>
                      </a:r>
                      <a:endParaRPr lang="th-TH" sz="1200" dirty="0"/>
                    </a:p>
                  </a:txBody>
                  <a:tcPr>
                    <a:solidFill>
                      <a:srgbClr val="B0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Strategy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พัฒนาระบบบริการและสนับสนุนการจัดบริการให้มีคุณภาพได้มาตรฐาน</a:t>
                      </a:r>
                      <a:endParaRPr lang="th-TH" sz="1200" dirty="0"/>
                    </a:p>
                  </a:txBody>
                  <a:tcPr>
                    <a:solidFill>
                      <a:srgbClr val="B0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Strategy 4.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พัฒนาศักยภาพบุคลากร</a:t>
                      </a:r>
                    </a:p>
                  </a:txBody>
                  <a:tcPr>
                    <a:solidFill>
                      <a:srgbClr val="B0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17697"/>
                  </a:ext>
                </a:extLst>
              </a:tr>
              <a:tr h="1419214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สร้างความร่วมมือกับ อบจ. เพื่อรองรับการถ่ายโอนฯ 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พัฒนาเครือข่ายภาคีที่สำคัญในชุมชนและ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setting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ต่างๆ  เช่น เครือข่ายเด็กปฐมวัย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ดี  สพด.ต้นแบบ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ดี /โรงเรียนเด็กไทยฟันดี/เครือข่ายวัยทำงานในสถานประกอบการและชมรมผู้สูงอายุ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ส่งเสริมการใช้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E – Learning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เพื่อสร้าง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HL </a:t>
                      </a:r>
                      <a:endParaRPr lang="th-TH" sz="1200" dirty="0"/>
                    </a:p>
                  </a:txBody>
                  <a:tcPr>
                    <a:solidFill>
                      <a:srgbClr val="C8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1.ดำเนินนโยบายสัดส่วน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0" baseline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ทพ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ยู</a:t>
                      </a:r>
                      <a:r>
                        <a:rPr lang="th-TH" sz="1200" b="0" baseline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นิต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ฟัน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::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ผู้ช่วย</a:t>
                      </a:r>
                      <a:r>
                        <a:rPr lang="th-TH" sz="1200" b="0" baseline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ทะนต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แพทย์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( 1 : 1 :1)</a:t>
                      </a:r>
                      <a:endParaRPr lang="th-TH" sz="1200" b="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เพิ่มเวลาการให้บริการ   เช่น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SMC 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นอกเวลาราชการ </a:t>
                      </a:r>
                      <a:endParaRPr lang="th-TH" sz="1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เพิ่มจำนวนทันตแพทย์ และผู้ช่วยทันตแพทย์ให้เพียงพอ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พัฒนาศูนย์ฝึกอบรม </a:t>
                      </a:r>
                      <a:r>
                        <a:rPr lang="th-TH" sz="1200" b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ทพ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.เฉพาะทาง/ผู้ช่วยทันตก</a:t>
                      </a:r>
                      <a:r>
                        <a:rPr lang="th-TH" sz="1200" b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รรม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ในเขต (จัดอบรมและจัดระบบ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consul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นำร่องการใช้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Tele dentistry) </a:t>
                      </a:r>
                      <a:endParaRPr lang="th-TH" sz="1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พัฒนาศูนย์เชี่ยว</a:t>
                      </a:r>
                      <a:r>
                        <a:rPr lang="th-TH" sz="1200" b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ขาญ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ภายในเขตและระบบส่งต่อภายในจังหวัดและเขต </a:t>
                      </a:r>
                    </a:p>
                  </a:txBody>
                  <a:tcPr>
                    <a:solidFill>
                      <a:srgbClr val="C8E3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ปรับปรุงโครงสร้างหน่วยบริการทันตกรรมให้มีความพร้อมและมีคุณภาพ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พัฒนาและประเมินหน่วยบริการตามแนวทางปฏิบัติเพื่อความปลอดภัยทางทันต กรรม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( Dental Safety Goal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2023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200" b="0" dirty="0">
                        <a:solidFill>
                          <a:srgbClr val="00B0F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ติดตาม กำกับการให้บริการสุขภาพช่องปาก ทั้งระดับปฐมภูมิ ทุติยภูมิ และตติยภูมิ</a:t>
                      </a:r>
                    </a:p>
                    <a:p>
                      <a:r>
                        <a:rPr lang="th-TH" sz="12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4.ส่งเสริมงานวิจัย นวัตกรรม</a:t>
                      </a:r>
                      <a:r>
                        <a:rPr lang="th-TH" sz="1200" b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เพื่อพัฒนาระบบบริการ</a:t>
                      </a:r>
                    </a:p>
                  </a:txBody>
                  <a:tcPr>
                    <a:solidFill>
                      <a:srgbClr val="C8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</a:t>
                      </a:r>
                      <a:r>
                        <a:rPr lang="th-TH" sz="1200" b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ทันต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บุคลากร/ผู้ที่เกี่ยวข้อง ให้สามารถใช้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Health platform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ประเมินคัดกรอง/เฝ้าระวังพฤติกรรมสุขภาพ ในแต่ละกลุ่มวัย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2.พัฒนาศักยภาพ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Oral Health Data manager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ระดับจังหวัดและระดับเขต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จัดอบรมทักษะการให้บริการทันตกรรมกับทันตบุคลากร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พัฒนาศักยภาพหมอครอบครัว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ในการดูแลสุขภาพช่องปากผู้เปราะบางในชุมชนร่วมกับ</a:t>
                      </a:r>
                      <a:r>
                        <a:rPr lang="th-TH" sz="1200" b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ทีมสห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วิชาชีพ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ส่งเสริมให้มีแหล่งฝึกอบรมสำหรับผู้ช่วยทันตก</a:t>
                      </a:r>
                      <a:r>
                        <a:rPr lang="th-TH" sz="1200" b="0" baseline="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รรม</a:t>
                      </a:r>
                      <a:r>
                        <a:rPr lang="th-TH" sz="1200" b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ในเขตสุขภาพ</a:t>
                      </a:r>
                      <a:endParaRPr lang="th-TH" sz="12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C8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320767"/>
                  </a:ext>
                </a:extLst>
              </a:tr>
            </a:tbl>
          </a:graphicData>
        </a:graphic>
      </p:graphicFrame>
      <p:graphicFrame>
        <p:nvGraphicFramePr>
          <p:cNvPr id="5" name="ตาราง 3">
            <a:extLst>
              <a:ext uri="{FF2B5EF4-FFF2-40B4-BE49-F238E27FC236}">
                <a16:creationId xmlns:a16="http://schemas.microsoft.com/office/drawing/2014/main" id="{3E31D652-AE02-56D3-5868-2967FF172021}"/>
              </a:ext>
            </a:extLst>
          </p:cNvPr>
          <p:cNvGraphicFramePr>
            <a:graphicFrameLocks noGrp="1"/>
          </p:cNvGraphicFramePr>
          <p:nvPr/>
        </p:nvGraphicFramePr>
        <p:xfrm>
          <a:off x="847519" y="4576213"/>
          <a:ext cx="1132678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760">
                  <a:extLst>
                    <a:ext uri="{9D8B030D-6E8A-4147-A177-3AD203B41FA5}">
                      <a16:colId xmlns:a16="http://schemas.microsoft.com/office/drawing/2014/main" val="173309369"/>
                    </a:ext>
                  </a:extLst>
                </a:gridCol>
                <a:gridCol w="3601584">
                  <a:extLst>
                    <a:ext uri="{9D8B030D-6E8A-4147-A177-3AD203B41FA5}">
                      <a16:colId xmlns:a16="http://schemas.microsoft.com/office/drawing/2014/main" val="1080212414"/>
                    </a:ext>
                  </a:extLst>
                </a:gridCol>
                <a:gridCol w="3833442">
                  <a:extLst>
                    <a:ext uri="{9D8B030D-6E8A-4147-A177-3AD203B41FA5}">
                      <a16:colId xmlns:a16="http://schemas.microsoft.com/office/drawing/2014/main" val="1604857625"/>
                    </a:ext>
                  </a:extLst>
                </a:gridCol>
              </a:tblGrid>
              <a:tr h="2815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2567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2568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2569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54737"/>
                  </a:ext>
                </a:extLst>
              </a:tr>
              <a:tr h="18700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-ร้อยละการได้รับบริการพื้นฐาน ของแต่ละกลุ่มวัย ได้ตามเกณฑ์</a:t>
                      </a: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มีการใช้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Health Platform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เพิ่มขึ้นทุกกลุ่มวัย และมี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ต้นแบบการทำงานร่วมกับภาคีเครือข่าย 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-การตรวจสุขภาพช่องปากผู้สูงอายุ ที่ติดบ้านติดเตียง ร้อยละ 40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หน่วยบริการผ่านการประเมิน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TDCA 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70</a:t>
                      </a: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-ศูนย์เชี่ยวชาญด้านการรักษามะเร็งช่องปาก (รพ.อุดรธานี) 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-บริการทันตกรรมฉพาะทางเพิ่มขึ้น 5-15% ตามระดับ รพ.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มีการพัฒนา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Teledentistry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 คิวออนไลน์ จังหวัดละ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แห่ง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-ร้อยละการได้รับบริการพื้นฐาน ของแต่ละกลุ่มวัย ได้ตามเกณฑ์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มีการใช้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Health Platform  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เพิ่มขึ้นทุกกลุ่มวัย และมีต้นแบบการทำงานร่วมกับภาคีเครือข่าย เพิ่มขึ้น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-การตรวจสุขภาพช่องปากผู้สูงอายุ ที่ติดบ้านติดเตียง ร้อยละ 45  </a:t>
                      </a:r>
                    </a:p>
                    <a:p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หน่วยบริการผ่านการประเมิน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TDCA 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80</a:t>
                      </a: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-บริการทันตกรรมฉพาะทางเพิ่มขึ้น 5-15% ตามระดับ รพ.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-ร้อยละ 50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</a:t>
                      </a:r>
                      <a:r>
                        <a:rPr lang="th-TH" sz="1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ที่มีระบบ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Teledentistry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ร้อยละการได้รับบริการพื้นฐาน ของแต่ละกลุ่มวัย ได้ตามเกณฑ์</a:t>
                      </a: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มีบทเรียนการทำงาน</a:t>
                      </a:r>
                      <a:r>
                        <a:rPr kumimoji="0" lang="th-TH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การร่วมกับภาคีเครือข่ายที่พร้อมขยายผล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-การตรวจสุขภาพช่องปากผู้สูงอายุ ที่ติดบ้านติดเตียง ร้อยละ 50 </a:t>
                      </a:r>
                    </a:p>
                    <a:p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หน่วยบริการผ่านการประเมิน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TDCA 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ศูนย์เชี่ยวชาญด้าน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การรักษาทางทันตก</a:t>
                      </a:r>
                      <a:r>
                        <a:rPr lang="th-TH" sz="140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รรม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ในผู้สูงอายุที่ยุ่งยากซับซ้อน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(อุดรธานี, นครพนม) 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-บริการทันตกรรมฉพาะทางเพิ่มขึ้น 5-15% ตามระดับ รพ.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ร้อยละ 75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</a:t>
                      </a:r>
                      <a:r>
                        <a:rPr lang="th-TH" sz="1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PCC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ที่มีระบบ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Teledentistry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50729"/>
                  </a:ext>
                </a:extLst>
              </a:tr>
            </a:tbl>
          </a:graphicData>
        </a:graphic>
      </p:graphicFrame>
      <p:sp>
        <p:nvSpPr>
          <p:cNvPr id="2" name="สี่เหลี่ยมมุมมน 6">
            <a:extLst>
              <a:ext uri="{FF2B5EF4-FFF2-40B4-BE49-F238E27FC236}">
                <a16:creationId xmlns:a16="http://schemas.microsoft.com/office/drawing/2014/main" id="{DDDE76BB-A3BF-AD7E-9349-8E2125993E01}"/>
              </a:ext>
            </a:extLst>
          </p:cNvPr>
          <p:cNvSpPr/>
          <p:nvPr/>
        </p:nvSpPr>
        <p:spPr>
          <a:xfrm>
            <a:off x="845109" y="1605280"/>
            <a:ext cx="11373139" cy="8749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ในปี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2564-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ประชาชนได้รับบริการทันตกรรมขั้นพื้นฐานและเฉพาะทาง เพิ่มขึ้น จากการขยายการจัดบริการใน รพ.สต. แต่การบริการทันตกรรมเฉพาะทาง ยังมีอัตราการการได้รับบริการน้อย (ปี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2564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การให้บริการทันตกรรมเฉพาะทางต่อบริการทั้งหมด ร้อยละ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1.77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ในปี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2566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เพิ่มขึ้นเป็นร้อยละ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6.43 )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และในระดับเขตยังไม่มีศูนย์ความเชี่ยวชาญ  (รอการประเมินศูนย์ความเชี่ยวชาญด้านรักษามะเร็งช่องปาก)   ประชาชนอายุ 40 ปีขึ้นไปที่มารับบริการ ได้รับการตรวจช่องปากและคัดกรองรอยโรคในช่องปาก  ร้อยละ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17.41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ต่ำกว่าเกณฑ์เป้าหมายที่กำหนดร้อยละ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40 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ปี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2567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มีการถ่ายโอนภารกิจ สอน.และ รพ.สต. ใน 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จังหวัด (หนองบัวลำภู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83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</a:t>
            </a:r>
            <a:r>
              <a:rPr lang="en-US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/ </a:t>
            </a:r>
            <a:r>
              <a:rPr lang="th-TH" sz="1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สกลนคร 149 แห่ง / นครพนม 15 แห่ง / เลย 31แห่ง) ทำให้มีผลกระทบต่อการดำเนินงานปฐมภูมิ ใน สอน.และ รพ.สต.</a:t>
            </a:r>
            <a:endParaRPr lang="en-US" sz="1400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944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87" y="560780"/>
            <a:ext cx="11360426" cy="41805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KPI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625" y="1326799"/>
            <a:ext cx="10402750" cy="48320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ร้อยละการได้รับบริการพื้นฐาน ของแต่ละกลุ่มวัย (หญิงตั้งครรภ์ เด็ก 0-2 ปี เด็ก 3-5 ปี  เด็ก 6-12 ปี ผู้มีอายุ 15-59 ปี ผู้สูงอายุ</a:t>
            </a:r>
            <a:r>
              <a:rPr lang="en-US" b="1" dirty="0"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ผู้สูงอายุ ติดบ้าน ติดเตียง) </a:t>
            </a:r>
          </a:p>
          <a:p>
            <a:pPr marL="457200" indent="-457200">
              <a:buAutoNum type="arabicPeriod"/>
            </a:pP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อัตรา ผู้สูงอายุ ที่ติดบ้าน ติดเตียงได้รับการตรวจสุขภาพช่องปาก (ร้อยละ </a:t>
            </a:r>
            <a: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40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 marL="457200" indent="-457200">
              <a:buAutoNum type="arabicPeriod"/>
            </a:pP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จำนวนครั้งบริการสุขภาพช่องปากต่อผู้ให้บริการทันตกรรม (</a:t>
            </a:r>
            <a: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1,840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รายต่อปีต่อผู้ให้บริการ) </a:t>
            </a:r>
            <a:endParaRPr lang="th-TH" b="1" dirty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marL="457200" indent="-457200">
              <a:buAutoNum type="arabicPeriod"/>
            </a:pP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จำนวนศูนย์ความเป็นเลิศทางการแพทย์ สาขาสุขภาพช่องปาก (</a:t>
            </a:r>
            <a: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แห่ง) </a:t>
            </a:r>
          </a:p>
          <a:p>
            <a:pPr marL="457200" indent="-457200">
              <a:buAutoNum type="arabicPeriod"/>
            </a:pP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จำนวนหน่วยบริการปฐมภูมิ (</a:t>
            </a:r>
            <a: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PCU) 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และเครือข่ายหน่วยบริการปฐมภูมิ (</a:t>
            </a:r>
            <a: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NPCU) 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ผ่านมาตรฐานการงานสุขภาพช่องปาก (ขั้นพื้นฐานร้อยละ </a:t>
            </a:r>
            <a: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</a:t>
            </a:r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,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ขั้นคุณภาพ จังหวัดละ </a:t>
            </a:r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แห่ง) </a:t>
            </a:r>
          </a:p>
          <a:p>
            <a:pPr marL="457200" indent="-457200">
              <a:buAutoNum type="arabicPeriod"/>
            </a:pPr>
            <a:r>
              <a:rPr lang="th-TH" b="1" dirty="0">
                <a:effectLst/>
                <a:latin typeface="TH SarabunPSK" panose="020B0500040200020003" pitchFamily="34" charset="-34"/>
                <a:ea typeface="PMingLiU" panose="020B0604030504040204" pitchFamily="18" charset="-120"/>
                <a:cs typeface="TH SarabunPSK" panose="020B0500040200020003" pitchFamily="34" charset="-34"/>
              </a:rPr>
              <a:t>ร้อยละของประชาชนอายุ 40 ปีขึ้นไปที่มารับบริการ ได้รับการตรวจช่องปากและคัดกรองรอยโรคในช่องปาก </a:t>
            </a:r>
          </a:p>
          <a:p>
            <a:pPr marL="457200" indent="-457200">
              <a:buAutoNum type="arabicPeriod"/>
            </a:pP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กลุ่มอายุ </a:t>
            </a:r>
            <a: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40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ปีขึ้นไปได้รับบริการใส่ฟันเทียมพระราชทานและรากเทียม (ไตรมาสที่ </a:t>
            </a:r>
            <a: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จำนวน </a:t>
            </a:r>
            <a: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1,500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ราย ไตรมาสที่ </a:t>
            </a:r>
            <a: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จำนวน </a:t>
            </a:r>
            <a:r>
              <a:rPr lang="en-US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3,215</a:t>
            </a: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ราย) </a:t>
            </a:r>
            <a:endParaRPr lang="en-US" b="1" dirty="0">
              <a:latin typeface="TH SarabunPSK" panose="020B0500040200020003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900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รูปภาพ 168">
            <a:extLst>
              <a:ext uri="{FF2B5EF4-FFF2-40B4-BE49-F238E27FC236}">
                <a16:creationId xmlns:a16="http://schemas.microsoft.com/office/drawing/2014/main" id="{4207BC96-2525-E966-A1FD-E3C8356B9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88" y="1711232"/>
            <a:ext cx="10175281" cy="4785971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70B44498-1E93-4DE2-86EC-CE0FDB5FE32F}"/>
              </a:ext>
            </a:extLst>
          </p:cNvPr>
          <p:cNvGrpSpPr/>
          <p:nvPr/>
        </p:nvGrpSpPr>
        <p:grpSpPr>
          <a:xfrm>
            <a:off x="1" y="12"/>
            <a:ext cx="12595100" cy="7009690"/>
            <a:chOff x="-27093" y="-896"/>
            <a:chExt cx="12979062" cy="7009690"/>
          </a:xfrm>
        </p:grpSpPr>
        <p:sp>
          <p:nvSpPr>
            <p:cNvPr id="8" name="สี่เหลี่ยมผืนผ้า: มุมมนเดียว 12">
              <a:extLst>
                <a:ext uri="{FF2B5EF4-FFF2-40B4-BE49-F238E27FC236}">
                  <a16:creationId xmlns:a16="http://schemas.microsoft.com/office/drawing/2014/main" id="{47884D64-79C8-4C7C-B3D6-6B9B6F33FC87}"/>
                </a:ext>
              </a:extLst>
            </p:cNvPr>
            <p:cNvSpPr/>
            <p:nvPr/>
          </p:nvSpPr>
          <p:spPr>
            <a:xfrm flipV="1">
              <a:off x="-27093" y="-896"/>
              <a:ext cx="11418162" cy="540000"/>
            </a:xfrm>
            <a:custGeom>
              <a:avLst/>
              <a:gdLst>
                <a:gd name="connsiteX0" fmla="*/ 0 w 2948940"/>
                <a:gd name="connsiteY0" fmla="*/ 0 h 993775"/>
                <a:gd name="connsiteX1" fmla="*/ 2452053 w 2948940"/>
                <a:gd name="connsiteY1" fmla="*/ 0 h 993775"/>
                <a:gd name="connsiteX2" fmla="*/ 2948941 w 2948940"/>
                <a:gd name="connsiteY2" fmla="*/ 496888 h 993775"/>
                <a:gd name="connsiteX3" fmla="*/ 2948940 w 2948940"/>
                <a:gd name="connsiteY3" fmla="*/ 993775 h 993775"/>
                <a:gd name="connsiteX4" fmla="*/ 0 w 2948940"/>
                <a:gd name="connsiteY4" fmla="*/ 993775 h 993775"/>
                <a:gd name="connsiteX5" fmla="*/ 0 w 2948940"/>
                <a:gd name="connsiteY5" fmla="*/ 0 h 993775"/>
                <a:gd name="connsiteX0" fmla="*/ 0 w 3016791"/>
                <a:gd name="connsiteY0" fmla="*/ 7620 h 1001395"/>
                <a:gd name="connsiteX1" fmla="*/ 2032953 w 3016791"/>
                <a:gd name="connsiteY1" fmla="*/ 0 h 1001395"/>
                <a:gd name="connsiteX2" fmla="*/ 2948941 w 3016791"/>
                <a:gd name="connsiteY2" fmla="*/ 504508 h 1001395"/>
                <a:gd name="connsiteX3" fmla="*/ 2948940 w 3016791"/>
                <a:gd name="connsiteY3" fmla="*/ 1001395 h 1001395"/>
                <a:gd name="connsiteX4" fmla="*/ 0 w 3016791"/>
                <a:gd name="connsiteY4" fmla="*/ 1001395 h 1001395"/>
                <a:gd name="connsiteX5" fmla="*/ 0 w 3016791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720341 w 2948940"/>
                <a:gd name="connsiteY2" fmla="*/ 466408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674621 w 2948940"/>
                <a:gd name="connsiteY2" fmla="*/ 214948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770659 w 2948940"/>
                <a:gd name="connsiteY2" fmla="*/ 166804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17323 h 1011098"/>
                <a:gd name="connsiteX1" fmla="*/ 2032953 w 2948940"/>
                <a:gd name="connsiteY1" fmla="*/ 9703 h 1011098"/>
                <a:gd name="connsiteX2" fmla="*/ 2776308 w 2948940"/>
                <a:gd name="connsiteY2" fmla="*/ 118734 h 1011098"/>
                <a:gd name="connsiteX3" fmla="*/ 2948940 w 2948940"/>
                <a:gd name="connsiteY3" fmla="*/ 1011098 h 1011098"/>
                <a:gd name="connsiteX4" fmla="*/ 0 w 2948940"/>
                <a:gd name="connsiteY4" fmla="*/ 1011098 h 1011098"/>
                <a:gd name="connsiteX5" fmla="*/ 0 w 2948940"/>
                <a:gd name="connsiteY5" fmla="*/ 17323 h 101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940" h="1011098">
                  <a:moveTo>
                    <a:pt x="0" y="17323"/>
                  </a:moveTo>
                  <a:lnTo>
                    <a:pt x="2032953" y="9703"/>
                  </a:lnTo>
                  <a:cubicBezTo>
                    <a:pt x="2307377" y="9703"/>
                    <a:pt x="2623644" y="-48165"/>
                    <a:pt x="2776308" y="118734"/>
                  </a:cubicBezTo>
                  <a:cubicBezTo>
                    <a:pt x="2928972" y="285633"/>
                    <a:pt x="2948940" y="845469"/>
                    <a:pt x="2948940" y="1011098"/>
                  </a:cubicBezTo>
                  <a:lnTo>
                    <a:pt x="0" y="1011098"/>
                  </a:lnTo>
                  <a:lnTo>
                    <a:pt x="0" y="17323"/>
                  </a:lnTo>
                  <a:close/>
                </a:path>
              </a:pathLst>
            </a:custGeom>
            <a:solidFill>
              <a:srgbClr val="027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FF18034B-DE93-47ED-A1CB-8F1311D2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7559" y="68503"/>
              <a:ext cx="1101600" cy="1101600"/>
            </a:xfrm>
            <a:prstGeom prst="rect">
              <a:avLst/>
            </a:prstGeom>
          </p:spPr>
        </p:pic>
        <p:sp>
          <p:nvSpPr>
            <p:cNvPr id="26" name="ตัวแทนเนื้อหา 2">
              <a:extLst>
                <a:ext uri="{FF2B5EF4-FFF2-40B4-BE49-F238E27FC236}">
                  <a16:creationId xmlns:a16="http://schemas.microsoft.com/office/drawing/2014/main" id="{819D9C34-C611-4735-BCEA-97DE8E82FB2D}"/>
                </a:ext>
              </a:extLst>
            </p:cNvPr>
            <p:cNvSpPr txBox="1">
              <a:spLocks/>
            </p:cNvSpPr>
            <p:nvPr/>
          </p:nvSpPr>
          <p:spPr>
            <a:xfrm>
              <a:off x="9593078" y="6437896"/>
              <a:ext cx="3358891" cy="57089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Service Plan </a:t>
              </a:r>
              <a:r>
                <a:rPr lang="th-TH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เขตสุขภาพที่ 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8</a:t>
              </a:r>
              <a:r>
                <a:rPr lang="th-TH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</a:p>
          </p:txBody>
        </p:sp>
      </p:grpSp>
      <p:sp>
        <p:nvSpPr>
          <p:cNvPr id="188" name="กล่องข้อความ 187">
            <a:extLst>
              <a:ext uri="{FF2B5EF4-FFF2-40B4-BE49-F238E27FC236}">
                <a16:creationId xmlns:a16="http://schemas.microsoft.com/office/drawing/2014/main" id="{A3336038-AB54-28AE-B0E3-0458522B53E8}"/>
              </a:ext>
            </a:extLst>
          </p:cNvPr>
          <p:cNvSpPr txBox="1"/>
          <p:nvPr/>
        </p:nvSpPr>
        <p:spPr>
          <a:xfrm>
            <a:off x="635616" y="-22376"/>
            <a:ext cx="987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 Plan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2567-2569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สาขาสุขภาพช่องปาก</a:t>
            </a:r>
          </a:p>
        </p:txBody>
      </p:sp>
      <p:graphicFrame>
        <p:nvGraphicFramePr>
          <p:cNvPr id="220" name="ตาราง 219">
            <a:extLst>
              <a:ext uri="{FF2B5EF4-FFF2-40B4-BE49-F238E27FC236}">
                <a16:creationId xmlns:a16="http://schemas.microsoft.com/office/drawing/2014/main" id="{6FB6E6E8-B540-BD6B-126D-77EA32B68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0586"/>
              </p:ext>
            </p:extLst>
          </p:nvPr>
        </p:nvGraphicFramePr>
        <p:xfrm>
          <a:off x="62305" y="584787"/>
          <a:ext cx="4356916" cy="2490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430">
                  <a:extLst>
                    <a:ext uri="{9D8B030D-6E8A-4147-A177-3AD203B41FA5}">
                      <a16:colId xmlns:a16="http://schemas.microsoft.com/office/drawing/2014/main" val="1132732555"/>
                    </a:ext>
                  </a:extLst>
                </a:gridCol>
                <a:gridCol w="2088486">
                  <a:extLst>
                    <a:ext uri="{9D8B030D-6E8A-4147-A177-3AD203B41FA5}">
                      <a16:colId xmlns:a16="http://schemas.microsoft.com/office/drawing/2014/main" val="3882686711"/>
                    </a:ext>
                  </a:extLst>
                </a:gridCol>
              </a:tblGrid>
              <a:tr h="4760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Service</a:t>
                      </a:r>
                      <a:endParaRPr lang="th-TH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757610"/>
                  </a:ext>
                </a:extLst>
              </a:tr>
              <a:tr h="453653"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O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 โรงพยาบาลทันตก</a:t>
                      </a:r>
                      <a:r>
                        <a:rPr lang="th-TH" sz="140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รรม</a:t>
                      </a:r>
                      <a:endParaRPr lang="th-TH" sz="14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รพ.จังหวัดทุกแห่ง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930040"/>
                  </a:ext>
                </a:extLst>
              </a:tr>
              <a:tr h="181346">
                <a:tc>
                  <a:txBody>
                    <a:bodyPr/>
                    <a:lstStyle/>
                    <a:p>
                      <a:pPr algn="l"/>
                      <a:r>
                        <a:rPr lang="th-TH" sz="14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O2 </a:t>
                      </a:r>
                      <a:r>
                        <a:rPr lang="th-TH" sz="14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บริการทันตกรรมเฉพาะทาง ในผู้ป่วยทันตกรรม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มีบริการครบทุกแห่งในเขตสุขภาพที่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403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sz="14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O3 </a:t>
                      </a:r>
                      <a:r>
                        <a:rPr lang="th-TH" sz="14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บริการส่งเสริมป้องกันสุขภาพช่องปาก รายกลุ่มวัย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มีบริการครบทุกแห่งในเขตสุขภาพที่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28884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th-TH" sz="14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O4 </a:t>
                      </a:r>
                      <a:r>
                        <a:rPr lang="th-TH" sz="14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ตรวจสุขภาพช่องปาก ในกลุ่มผู้สูงอายุ ที่ติดบ้าน ติดเตียง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มีบริการครบทุกแห่งในเขตสุขภาพที่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692452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9EEBBF9-F1FA-8D8D-3782-5599C3EC8F3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12617" y="5013339"/>
            <a:ext cx="288853" cy="266858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A18FAE8-9BFB-6BBB-FCD5-B40FD6E8F557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0073" y="4141541"/>
            <a:ext cx="288000" cy="266858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087F1FA-ED97-148D-B806-53E6D1F882A8}"/>
              </a:ext>
            </a:extLst>
          </p:cNvPr>
          <p:cNvSpPr txBox="1"/>
          <p:nvPr/>
        </p:nvSpPr>
        <p:spPr>
          <a:xfrm>
            <a:off x="6927129" y="5195593"/>
            <a:ext cx="499050" cy="2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ห้วยเกิ้ง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8324B6E-7B98-24BE-A436-CEA99D742D8E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3258" y="4368280"/>
            <a:ext cx="288000" cy="26685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01DC4B1-866F-54B0-E9AA-38CA8F02AAA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3244" y="2069626"/>
            <a:ext cx="288000" cy="266858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C62A074E-F0EA-5A17-C5ED-5D2397E07DC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6335" y="5123134"/>
            <a:ext cx="288000" cy="266858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5A0EDC54-9C46-6642-26F9-1928E79C6088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09253" y="4635512"/>
            <a:ext cx="288000" cy="266858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B439C640-F4A2-9BF8-5669-F6629B2E59DE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8750" y="3386698"/>
            <a:ext cx="288000" cy="26685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0C5562D3-1952-E392-FBA4-955152A6FF75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438" y="4581105"/>
            <a:ext cx="386974" cy="338348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70063B89-F956-20C1-0101-97F0255594FA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3998" y="5126403"/>
            <a:ext cx="386974" cy="338348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FA762B6E-79BB-CE12-28AB-F2F5F2809970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4871" y="3902676"/>
            <a:ext cx="288000" cy="266858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C4FBFB96-870F-EA6B-52AF-4E4B40E9308C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855" y="5314647"/>
            <a:ext cx="288000" cy="266858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89CD610E-2E5C-D2C8-1E1D-763193A790F8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2246" y="3932258"/>
            <a:ext cx="288000" cy="266858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37EEC5D7-E667-C526-5FFD-DBE8AF60D43A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9318" y="3504394"/>
            <a:ext cx="288000" cy="266858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67DD100E-E6B5-9E25-BFC0-BC08CCFB698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85547" y="3057022"/>
            <a:ext cx="288853" cy="266858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3A778038-D0B6-8EF7-B50B-D2E96338DDF3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125493" y="4544072"/>
            <a:ext cx="288853" cy="266858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AF4CF130-87D6-5CB6-69D9-4B6F9E8EB332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77272" y="4645447"/>
            <a:ext cx="288853" cy="266858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88548DCC-6CEA-1FE3-B329-05A26233B0A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57350" y="4617996"/>
            <a:ext cx="288853" cy="266858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53C80279-9FCA-B1F6-1A14-879FC7E30764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874150" y="3902676"/>
            <a:ext cx="288853" cy="266858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02917781-FF59-840E-D718-DB1930959CB8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948768" y="3751500"/>
            <a:ext cx="288853" cy="266858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D76AE62E-FB3E-AABC-9763-DA67CA1FBC6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0073" y="3483683"/>
            <a:ext cx="288853" cy="266858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ABBA4C35-4838-D2B2-41BF-42E8E39F7665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81249" y="4850214"/>
            <a:ext cx="288853" cy="266858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A13EC38A-A58D-46CD-0D57-676777592F34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539351" y="5859701"/>
            <a:ext cx="288853" cy="266858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10282DEC-1BC0-713B-F49B-C7F6AE9F3281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557634" y="3017994"/>
            <a:ext cx="288853" cy="266858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14EC8939-7762-8D25-0D52-90BCCA30FCF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423150" y="2692237"/>
            <a:ext cx="288853" cy="266858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1C4127D6-784B-5AFA-F4D0-CD4B8157E240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51843" y="4343794"/>
            <a:ext cx="249421" cy="255973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296C4599-6468-E7E8-DAA8-24646EBD38DC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0505" y="5256563"/>
            <a:ext cx="249421" cy="255973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6FCA95D0-D26D-D2B9-35FF-4F6CBE666DC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4172" y="3679884"/>
            <a:ext cx="249421" cy="255973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40733351-7A89-058F-B19C-BFEC96FE1FC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7628" y="3904868"/>
            <a:ext cx="249421" cy="255973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464658C3-063A-5E91-C99E-E6DC8D4B963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1800" y="4684325"/>
            <a:ext cx="249421" cy="255973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713EEA73-2FF2-7CA3-AAC1-91C55E16D16C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79383" y="4940298"/>
            <a:ext cx="249421" cy="255973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CA1DAD09-B3E8-89A7-F6C2-8C2ED99919E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59360" y="3840252"/>
            <a:ext cx="249421" cy="255973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DC4D1BC8-DA2D-874C-F764-8793FD1BB862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12257" y="3302667"/>
            <a:ext cx="249421" cy="255973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53AB6305-6F70-D55A-B4E6-E2A88F2047C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31358" y="5771863"/>
            <a:ext cx="249421" cy="255973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56331DC1-1936-CBF0-AD9E-370790A7FCB0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67695" y="4041547"/>
            <a:ext cx="249421" cy="255973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858B042D-0577-4DE0-BC08-633844D2B033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0511" y="4582283"/>
            <a:ext cx="249421" cy="255973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6AB9C5C8-3E51-3850-8D2A-82FEE3B84671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82715" y="5818518"/>
            <a:ext cx="249421" cy="255973"/>
          </a:xfrm>
          <a:prstGeom prst="rect">
            <a:avLst/>
          </a:pr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A5EB284E-D62B-FEAC-17BE-8D2F591B6FD3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4907" y="4085207"/>
            <a:ext cx="249421" cy="255973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59512AB5-E698-1556-AA30-AD9AEB53BBA4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1390" y="5634627"/>
            <a:ext cx="249421" cy="255973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B8C7C3FF-00E3-34E9-4C38-D68A22156BBB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3924" y="4710269"/>
            <a:ext cx="249421" cy="255973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A88A9F87-CAEC-5169-2B0B-0C32E57F055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2499" y="4171422"/>
            <a:ext cx="249421" cy="255973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CC6FAB1C-92A2-FE12-41F9-30EDD13C35F8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607" y="5848666"/>
            <a:ext cx="249421" cy="255973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B99DD9DC-95BF-F872-27F7-9D1429124C81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2774" y="2831108"/>
            <a:ext cx="249421" cy="255973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8D72D613-9F04-7897-54C9-07E6EFBF835D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7296" y="3884502"/>
            <a:ext cx="249421" cy="255973"/>
          </a:xfrm>
          <a:prstGeom prst="rect">
            <a:avLst/>
          </a:prstGeom>
        </p:spPr>
      </p:pic>
      <p:pic>
        <p:nvPicPr>
          <p:cNvPr id="59" name="รูปภาพ 58">
            <a:extLst>
              <a:ext uri="{FF2B5EF4-FFF2-40B4-BE49-F238E27FC236}">
                <a16:creationId xmlns:a16="http://schemas.microsoft.com/office/drawing/2014/main" id="{031FD39C-7BBA-92A6-A21E-7C6C3B7D327C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2554" y="2851013"/>
            <a:ext cx="249421" cy="255973"/>
          </a:xfrm>
          <a:prstGeom prst="rect">
            <a:avLst/>
          </a:prstGeom>
        </p:spPr>
      </p:pic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EF579977-10F4-39CA-4D97-CC42E6BCA0D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0001" y="4928576"/>
            <a:ext cx="249421" cy="255973"/>
          </a:xfrm>
          <a:prstGeom prst="rect">
            <a:avLst/>
          </a:prstGeom>
        </p:spPr>
      </p:pic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05501EAA-CD4E-F942-B582-D7D5877ABE7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2277" y="5447507"/>
            <a:ext cx="249421" cy="255973"/>
          </a:xfrm>
          <a:prstGeom prst="rect">
            <a:avLst/>
          </a:prstGeom>
        </p:spPr>
      </p:pic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2B096184-62E5-E66E-3C49-A311B131083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8743" y="5027714"/>
            <a:ext cx="249421" cy="255973"/>
          </a:xfrm>
          <a:prstGeom prst="rect">
            <a:avLst/>
          </a:prstGeom>
        </p:spPr>
      </p:pic>
      <p:pic>
        <p:nvPicPr>
          <p:cNvPr id="63" name="รูปภาพ 62">
            <a:extLst>
              <a:ext uri="{FF2B5EF4-FFF2-40B4-BE49-F238E27FC236}">
                <a16:creationId xmlns:a16="http://schemas.microsoft.com/office/drawing/2014/main" id="{490A0374-4A42-2DDC-76B2-AF84C438C44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6518" y="4170688"/>
            <a:ext cx="249421" cy="255973"/>
          </a:xfrm>
          <a:prstGeom prst="rect">
            <a:avLst/>
          </a:prstGeom>
        </p:spPr>
      </p:pic>
      <p:pic>
        <p:nvPicPr>
          <p:cNvPr id="128" name="รูปภาพ 127">
            <a:extLst>
              <a:ext uri="{FF2B5EF4-FFF2-40B4-BE49-F238E27FC236}">
                <a16:creationId xmlns:a16="http://schemas.microsoft.com/office/drawing/2014/main" id="{54496884-BF6D-9532-0DB7-9A8397BFCDC9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2436" y="5390301"/>
            <a:ext cx="249421" cy="255973"/>
          </a:xfrm>
          <a:prstGeom prst="rect">
            <a:avLst/>
          </a:prstGeom>
        </p:spPr>
      </p:pic>
      <p:pic>
        <p:nvPicPr>
          <p:cNvPr id="129" name="รูปภาพ 128">
            <a:extLst>
              <a:ext uri="{FF2B5EF4-FFF2-40B4-BE49-F238E27FC236}">
                <a16:creationId xmlns:a16="http://schemas.microsoft.com/office/drawing/2014/main" id="{582C42E3-D770-4489-6BE2-3735B15AFD8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5782" y="5324814"/>
            <a:ext cx="249421" cy="255973"/>
          </a:xfrm>
          <a:prstGeom prst="rect">
            <a:avLst/>
          </a:prstGeom>
        </p:spPr>
      </p:pic>
      <p:pic>
        <p:nvPicPr>
          <p:cNvPr id="130" name="รูปภาพ 129">
            <a:extLst>
              <a:ext uri="{FF2B5EF4-FFF2-40B4-BE49-F238E27FC236}">
                <a16:creationId xmlns:a16="http://schemas.microsoft.com/office/drawing/2014/main" id="{95954E85-579E-5741-E8F8-ED327952526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0519" y="3332955"/>
            <a:ext cx="249421" cy="255973"/>
          </a:xfrm>
          <a:prstGeom prst="rect">
            <a:avLst/>
          </a:prstGeom>
        </p:spPr>
      </p:pic>
      <p:pic>
        <p:nvPicPr>
          <p:cNvPr id="131" name="รูปภาพ 130">
            <a:extLst>
              <a:ext uri="{FF2B5EF4-FFF2-40B4-BE49-F238E27FC236}">
                <a16:creationId xmlns:a16="http://schemas.microsoft.com/office/drawing/2014/main" id="{D7CA6D4D-0C1A-B888-7BA2-B539D4B633D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2295" y="4454296"/>
            <a:ext cx="249421" cy="255973"/>
          </a:xfrm>
          <a:prstGeom prst="rect">
            <a:avLst/>
          </a:prstGeom>
        </p:spPr>
      </p:pic>
      <p:pic>
        <p:nvPicPr>
          <p:cNvPr id="132" name="รูปภาพ 131">
            <a:extLst>
              <a:ext uri="{FF2B5EF4-FFF2-40B4-BE49-F238E27FC236}">
                <a16:creationId xmlns:a16="http://schemas.microsoft.com/office/drawing/2014/main" id="{452128BF-0199-F376-3A65-79A0EB82FE7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3243" y="3235249"/>
            <a:ext cx="249421" cy="255973"/>
          </a:xfrm>
          <a:prstGeom prst="rect">
            <a:avLst/>
          </a:prstGeom>
        </p:spPr>
      </p:pic>
      <p:pic>
        <p:nvPicPr>
          <p:cNvPr id="133" name="รูปภาพ 132">
            <a:extLst>
              <a:ext uri="{FF2B5EF4-FFF2-40B4-BE49-F238E27FC236}">
                <a16:creationId xmlns:a16="http://schemas.microsoft.com/office/drawing/2014/main" id="{61FFB28F-BB1A-DF8A-AA2C-18D99B662FD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4192" y="3345148"/>
            <a:ext cx="249421" cy="255973"/>
          </a:xfrm>
          <a:prstGeom prst="rect">
            <a:avLst/>
          </a:prstGeom>
        </p:spPr>
      </p:pic>
      <p:pic>
        <p:nvPicPr>
          <p:cNvPr id="134" name="รูปภาพ 133">
            <a:extLst>
              <a:ext uri="{FF2B5EF4-FFF2-40B4-BE49-F238E27FC236}">
                <a16:creationId xmlns:a16="http://schemas.microsoft.com/office/drawing/2014/main" id="{93FF4339-5EE0-778A-29FF-79C5F682140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8715" y="3129021"/>
            <a:ext cx="249421" cy="255973"/>
          </a:xfrm>
          <a:prstGeom prst="rect">
            <a:avLst/>
          </a:prstGeom>
        </p:spPr>
      </p:pic>
      <p:pic>
        <p:nvPicPr>
          <p:cNvPr id="135" name="รูปภาพ 134">
            <a:extLst>
              <a:ext uri="{FF2B5EF4-FFF2-40B4-BE49-F238E27FC236}">
                <a16:creationId xmlns:a16="http://schemas.microsoft.com/office/drawing/2014/main" id="{AF876CF1-2076-6DCA-87B9-6790F5C450C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5379" y="5201082"/>
            <a:ext cx="249421" cy="255973"/>
          </a:xfrm>
          <a:prstGeom prst="rect">
            <a:avLst/>
          </a:prstGeom>
        </p:spPr>
      </p:pic>
      <p:pic>
        <p:nvPicPr>
          <p:cNvPr id="136" name="รูปภาพ 135">
            <a:extLst>
              <a:ext uri="{FF2B5EF4-FFF2-40B4-BE49-F238E27FC236}">
                <a16:creationId xmlns:a16="http://schemas.microsoft.com/office/drawing/2014/main" id="{A71CBD26-C0C7-34C7-2C9D-7445A805F6E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8772" y="5038838"/>
            <a:ext cx="249421" cy="255973"/>
          </a:xfrm>
          <a:prstGeom prst="rect">
            <a:avLst/>
          </a:prstGeom>
        </p:spPr>
      </p:pic>
      <p:pic>
        <p:nvPicPr>
          <p:cNvPr id="137" name="รูปภาพ 136">
            <a:extLst>
              <a:ext uri="{FF2B5EF4-FFF2-40B4-BE49-F238E27FC236}">
                <a16:creationId xmlns:a16="http://schemas.microsoft.com/office/drawing/2014/main" id="{4B8ECA1C-2E3A-744D-862F-0F4FEC6BC5A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7128" y="4919453"/>
            <a:ext cx="249421" cy="255973"/>
          </a:xfrm>
          <a:prstGeom prst="rect">
            <a:avLst/>
          </a:prstGeom>
        </p:spPr>
      </p:pic>
      <p:pic>
        <p:nvPicPr>
          <p:cNvPr id="138" name="รูปภาพ 137">
            <a:extLst>
              <a:ext uri="{FF2B5EF4-FFF2-40B4-BE49-F238E27FC236}">
                <a16:creationId xmlns:a16="http://schemas.microsoft.com/office/drawing/2014/main" id="{42E97723-B0F6-C78A-670F-BE3192C8F65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0914" y="4325132"/>
            <a:ext cx="249421" cy="255973"/>
          </a:xfrm>
          <a:prstGeom prst="rect">
            <a:avLst/>
          </a:prstGeom>
        </p:spPr>
      </p:pic>
      <p:pic>
        <p:nvPicPr>
          <p:cNvPr id="139" name="รูปภาพ 138">
            <a:extLst>
              <a:ext uri="{FF2B5EF4-FFF2-40B4-BE49-F238E27FC236}">
                <a16:creationId xmlns:a16="http://schemas.microsoft.com/office/drawing/2014/main" id="{03020241-427A-2936-2D37-A46BF3D48AD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6565" y="4239127"/>
            <a:ext cx="249421" cy="255973"/>
          </a:xfrm>
          <a:prstGeom prst="rect">
            <a:avLst/>
          </a:prstGeom>
        </p:spPr>
      </p:pic>
      <p:pic>
        <p:nvPicPr>
          <p:cNvPr id="140" name="รูปภาพ 139">
            <a:extLst>
              <a:ext uri="{FF2B5EF4-FFF2-40B4-BE49-F238E27FC236}">
                <a16:creationId xmlns:a16="http://schemas.microsoft.com/office/drawing/2014/main" id="{4070428E-6F46-2D27-FD10-404986A54C8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1855" y="3622554"/>
            <a:ext cx="249421" cy="255973"/>
          </a:xfrm>
          <a:prstGeom prst="rect">
            <a:avLst/>
          </a:prstGeom>
        </p:spPr>
      </p:pic>
      <p:pic>
        <p:nvPicPr>
          <p:cNvPr id="141" name="รูปภาพ 140">
            <a:extLst>
              <a:ext uri="{FF2B5EF4-FFF2-40B4-BE49-F238E27FC236}">
                <a16:creationId xmlns:a16="http://schemas.microsoft.com/office/drawing/2014/main" id="{CE9720BA-940E-899B-11D3-770CCB5A4BE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8931" y="4464239"/>
            <a:ext cx="249421" cy="255973"/>
          </a:xfrm>
          <a:prstGeom prst="rect">
            <a:avLst/>
          </a:prstGeom>
        </p:spPr>
      </p:pic>
      <p:pic>
        <p:nvPicPr>
          <p:cNvPr id="142" name="รูปภาพ 141">
            <a:extLst>
              <a:ext uri="{FF2B5EF4-FFF2-40B4-BE49-F238E27FC236}">
                <a16:creationId xmlns:a16="http://schemas.microsoft.com/office/drawing/2014/main" id="{38ED92EC-B6C5-738F-6B4D-47C72538F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3003" y="4810930"/>
            <a:ext cx="249421" cy="255973"/>
          </a:xfrm>
          <a:prstGeom prst="rect">
            <a:avLst/>
          </a:prstGeom>
        </p:spPr>
      </p:pic>
      <p:pic>
        <p:nvPicPr>
          <p:cNvPr id="143" name="รูปภาพ 142">
            <a:extLst>
              <a:ext uri="{FF2B5EF4-FFF2-40B4-BE49-F238E27FC236}">
                <a16:creationId xmlns:a16="http://schemas.microsoft.com/office/drawing/2014/main" id="{390DB6BA-86ED-8214-0FC2-AC4A1A37AAA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2568" y="5222027"/>
            <a:ext cx="249421" cy="255973"/>
          </a:xfrm>
          <a:prstGeom prst="rect">
            <a:avLst/>
          </a:prstGeom>
        </p:spPr>
      </p:pic>
      <p:pic>
        <p:nvPicPr>
          <p:cNvPr id="145" name="รูปภาพ 144">
            <a:extLst>
              <a:ext uri="{FF2B5EF4-FFF2-40B4-BE49-F238E27FC236}">
                <a16:creationId xmlns:a16="http://schemas.microsoft.com/office/drawing/2014/main" id="{FF7D1683-DDD7-1FD1-05D4-107EEDF22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1660" y="5749522"/>
            <a:ext cx="249421" cy="255973"/>
          </a:xfrm>
          <a:prstGeom prst="rect">
            <a:avLst/>
          </a:prstGeom>
        </p:spPr>
      </p:pic>
      <p:pic>
        <p:nvPicPr>
          <p:cNvPr id="146" name="รูปภาพ 145">
            <a:extLst>
              <a:ext uri="{FF2B5EF4-FFF2-40B4-BE49-F238E27FC236}">
                <a16:creationId xmlns:a16="http://schemas.microsoft.com/office/drawing/2014/main" id="{349AD4DA-1CE6-F5E5-D64F-B8F9660B0DC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1803" y="5496352"/>
            <a:ext cx="249421" cy="255973"/>
          </a:xfrm>
          <a:prstGeom prst="rect">
            <a:avLst/>
          </a:prstGeom>
        </p:spPr>
      </p:pic>
      <p:pic>
        <p:nvPicPr>
          <p:cNvPr id="147" name="รูปภาพ 146">
            <a:extLst>
              <a:ext uri="{FF2B5EF4-FFF2-40B4-BE49-F238E27FC236}">
                <a16:creationId xmlns:a16="http://schemas.microsoft.com/office/drawing/2014/main" id="{6204A6DC-607B-A98C-B902-3EC38DB5652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4574" y="4744064"/>
            <a:ext cx="249421" cy="255973"/>
          </a:xfrm>
          <a:prstGeom prst="rect">
            <a:avLst/>
          </a:prstGeom>
        </p:spPr>
      </p:pic>
      <p:pic>
        <p:nvPicPr>
          <p:cNvPr id="148" name="รูปภาพ 147">
            <a:extLst>
              <a:ext uri="{FF2B5EF4-FFF2-40B4-BE49-F238E27FC236}">
                <a16:creationId xmlns:a16="http://schemas.microsoft.com/office/drawing/2014/main" id="{E1ED82C6-948C-BC3C-9975-DEBC7E235E3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8213" y="3496505"/>
            <a:ext cx="249421" cy="255973"/>
          </a:xfrm>
          <a:prstGeom prst="rect">
            <a:avLst/>
          </a:prstGeom>
        </p:spPr>
      </p:pic>
      <p:pic>
        <p:nvPicPr>
          <p:cNvPr id="149" name="รูปภาพ 148">
            <a:extLst>
              <a:ext uri="{FF2B5EF4-FFF2-40B4-BE49-F238E27FC236}">
                <a16:creationId xmlns:a16="http://schemas.microsoft.com/office/drawing/2014/main" id="{E9B92915-AEFB-614C-49D3-917FCD372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0580" y="3807870"/>
            <a:ext cx="249421" cy="255973"/>
          </a:xfrm>
          <a:prstGeom prst="rect">
            <a:avLst/>
          </a:prstGeom>
        </p:spPr>
      </p:pic>
      <p:pic>
        <p:nvPicPr>
          <p:cNvPr id="150" name="รูปภาพ 149">
            <a:extLst>
              <a:ext uri="{FF2B5EF4-FFF2-40B4-BE49-F238E27FC236}">
                <a16:creationId xmlns:a16="http://schemas.microsoft.com/office/drawing/2014/main" id="{A60C08E8-3533-78DB-01B7-B817504B5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1224" y="3006786"/>
            <a:ext cx="249421" cy="255973"/>
          </a:xfrm>
          <a:prstGeom prst="rect">
            <a:avLst/>
          </a:prstGeom>
        </p:spPr>
      </p:pic>
      <p:pic>
        <p:nvPicPr>
          <p:cNvPr id="151" name="รูปภาพ 150">
            <a:extLst>
              <a:ext uri="{FF2B5EF4-FFF2-40B4-BE49-F238E27FC236}">
                <a16:creationId xmlns:a16="http://schemas.microsoft.com/office/drawing/2014/main" id="{D9844D6D-815B-D9E3-E642-9CAA2857F19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0089" y="2583365"/>
            <a:ext cx="249421" cy="255973"/>
          </a:xfrm>
          <a:prstGeom prst="rect">
            <a:avLst/>
          </a:prstGeom>
        </p:spPr>
      </p:pic>
      <p:pic>
        <p:nvPicPr>
          <p:cNvPr id="152" name="รูปภาพ 151">
            <a:extLst>
              <a:ext uri="{FF2B5EF4-FFF2-40B4-BE49-F238E27FC236}">
                <a16:creationId xmlns:a16="http://schemas.microsoft.com/office/drawing/2014/main" id="{68676B15-A8FD-F6CC-1D5B-81F0CB936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8871" y="5047439"/>
            <a:ext cx="249421" cy="255973"/>
          </a:xfrm>
          <a:prstGeom prst="rect">
            <a:avLst/>
          </a:prstGeom>
        </p:spPr>
      </p:pic>
      <p:pic>
        <p:nvPicPr>
          <p:cNvPr id="153" name="รูปภาพ 152">
            <a:extLst>
              <a:ext uri="{FF2B5EF4-FFF2-40B4-BE49-F238E27FC236}">
                <a16:creationId xmlns:a16="http://schemas.microsoft.com/office/drawing/2014/main" id="{71D5668E-451D-8C40-F5A5-93D58CBEA9E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4905" y="5538612"/>
            <a:ext cx="249421" cy="255973"/>
          </a:xfrm>
          <a:prstGeom prst="rect">
            <a:avLst/>
          </a:prstGeom>
        </p:spPr>
      </p:pic>
      <p:pic>
        <p:nvPicPr>
          <p:cNvPr id="154" name="รูปภาพ 153">
            <a:extLst>
              <a:ext uri="{FF2B5EF4-FFF2-40B4-BE49-F238E27FC236}">
                <a16:creationId xmlns:a16="http://schemas.microsoft.com/office/drawing/2014/main" id="{1B498084-F77E-6EA1-850C-6EAFE9270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4438" y="5747496"/>
            <a:ext cx="249421" cy="255973"/>
          </a:xfrm>
          <a:prstGeom prst="rect">
            <a:avLst/>
          </a:prstGeom>
        </p:spPr>
      </p:pic>
      <p:pic>
        <p:nvPicPr>
          <p:cNvPr id="155" name="รูปภาพ 154">
            <a:extLst>
              <a:ext uri="{FF2B5EF4-FFF2-40B4-BE49-F238E27FC236}">
                <a16:creationId xmlns:a16="http://schemas.microsoft.com/office/drawing/2014/main" id="{202CC86F-60F6-47D2-BBB1-D9A5F67BD1B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0706" y="5807275"/>
            <a:ext cx="249421" cy="255973"/>
          </a:xfrm>
          <a:prstGeom prst="rect">
            <a:avLst/>
          </a:prstGeom>
        </p:spPr>
      </p:pic>
      <p:pic>
        <p:nvPicPr>
          <p:cNvPr id="156" name="รูปภาพ 155">
            <a:extLst>
              <a:ext uri="{FF2B5EF4-FFF2-40B4-BE49-F238E27FC236}">
                <a16:creationId xmlns:a16="http://schemas.microsoft.com/office/drawing/2014/main" id="{A51836F5-315F-C1A6-C265-CC46AEC36C7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7546" y="5424804"/>
            <a:ext cx="249421" cy="255973"/>
          </a:xfrm>
          <a:prstGeom prst="rect">
            <a:avLst/>
          </a:prstGeom>
        </p:spPr>
      </p:pic>
      <p:pic>
        <p:nvPicPr>
          <p:cNvPr id="157" name="รูปภาพ 156">
            <a:extLst>
              <a:ext uri="{FF2B5EF4-FFF2-40B4-BE49-F238E27FC236}">
                <a16:creationId xmlns:a16="http://schemas.microsoft.com/office/drawing/2014/main" id="{25ABB353-BD17-D560-65CC-184505FF68D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1060" y="5047439"/>
            <a:ext cx="249421" cy="255973"/>
          </a:xfrm>
          <a:prstGeom prst="rect">
            <a:avLst/>
          </a:prstGeom>
        </p:spPr>
      </p:pic>
      <p:pic>
        <p:nvPicPr>
          <p:cNvPr id="158" name="รูปภาพ 157">
            <a:extLst>
              <a:ext uri="{FF2B5EF4-FFF2-40B4-BE49-F238E27FC236}">
                <a16:creationId xmlns:a16="http://schemas.microsoft.com/office/drawing/2014/main" id="{55DF1958-8A32-B55F-515D-9A1BBED43B0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5493" y="5144024"/>
            <a:ext cx="249421" cy="255973"/>
          </a:xfrm>
          <a:prstGeom prst="rect">
            <a:avLst/>
          </a:prstGeom>
        </p:spPr>
      </p:pic>
      <p:pic>
        <p:nvPicPr>
          <p:cNvPr id="159" name="รูปภาพ 158">
            <a:extLst>
              <a:ext uri="{FF2B5EF4-FFF2-40B4-BE49-F238E27FC236}">
                <a16:creationId xmlns:a16="http://schemas.microsoft.com/office/drawing/2014/main" id="{B4F940CC-233F-D449-72B1-B384F23D844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2071" y="2801049"/>
            <a:ext cx="249421" cy="255973"/>
          </a:xfrm>
          <a:prstGeom prst="rect">
            <a:avLst/>
          </a:prstGeom>
        </p:spPr>
      </p:pic>
      <p:pic>
        <p:nvPicPr>
          <p:cNvPr id="160" name="รูปภาพ 159">
            <a:extLst>
              <a:ext uri="{FF2B5EF4-FFF2-40B4-BE49-F238E27FC236}">
                <a16:creationId xmlns:a16="http://schemas.microsoft.com/office/drawing/2014/main" id="{635118E4-C79D-61E0-8918-3BBBB82F5F7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8547" y="2347728"/>
            <a:ext cx="249421" cy="255973"/>
          </a:xfrm>
          <a:prstGeom prst="rect">
            <a:avLst/>
          </a:prstGeom>
        </p:spPr>
      </p:pic>
      <p:pic>
        <p:nvPicPr>
          <p:cNvPr id="161" name="รูปภาพ 160">
            <a:extLst>
              <a:ext uri="{FF2B5EF4-FFF2-40B4-BE49-F238E27FC236}">
                <a16:creationId xmlns:a16="http://schemas.microsoft.com/office/drawing/2014/main" id="{0081A5A0-7D7D-AF0D-4D5F-5E5E5FFC0E8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1551" y="3452517"/>
            <a:ext cx="249421" cy="255973"/>
          </a:xfrm>
          <a:prstGeom prst="rect">
            <a:avLst/>
          </a:prstGeom>
        </p:spPr>
      </p:pic>
      <p:pic>
        <p:nvPicPr>
          <p:cNvPr id="162" name="รูปภาพ 161">
            <a:extLst>
              <a:ext uri="{FF2B5EF4-FFF2-40B4-BE49-F238E27FC236}">
                <a16:creationId xmlns:a16="http://schemas.microsoft.com/office/drawing/2014/main" id="{E257AF73-5202-0DF1-75D5-24A90B0AC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7942" y="3102549"/>
            <a:ext cx="249421" cy="255973"/>
          </a:xfrm>
          <a:prstGeom prst="rect">
            <a:avLst/>
          </a:prstGeom>
        </p:spPr>
      </p:pic>
      <p:pic>
        <p:nvPicPr>
          <p:cNvPr id="163" name="รูปภาพ 162">
            <a:extLst>
              <a:ext uri="{FF2B5EF4-FFF2-40B4-BE49-F238E27FC236}">
                <a16:creationId xmlns:a16="http://schemas.microsoft.com/office/drawing/2014/main" id="{14BE95EE-992C-8CF6-F60F-F032B9DD910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4577" y="2304323"/>
            <a:ext cx="249421" cy="255973"/>
          </a:xfrm>
          <a:prstGeom prst="rect">
            <a:avLst/>
          </a:prstGeom>
        </p:spPr>
      </p:pic>
      <p:pic>
        <p:nvPicPr>
          <p:cNvPr id="164" name="รูปภาพ 163">
            <a:extLst>
              <a:ext uri="{FF2B5EF4-FFF2-40B4-BE49-F238E27FC236}">
                <a16:creationId xmlns:a16="http://schemas.microsoft.com/office/drawing/2014/main" id="{5B841AA9-A301-7D8D-5433-BDDD32C77EA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4852" y="2579079"/>
            <a:ext cx="249421" cy="255973"/>
          </a:xfrm>
          <a:prstGeom prst="rect">
            <a:avLst/>
          </a:prstGeom>
        </p:spPr>
      </p:pic>
      <p:pic>
        <p:nvPicPr>
          <p:cNvPr id="165" name="รูปภาพ 164">
            <a:extLst>
              <a:ext uri="{FF2B5EF4-FFF2-40B4-BE49-F238E27FC236}">
                <a16:creationId xmlns:a16="http://schemas.microsoft.com/office/drawing/2014/main" id="{92B32888-1713-74D4-B508-A483C4FF918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9351" y="5442591"/>
            <a:ext cx="249421" cy="255973"/>
          </a:xfrm>
          <a:prstGeom prst="rect">
            <a:avLst/>
          </a:prstGeom>
        </p:spPr>
      </p:pic>
      <p:pic>
        <p:nvPicPr>
          <p:cNvPr id="166" name="รูปภาพ 165">
            <a:extLst>
              <a:ext uri="{FF2B5EF4-FFF2-40B4-BE49-F238E27FC236}">
                <a16:creationId xmlns:a16="http://schemas.microsoft.com/office/drawing/2014/main" id="{FB56D738-65D4-933F-6359-20CFE1899C3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8542" y="5228745"/>
            <a:ext cx="249421" cy="255973"/>
          </a:xfrm>
          <a:prstGeom prst="rect">
            <a:avLst/>
          </a:prstGeom>
        </p:spPr>
      </p:pic>
      <p:pic>
        <p:nvPicPr>
          <p:cNvPr id="167" name="รูปภาพ 166">
            <a:extLst>
              <a:ext uri="{FF2B5EF4-FFF2-40B4-BE49-F238E27FC236}">
                <a16:creationId xmlns:a16="http://schemas.microsoft.com/office/drawing/2014/main" id="{02E30C02-913A-0A75-7FDF-E985650746A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0661" y="5375926"/>
            <a:ext cx="249421" cy="255973"/>
          </a:xfrm>
          <a:prstGeom prst="rect">
            <a:avLst/>
          </a:prstGeom>
        </p:spPr>
      </p:pic>
      <p:pic>
        <p:nvPicPr>
          <p:cNvPr id="168" name="รูปภาพ 167">
            <a:extLst>
              <a:ext uri="{FF2B5EF4-FFF2-40B4-BE49-F238E27FC236}">
                <a16:creationId xmlns:a16="http://schemas.microsoft.com/office/drawing/2014/main" id="{0356BB6F-4DB7-A7DE-80A5-833139F4B471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1901" y="4357931"/>
            <a:ext cx="249421" cy="255973"/>
          </a:xfrm>
          <a:prstGeom prst="rect">
            <a:avLst/>
          </a:prstGeom>
        </p:spPr>
      </p:pic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id="{FCD9898F-A6B6-F4A7-D58E-16FEF4F3549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5940" y="6399227"/>
            <a:ext cx="389353" cy="432000"/>
          </a:xfrm>
          <a:prstGeom prst="rect">
            <a:avLst/>
          </a:prstGeom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id="{54C15CD7-A02B-DB99-4676-20FC5B9AC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585" y="6419973"/>
            <a:ext cx="389353" cy="432000"/>
          </a:xfrm>
          <a:prstGeom prst="rect">
            <a:avLst/>
          </a:prstGeom>
        </p:spPr>
      </p:pic>
      <p:pic>
        <p:nvPicPr>
          <p:cNvPr id="101" name="รูปภาพ 100">
            <a:extLst>
              <a:ext uri="{FF2B5EF4-FFF2-40B4-BE49-F238E27FC236}">
                <a16:creationId xmlns:a16="http://schemas.microsoft.com/office/drawing/2014/main" id="{EACE3D47-C1B6-C81D-F0AB-FDEF9D556A6D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127" y="6419973"/>
            <a:ext cx="388800" cy="432000"/>
          </a:xfrm>
          <a:prstGeom prst="rect">
            <a:avLst/>
          </a:prstGeom>
        </p:spPr>
      </p:pic>
      <p:pic>
        <p:nvPicPr>
          <p:cNvPr id="102" name="รูปภาพ 101">
            <a:extLst>
              <a:ext uri="{FF2B5EF4-FFF2-40B4-BE49-F238E27FC236}">
                <a16:creationId xmlns:a16="http://schemas.microsoft.com/office/drawing/2014/main" id="{DEEFD528-6996-8003-1772-725C7555C38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94038" y="6425092"/>
            <a:ext cx="389352" cy="404770"/>
          </a:xfrm>
          <a:prstGeom prst="rect">
            <a:avLst/>
          </a:prstGeom>
        </p:spPr>
      </p:pic>
      <p:pic>
        <p:nvPicPr>
          <p:cNvPr id="103" name="รูปภาพ 102">
            <a:extLst>
              <a:ext uri="{FF2B5EF4-FFF2-40B4-BE49-F238E27FC236}">
                <a16:creationId xmlns:a16="http://schemas.microsoft.com/office/drawing/2014/main" id="{60C7A9F7-977B-29DE-98C7-AD39F346359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0684" y="6428227"/>
            <a:ext cx="388800" cy="401635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id="{C536A492-30F9-0355-6025-2D6A4948073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7343" y="6435318"/>
            <a:ext cx="423238" cy="434356"/>
          </a:xfrm>
          <a:prstGeom prst="rect">
            <a:avLst/>
          </a:prstGeom>
        </p:spPr>
      </p:pic>
      <p:sp>
        <p:nvSpPr>
          <p:cNvPr id="105" name="กล่องข้อความ 104">
            <a:extLst>
              <a:ext uri="{FF2B5EF4-FFF2-40B4-BE49-F238E27FC236}">
                <a16:creationId xmlns:a16="http://schemas.microsoft.com/office/drawing/2014/main" id="{767FE1DD-3449-7D4B-AA21-792F3ED99D61}"/>
              </a:ext>
            </a:extLst>
          </p:cNvPr>
          <p:cNvSpPr txBox="1"/>
          <p:nvPr/>
        </p:nvSpPr>
        <p:spPr>
          <a:xfrm>
            <a:off x="2334366" y="6489838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6" name="กล่องข้อความ 105">
            <a:extLst>
              <a:ext uri="{FF2B5EF4-FFF2-40B4-BE49-F238E27FC236}">
                <a16:creationId xmlns:a16="http://schemas.microsoft.com/office/drawing/2014/main" id="{31054EF2-6076-2E59-A8F1-971978F7B85A}"/>
              </a:ext>
            </a:extLst>
          </p:cNvPr>
          <p:cNvSpPr txBox="1"/>
          <p:nvPr/>
        </p:nvSpPr>
        <p:spPr>
          <a:xfrm>
            <a:off x="3652619" y="647184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id="{0C7A5042-2E12-CC18-47C1-137AC6D493E0}"/>
              </a:ext>
            </a:extLst>
          </p:cNvPr>
          <p:cNvSpPr txBox="1"/>
          <p:nvPr/>
        </p:nvSpPr>
        <p:spPr>
          <a:xfrm>
            <a:off x="4953056" y="646441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8" name="กล่องข้อความ 107">
            <a:extLst>
              <a:ext uri="{FF2B5EF4-FFF2-40B4-BE49-F238E27FC236}">
                <a16:creationId xmlns:a16="http://schemas.microsoft.com/office/drawing/2014/main" id="{718E9093-C325-76BC-2D46-CA1F76732100}"/>
              </a:ext>
            </a:extLst>
          </p:cNvPr>
          <p:cNvSpPr txBox="1"/>
          <p:nvPr/>
        </p:nvSpPr>
        <p:spPr>
          <a:xfrm>
            <a:off x="6341270" y="6454288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9" name="กล่องข้อความ 108">
            <a:extLst>
              <a:ext uri="{FF2B5EF4-FFF2-40B4-BE49-F238E27FC236}">
                <a16:creationId xmlns:a16="http://schemas.microsoft.com/office/drawing/2014/main" id="{22518D7C-719F-3046-8E59-6B566F41DE07}"/>
              </a:ext>
            </a:extLst>
          </p:cNvPr>
          <p:cNvSpPr txBox="1"/>
          <p:nvPr/>
        </p:nvSpPr>
        <p:spPr>
          <a:xfrm>
            <a:off x="7650300" y="6466084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0" name="กล่องข้อความ 109">
            <a:extLst>
              <a:ext uri="{FF2B5EF4-FFF2-40B4-BE49-F238E27FC236}">
                <a16:creationId xmlns:a16="http://schemas.microsoft.com/office/drawing/2014/main" id="{1F3CCE2D-A68B-315F-0FCD-4A6A134AA3B5}"/>
              </a:ext>
            </a:extLst>
          </p:cNvPr>
          <p:cNvSpPr txBox="1"/>
          <p:nvPr/>
        </p:nvSpPr>
        <p:spPr>
          <a:xfrm>
            <a:off x="9028563" y="646441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1" name="กล่องข้อความ 110">
            <a:extLst>
              <a:ext uri="{FF2B5EF4-FFF2-40B4-BE49-F238E27FC236}">
                <a16:creationId xmlns:a16="http://schemas.microsoft.com/office/drawing/2014/main" id="{767FE1DD-3449-7D4B-AA21-792F3ED99D61}"/>
              </a:ext>
            </a:extLst>
          </p:cNvPr>
          <p:cNvSpPr txBox="1"/>
          <p:nvPr/>
        </p:nvSpPr>
        <p:spPr>
          <a:xfrm>
            <a:off x="1948923" y="6455487"/>
            <a:ext cx="1286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2" name="กล่องข้อความ 111">
            <a:extLst>
              <a:ext uri="{FF2B5EF4-FFF2-40B4-BE49-F238E27FC236}">
                <a16:creationId xmlns:a16="http://schemas.microsoft.com/office/drawing/2014/main" id="{31054EF2-6076-2E59-A8F1-971978F7B85A}"/>
              </a:ext>
            </a:extLst>
          </p:cNvPr>
          <p:cNvSpPr txBox="1"/>
          <p:nvPr/>
        </p:nvSpPr>
        <p:spPr>
          <a:xfrm>
            <a:off x="3473650" y="6435918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3" name="กล่องข้อความ 112">
            <a:extLst>
              <a:ext uri="{FF2B5EF4-FFF2-40B4-BE49-F238E27FC236}">
                <a16:creationId xmlns:a16="http://schemas.microsoft.com/office/drawing/2014/main" id="{0C7A5042-2E12-CC18-47C1-137AC6D493E0}"/>
              </a:ext>
            </a:extLst>
          </p:cNvPr>
          <p:cNvSpPr txBox="1"/>
          <p:nvPr/>
        </p:nvSpPr>
        <p:spPr>
          <a:xfrm>
            <a:off x="4809106" y="6438585"/>
            <a:ext cx="1277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4" name="กล่องข้อความ 113">
            <a:extLst>
              <a:ext uri="{FF2B5EF4-FFF2-40B4-BE49-F238E27FC236}">
                <a16:creationId xmlns:a16="http://schemas.microsoft.com/office/drawing/2014/main" id="{718E9093-C325-76BC-2D46-CA1F76732100}"/>
              </a:ext>
            </a:extLst>
          </p:cNvPr>
          <p:cNvSpPr txBox="1"/>
          <p:nvPr/>
        </p:nvSpPr>
        <p:spPr>
          <a:xfrm>
            <a:off x="6309199" y="6472867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5" name="กล่องข้อความ 114">
            <a:extLst>
              <a:ext uri="{FF2B5EF4-FFF2-40B4-BE49-F238E27FC236}">
                <a16:creationId xmlns:a16="http://schemas.microsoft.com/office/drawing/2014/main" id="{22518D7C-719F-3046-8E59-6B566F41DE07}"/>
              </a:ext>
            </a:extLst>
          </p:cNvPr>
          <p:cNvSpPr txBox="1"/>
          <p:nvPr/>
        </p:nvSpPr>
        <p:spPr>
          <a:xfrm>
            <a:off x="7618228" y="6484663"/>
            <a:ext cx="1243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6" name="กล่องข้อความ 115">
            <a:extLst>
              <a:ext uri="{FF2B5EF4-FFF2-40B4-BE49-F238E27FC236}">
                <a16:creationId xmlns:a16="http://schemas.microsoft.com/office/drawing/2014/main" id="{1F3CCE2D-A68B-315F-0FCD-4A6A134AA3B5}"/>
              </a:ext>
            </a:extLst>
          </p:cNvPr>
          <p:cNvSpPr txBox="1"/>
          <p:nvPr/>
        </p:nvSpPr>
        <p:spPr>
          <a:xfrm>
            <a:off x="8996492" y="6482992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789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AF4F9-D168-AE92-3186-11BE8B9BD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รูปภาพ 168">
            <a:extLst>
              <a:ext uri="{FF2B5EF4-FFF2-40B4-BE49-F238E27FC236}">
                <a16:creationId xmlns:a16="http://schemas.microsoft.com/office/drawing/2014/main" id="{5C480B11-B903-DFB0-ED50-30F81EC80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5" y="1074758"/>
            <a:ext cx="10904636" cy="5129025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F2AB1FDB-B2B4-82F3-3F45-FDD87A2EB232}"/>
              </a:ext>
            </a:extLst>
          </p:cNvPr>
          <p:cNvGrpSpPr/>
          <p:nvPr/>
        </p:nvGrpSpPr>
        <p:grpSpPr>
          <a:xfrm>
            <a:off x="1" y="12"/>
            <a:ext cx="12595100" cy="7009690"/>
            <a:chOff x="-27093" y="-896"/>
            <a:chExt cx="12979062" cy="7009690"/>
          </a:xfrm>
        </p:grpSpPr>
        <p:sp>
          <p:nvSpPr>
            <p:cNvPr id="8" name="สี่เหลี่ยมผืนผ้า: มุมมนเดียว 12">
              <a:extLst>
                <a:ext uri="{FF2B5EF4-FFF2-40B4-BE49-F238E27FC236}">
                  <a16:creationId xmlns:a16="http://schemas.microsoft.com/office/drawing/2014/main" id="{3E4C0A7D-629A-62EE-BBDD-D23384CF1E87}"/>
                </a:ext>
              </a:extLst>
            </p:cNvPr>
            <p:cNvSpPr/>
            <p:nvPr/>
          </p:nvSpPr>
          <p:spPr>
            <a:xfrm flipV="1">
              <a:off x="-27093" y="-896"/>
              <a:ext cx="11418162" cy="540000"/>
            </a:xfrm>
            <a:custGeom>
              <a:avLst/>
              <a:gdLst>
                <a:gd name="connsiteX0" fmla="*/ 0 w 2948940"/>
                <a:gd name="connsiteY0" fmla="*/ 0 h 993775"/>
                <a:gd name="connsiteX1" fmla="*/ 2452053 w 2948940"/>
                <a:gd name="connsiteY1" fmla="*/ 0 h 993775"/>
                <a:gd name="connsiteX2" fmla="*/ 2948941 w 2948940"/>
                <a:gd name="connsiteY2" fmla="*/ 496888 h 993775"/>
                <a:gd name="connsiteX3" fmla="*/ 2948940 w 2948940"/>
                <a:gd name="connsiteY3" fmla="*/ 993775 h 993775"/>
                <a:gd name="connsiteX4" fmla="*/ 0 w 2948940"/>
                <a:gd name="connsiteY4" fmla="*/ 993775 h 993775"/>
                <a:gd name="connsiteX5" fmla="*/ 0 w 2948940"/>
                <a:gd name="connsiteY5" fmla="*/ 0 h 993775"/>
                <a:gd name="connsiteX0" fmla="*/ 0 w 3016791"/>
                <a:gd name="connsiteY0" fmla="*/ 7620 h 1001395"/>
                <a:gd name="connsiteX1" fmla="*/ 2032953 w 3016791"/>
                <a:gd name="connsiteY1" fmla="*/ 0 h 1001395"/>
                <a:gd name="connsiteX2" fmla="*/ 2948941 w 3016791"/>
                <a:gd name="connsiteY2" fmla="*/ 504508 h 1001395"/>
                <a:gd name="connsiteX3" fmla="*/ 2948940 w 3016791"/>
                <a:gd name="connsiteY3" fmla="*/ 1001395 h 1001395"/>
                <a:gd name="connsiteX4" fmla="*/ 0 w 3016791"/>
                <a:gd name="connsiteY4" fmla="*/ 1001395 h 1001395"/>
                <a:gd name="connsiteX5" fmla="*/ 0 w 3016791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720341 w 2948940"/>
                <a:gd name="connsiteY2" fmla="*/ 466408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674621 w 2948940"/>
                <a:gd name="connsiteY2" fmla="*/ 214948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770659 w 2948940"/>
                <a:gd name="connsiteY2" fmla="*/ 166804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17323 h 1011098"/>
                <a:gd name="connsiteX1" fmla="*/ 2032953 w 2948940"/>
                <a:gd name="connsiteY1" fmla="*/ 9703 h 1011098"/>
                <a:gd name="connsiteX2" fmla="*/ 2776308 w 2948940"/>
                <a:gd name="connsiteY2" fmla="*/ 118734 h 1011098"/>
                <a:gd name="connsiteX3" fmla="*/ 2948940 w 2948940"/>
                <a:gd name="connsiteY3" fmla="*/ 1011098 h 1011098"/>
                <a:gd name="connsiteX4" fmla="*/ 0 w 2948940"/>
                <a:gd name="connsiteY4" fmla="*/ 1011098 h 1011098"/>
                <a:gd name="connsiteX5" fmla="*/ 0 w 2948940"/>
                <a:gd name="connsiteY5" fmla="*/ 17323 h 101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940" h="1011098">
                  <a:moveTo>
                    <a:pt x="0" y="17323"/>
                  </a:moveTo>
                  <a:lnTo>
                    <a:pt x="2032953" y="9703"/>
                  </a:lnTo>
                  <a:cubicBezTo>
                    <a:pt x="2307377" y="9703"/>
                    <a:pt x="2623644" y="-48165"/>
                    <a:pt x="2776308" y="118734"/>
                  </a:cubicBezTo>
                  <a:cubicBezTo>
                    <a:pt x="2928972" y="285633"/>
                    <a:pt x="2948940" y="845469"/>
                    <a:pt x="2948940" y="1011098"/>
                  </a:cubicBezTo>
                  <a:lnTo>
                    <a:pt x="0" y="1011098"/>
                  </a:lnTo>
                  <a:lnTo>
                    <a:pt x="0" y="17323"/>
                  </a:lnTo>
                  <a:close/>
                </a:path>
              </a:pathLst>
            </a:custGeom>
            <a:solidFill>
              <a:srgbClr val="027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4D30C28A-C57F-1D9C-258E-0A52F995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7559" y="68503"/>
              <a:ext cx="1101600" cy="1101600"/>
            </a:xfrm>
            <a:prstGeom prst="rect">
              <a:avLst/>
            </a:prstGeom>
          </p:spPr>
        </p:pic>
        <p:sp>
          <p:nvSpPr>
            <p:cNvPr id="26" name="ตัวแทนเนื้อหา 2">
              <a:extLst>
                <a:ext uri="{FF2B5EF4-FFF2-40B4-BE49-F238E27FC236}">
                  <a16:creationId xmlns:a16="http://schemas.microsoft.com/office/drawing/2014/main" id="{63A9CFC9-5F00-5E54-6694-F08B6ECF3F9F}"/>
                </a:ext>
              </a:extLst>
            </p:cNvPr>
            <p:cNvSpPr txBox="1">
              <a:spLocks/>
            </p:cNvSpPr>
            <p:nvPr/>
          </p:nvSpPr>
          <p:spPr>
            <a:xfrm>
              <a:off x="9593078" y="6437896"/>
              <a:ext cx="3358891" cy="57089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Service Plan </a:t>
              </a:r>
              <a:r>
                <a:rPr lang="th-TH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เขตสุขภาพที่ 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8</a:t>
              </a:r>
              <a:r>
                <a:rPr lang="th-TH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</a:p>
          </p:txBody>
        </p:sp>
      </p:grpSp>
      <p:sp>
        <p:nvSpPr>
          <p:cNvPr id="188" name="กล่องข้อความ 187">
            <a:extLst>
              <a:ext uri="{FF2B5EF4-FFF2-40B4-BE49-F238E27FC236}">
                <a16:creationId xmlns:a16="http://schemas.microsoft.com/office/drawing/2014/main" id="{51EA07C5-9F59-7207-4108-BBDC71F586FA}"/>
              </a:ext>
            </a:extLst>
          </p:cNvPr>
          <p:cNvSpPr txBox="1"/>
          <p:nvPr/>
        </p:nvSpPr>
        <p:spPr>
          <a:xfrm>
            <a:off x="635616" y="-22376"/>
            <a:ext cx="987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 Plan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2567-2569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สาขาสุขภาพช่องปาก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B43AD01-70DD-0D7D-F17F-3F9958884DEB}"/>
              </a:ext>
            </a:extLst>
          </p:cNvPr>
          <p:cNvSpPr txBox="1"/>
          <p:nvPr/>
        </p:nvSpPr>
        <p:spPr>
          <a:xfrm>
            <a:off x="6927129" y="5195593"/>
            <a:ext cx="499050" cy="2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ห้วยเกิ้ง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41D99EA0-11F3-2CDB-414D-62A49E6BDAB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8204" y="4163611"/>
            <a:ext cx="288000" cy="26685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F37BE1BF-E1FC-AAF4-EE03-DC735A404A7C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552" y="3829323"/>
            <a:ext cx="386974" cy="338348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714C7AFB-BA09-4F98-F395-195260A33A56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1429" y="4737727"/>
            <a:ext cx="386974" cy="338348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1096FFEE-30F5-4FEA-A882-18F082565BDA}"/>
              </a:ext>
            </a:extLst>
          </p:cNvPr>
          <p:cNvSpPr txBox="1"/>
          <p:nvPr/>
        </p:nvSpPr>
        <p:spPr>
          <a:xfrm>
            <a:off x="272731" y="631148"/>
            <a:ext cx="5805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โรงพยาบาลทันตกรรม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 อุดรธานี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2567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 นครพนม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2568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หนองบัวลำภู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2568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 หนองคาย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2569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 สกลนคร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2570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บึงกาฬ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2572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C01DC4B1-866F-54B0-E9AA-38CA8F02AAA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3579" y="1411930"/>
            <a:ext cx="288000" cy="266858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C01DC4B1-866F-54B0-E9AA-38CA8F02AAA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4672" y="4672438"/>
            <a:ext cx="288000" cy="266858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01DC4B1-866F-54B0-E9AA-38CA8F02AAA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5301" y="2842743"/>
            <a:ext cx="288000" cy="2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5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70B44498-1E93-4DE2-86EC-CE0FDB5FE32F}"/>
              </a:ext>
            </a:extLst>
          </p:cNvPr>
          <p:cNvGrpSpPr/>
          <p:nvPr/>
        </p:nvGrpSpPr>
        <p:grpSpPr>
          <a:xfrm>
            <a:off x="1" y="12"/>
            <a:ext cx="12595100" cy="7009690"/>
            <a:chOff x="-27093" y="-896"/>
            <a:chExt cx="12979062" cy="7009690"/>
          </a:xfrm>
        </p:grpSpPr>
        <p:sp>
          <p:nvSpPr>
            <p:cNvPr id="8" name="สี่เหลี่ยมผืนผ้า: มุมมนเดียว 12">
              <a:extLst>
                <a:ext uri="{FF2B5EF4-FFF2-40B4-BE49-F238E27FC236}">
                  <a16:creationId xmlns:a16="http://schemas.microsoft.com/office/drawing/2014/main" id="{47884D64-79C8-4C7C-B3D6-6B9B6F33FC87}"/>
                </a:ext>
              </a:extLst>
            </p:cNvPr>
            <p:cNvSpPr/>
            <p:nvPr/>
          </p:nvSpPr>
          <p:spPr>
            <a:xfrm flipV="1">
              <a:off x="-27093" y="-896"/>
              <a:ext cx="11418162" cy="540000"/>
            </a:xfrm>
            <a:custGeom>
              <a:avLst/>
              <a:gdLst>
                <a:gd name="connsiteX0" fmla="*/ 0 w 2948940"/>
                <a:gd name="connsiteY0" fmla="*/ 0 h 993775"/>
                <a:gd name="connsiteX1" fmla="*/ 2452053 w 2948940"/>
                <a:gd name="connsiteY1" fmla="*/ 0 h 993775"/>
                <a:gd name="connsiteX2" fmla="*/ 2948941 w 2948940"/>
                <a:gd name="connsiteY2" fmla="*/ 496888 h 993775"/>
                <a:gd name="connsiteX3" fmla="*/ 2948940 w 2948940"/>
                <a:gd name="connsiteY3" fmla="*/ 993775 h 993775"/>
                <a:gd name="connsiteX4" fmla="*/ 0 w 2948940"/>
                <a:gd name="connsiteY4" fmla="*/ 993775 h 993775"/>
                <a:gd name="connsiteX5" fmla="*/ 0 w 2948940"/>
                <a:gd name="connsiteY5" fmla="*/ 0 h 993775"/>
                <a:gd name="connsiteX0" fmla="*/ 0 w 3016791"/>
                <a:gd name="connsiteY0" fmla="*/ 7620 h 1001395"/>
                <a:gd name="connsiteX1" fmla="*/ 2032953 w 3016791"/>
                <a:gd name="connsiteY1" fmla="*/ 0 h 1001395"/>
                <a:gd name="connsiteX2" fmla="*/ 2948941 w 3016791"/>
                <a:gd name="connsiteY2" fmla="*/ 504508 h 1001395"/>
                <a:gd name="connsiteX3" fmla="*/ 2948940 w 3016791"/>
                <a:gd name="connsiteY3" fmla="*/ 1001395 h 1001395"/>
                <a:gd name="connsiteX4" fmla="*/ 0 w 3016791"/>
                <a:gd name="connsiteY4" fmla="*/ 1001395 h 1001395"/>
                <a:gd name="connsiteX5" fmla="*/ 0 w 3016791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720341 w 2948940"/>
                <a:gd name="connsiteY2" fmla="*/ 466408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674621 w 2948940"/>
                <a:gd name="connsiteY2" fmla="*/ 214948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770659 w 2948940"/>
                <a:gd name="connsiteY2" fmla="*/ 166804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17323 h 1011098"/>
                <a:gd name="connsiteX1" fmla="*/ 2032953 w 2948940"/>
                <a:gd name="connsiteY1" fmla="*/ 9703 h 1011098"/>
                <a:gd name="connsiteX2" fmla="*/ 2776308 w 2948940"/>
                <a:gd name="connsiteY2" fmla="*/ 118734 h 1011098"/>
                <a:gd name="connsiteX3" fmla="*/ 2948940 w 2948940"/>
                <a:gd name="connsiteY3" fmla="*/ 1011098 h 1011098"/>
                <a:gd name="connsiteX4" fmla="*/ 0 w 2948940"/>
                <a:gd name="connsiteY4" fmla="*/ 1011098 h 1011098"/>
                <a:gd name="connsiteX5" fmla="*/ 0 w 2948940"/>
                <a:gd name="connsiteY5" fmla="*/ 17323 h 101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940" h="1011098">
                  <a:moveTo>
                    <a:pt x="0" y="17323"/>
                  </a:moveTo>
                  <a:lnTo>
                    <a:pt x="2032953" y="9703"/>
                  </a:lnTo>
                  <a:cubicBezTo>
                    <a:pt x="2307377" y="9703"/>
                    <a:pt x="2623644" y="-48165"/>
                    <a:pt x="2776308" y="118734"/>
                  </a:cubicBezTo>
                  <a:cubicBezTo>
                    <a:pt x="2928972" y="285633"/>
                    <a:pt x="2948940" y="845469"/>
                    <a:pt x="2948940" y="1011098"/>
                  </a:cubicBezTo>
                  <a:lnTo>
                    <a:pt x="0" y="1011098"/>
                  </a:lnTo>
                  <a:lnTo>
                    <a:pt x="0" y="17323"/>
                  </a:lnTo>
                  <a:close/>
                </a:path>
              </a:pathLst>
            </a:custGeom>
            <a:solidFill>
              <a:srgbClr val="027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FF18034B-DE93-47ED-A1CB-8F1311D2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7559" y="68503"/>
              <a:ext cx="1101600" cy="1101600"/>
            </a:xfrm>
            <a:prstGeom prst="rect">
              <a:avLst/>
            </a:prstGeom>
          </p:spPr>
        </p:pic>
        <p:sp>
          <p:nvSpPr>
            <p:cNvPr id="26" name="ตัวแทนเนื้อหา 2">
              <a:extLst>
                <a:ext uri="{FF2B5EF4-FFF2-40B4-BE49-F238E27FC236}">
                  <a16:creationId xmlns:a16="http://schemas.microsoft.com/office/drawing/2014/main" id="{819D9C34-C611-4735-BCEA-97DE8E82FB2D}"/>
                </a:ext>
              </a:extLst>
            </p:cNvPr>
            <p:cNvSpPr txBox="1">
              <a:spLocks/>
            </p:cNvSpPr>
            <p:nvPr/>
          </p:nvSpPr>
          <p:spPr>
            <a:xfrm>
              <a:off x="9593078" y="6437896"/>
              <a:ext cx="3358891" cy="57089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Service Plan </a:t>
              </a:r>
              <a:r>
                <a:rPr lang="th-TH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เขตสุขภาพที่ 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8</a:t>
              </a:r>
              <a:r>
                <a:rPr lang="th-TH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</a:p>
          </p:txBody>
        </p:sp>
      </p:grpSp>
      <p:sp>
        <p:nvSpPr>
          <p:cNvPr id="188" name="กล่องข้อความ 187">
            <a:extLst>
              <a:ext uri="{FF2B5EF4-FFF2-40B4-BE49-F238E27FC236}">
                <a16:creationId xmlns:a16="http://schemas.microsoft.com/office/drawing/2014/main" id="{A3336038-AB54-28AE-B0E3-0458522B53E8}"/>
              </a:ext>
            </a:extLst>
          </p:cNvPr>
          <p:cNvSpPr txBox="1"/>
          <p:nvPr/>
        </p:nvSpPr>
        <p:spPr>
          <a:xfrm>
            <a:off x="635616" y="-22376"/>
            <a:ext cx="987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 Plan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2567-2569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สาขาสุขภาพช่องปาก</a:t>
            </a:r>
          </a:p>
        </p:txBody>
      </p:sp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id="{FCD9898F-A6B6-F4A7-D58E-16FEF4F354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3865" y="6402682"/>
            <a:ext cx="389353" cy="432000"/>
          </a:xfrm>
          <a:prstGeom prst="rect">
            <a:avLst/>
          </a:prstGeom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id="{54C15CD7-A02B-DB99-4676-20FC5B9AC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086" y="6428227"/>
            <a:ext cx="389353" cy="432000"/>
          </a:xfrm>
          <a:prstGeom prst="rect">
            <a:avLst/>
          </a:prstGeom>
        </p:spPr>
      </p:pic>
      <p:pic>
        <p:nvPicPr>
          <p:cNvPr id="101" name="รูปภาพ 100">
            <a:extLst>
              <a:ext uri="{FF2B5EF4-FFF2-40B4-BE49-F238E27FC236}">
                <a16:creationId xmlns:a16="http://schemas.microsoft.com/office/drawing/2014/main" id="{EACE3D47-C1B6-C81D-F0AB-FDEF9D556A6D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3223" y="6425092"/>
            <a:ext cx="388800" cy="432000"/>
          </a:xfrm>
          <a:prstGeom prst="rect">
            <a:avLst/>
          </a:prstGeom>
        </p:spPr>
      </p:pic>
      <p:pic>
        <p:nvPicPr>
          <p:cNvPr id="102" name="รูปภาพ 101">
            <a:extLst>
              <a:ext uri="{FF2B5EF4-FFF2-40B4-BE49-F238E27FC236}">
                <a16:creationId xmlns:a16="http://schemas.microsoft.com/office/drawing/2014/main" id="{DEEFD528-6996-8003-1772-725C7555C38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94038" y="6425092"/>
            <a:ext cx="389352" cy="404770"/>
          </a:xfrm>
          <a:prstGeom prst="rect">
            <a:avLst/>
          </a:prstGeom>
        </p:spPr>
      </p:pic>
      <p:pic>
        <p:nvPicPr>
          <p:cNvPr id="103" name="รูปภาพ 102">
            <a:extLst>
              <a:ext uri="{FF2B5EF4-FFF2-40B4-BE49-F238E27FC236}">
                <a16:creationId xmlns:a16="http://schemas.microsoft.com/office/drawing/2014/main" id="{60C7A9F7-977B-29DE-98C7-AD39F346359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0684" y="6428227"/>
            <a:ext cx="388800" cy="401635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id="{C536A492-30F9-0355-6025-2D6A4948073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7343" y="6435318"/>
            <a:ext cx="423238" cy="434356"/>
          </a:xfrm>
          <a:prstGeom prst="rect">
            <a:avLst/>
          </a:prstGeom>
        </p:spPr>
      </p:pic>
      <p:sp>
        <p:nvSpPr>
          <p:cNvPr id="105" name="กล่องข้อความ 104">
            <a:extLst>
              <a:ext uri="{FF2B5EF4-FFF2-40B4-BE49-F238E27FC236}">
                <a16:creationId xmlns:a16="http://schemas.microsoft.com/office/drawing/2014/main" id="{767FE1DD-3449-7D4B-AA21-792F3ED99D61}"/>
              </a:ext>
            </a:extLst>
          </p:cNvPr>
          <p:cNvSpPr txBox="1"/>
          <p:nvPr/>
        </p:nvSpPr>
        <p:spPr>
          <a:xfrm>
            <a:off x="2334366" y="6489838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6" name="กล่องข้อความ 105">
            <a:extLst>
              <a:ext uri="{FF2B5EF4-FFF2-40B4-BE49-F238E27FC236}">
                <a16:creationId xmlns:a16="http://schemas.microsoft.com/office/drawing/2014/main" id="{31054EF2-6076-2E59-A8F1-971978F7B85A}"/>
              </a:ext>
            </a:extLst>
          </p:cNvPr>
          <p:cNvSpPr txBox="1"/>
          <p:nvPr/>
        </p:nvSpPr>
        <p:spPr>
          <a:xfrm>
            <a:off x="3652619" y="647184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id="{0C7A5042-2E12-CC18-47C1-137AC6D493E0}"/>
              </a:ext>
            </a:extLst>
          </p:cNvPr>
          <p:cNvSpPr txBox="1"/>
          <p:nvPr/>
        </p:nvSpPr>
        <p:spPr>
          <a:xfrm>
            <a:off x="4953056" y="646441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8" name="กล่องข้อความ 107">
            <a:extLst>
              <a:ext uri="{FF2B5EF4-FFF2-40B4-BE49-F238E27FC236}">
                <a16:creationId xmlns:a16="http://schemas.microsoft.com/office/drawing/2014/main" id="{718E9093-C325-76BC-2D46-CA1F76732100}"/>
              </a:ext>
            </a:extLst>
          </p:cNvPr>
          <p:cNvSpPr txBox="1"/>
          <p:nvPr/>
        </p:nvSpPr>
        <p:spPr>
          <a:xfrm>
            <a:off x="6341270" y="6454288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9" name="กล่องข้อความ 108">
            <a:extLst>
              <a:ext uri="{FF2B5EF4-FFF2-40B4-BE49-F238E27FC236}">
                <a16:creationId xmlns:a16="http://schemas.microsoft.com/office/drawing/2014/main" id="{22518D7C-719F-3046-8E59-6B566F41DE07}"/>
              </a:ext>
            </a:extLst>
          </p:cNvPr>
          <p:cNvSpPr txBox="1"/>
          <p:nvPr/>
        </p:nvSpPr>
        <p:spPr>
          <a:xfrm>
            <a:off x="7650300" y="6466084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0" name="กล่องข้อความ 109">
            <a:extLst>
              <a:ext uri="{FF2B5EF4-FFF2-40B4-BE49-F238E27FC236}">
                <a16:creationId xmlns:a16="http://schemas.microsoft.com/office/drawing/2014/main" id="{1F3CCE2D-A68B-315F-0FCD-4A6A134AA3B5}"/>
              </a:ext>
            </a:extLst>
          </p:cNvPr>
          <p:cNvSpPr txBox="1"/>
          <p:nvPr/>
        </p:nvSpPr>
        <p:spPr>
          <a:xfrm>
            <a:off x="9028563" y="646441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1" name="กล่องข้อความ 110">
            <a:extLst>
              <a:ext uri="{FF2B5EF4-FFF2-40B4-BE49-F238E27FC236}">
                <a16:creationId xmlns:a16="http://schemas.microsoft.com/office/drawing/2014/main" id="{767FE1DD-3449-7D4B-AA21-792F3ED99D61}"/>
              </a:ext>
            </a:extLst>
          </p:cNvPr>
          <p:cNvSpPr txBox="1"/>
          <p:nvPr/>
        </p:nvSpPr>
        <p:spPr>
          <a:xfrm>
            <a:off x="2302295" y="6508417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2" name="กล่องข้อความ 111">
            <a:extLst>
              <a:ext uri="{FF2B5EF4-FFF2-40B4-BE49-F238E27FC236}">
                <a16:creationId xmlns:a16="http://schemas.microsoft.com/office/drawing/2014/main" id="{31054EF2-6076-2E59-A8F1-971978F7B85A}"/>
              </a:ext>
            </a:extLst>
          </p:cNvPr>
          <p:cNvSpPr txBox="1"/>
          <p:nvPr/>
        </p:nvSpPr>
        <p:spPr>
          <a:xfrm>
            <a:off x="3620548" y="6490422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3" name="กล่องข้อความ 112">
            <a:extLst>
              <a:ext uri="{FF2B5EF4-FFF2-40B4-BE49-F238E27FC236}">
                <a16:creationId xmlns:a16="http://schemas.microsoft.com/office/drawing/2014/main" id="{0C7A5042-2E12-CC18-47C1-137AC6D493E0}"/>
              </a:ext>
            </a:extLst>
          </p:cNvPr>
          <p:cNvSpPr txBox="1"/>
          <p:nvPr/>
        </p:nvSpPr>
        <p:spPr>
          <a:xfrm>
            <a:off x="4920985" y="6482992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4" name="กล่องข้อความ 113">
            <a:extLst>
              <a:ext uri="{FF2B5EF4-FFF2-40B4-BE49-F238E27FC236}">
                <a16:creationId xmlns:a16="http://schemas.microsoft.com/office/drawing/2014/main" id="{718E9093-C325-76BC-2D46-CA1F76732100}"/>
              </a:ext>
            </a:extLst>
          </p:cNvPr>
          <p:cNvSpPr txBox="1"/>
          <p:nvPr/>
        </p:nvSpPr>
        <p:spPr>
          <a:xfrm>
            <a:off x="6309199" y="6472867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5" name="กล่องข้อความ 114">
            <a:extLst>
              <a:ext uri="{FF2B5EF4-FFF2-40B4-BE49-F238E27FC236}">
                <a16:creationId xmlns:a16="http://schemas.microsoft.com/office/drawing/2014/main" id="{22518D7C-719F-3046-8E59-6B566F41DE07}"/>
              </a:ext>
            </a:extLst>
          </p:cNvPr>
          <p:cNvSpPr txBox="1"/>
          <p:nvPr/>
        </p:nvSpPr>
        <p:spPr>
          <a:xfrm>
            <a:off x="7618229" y="648466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6" name="กล่องข้อความ 115">
            <a:extLst>
              <a:ext uri="{FF2B5EF4-FFF2-40B4-BE49-F238E27FC236}">
                <a16:creationId xmlns:a16="http://schemas.microsoft.com/office/drawing/2014/main" id="{1F3CCE2D-A68B-315F-0FCD-4A6A134AA3B5}"/>
              </a:ext>
            </a:extLst>
          </p:cNvPr>
          <p:cNvSpPr txBox="1"/>
          <p:nvPr/>
        </p:nvSpPr>
        <p:spPr>
          <a:xfrm>
            <a:off x="8996492" y="6482992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F6609DE-C4FE-C84A-C7A5-0D164DAB14CA}"/>
              </a:ext>
            </a:extLst>
          </p:cNvPr>
          <p:cNvSpPr txBox="1"/>
          <p:nvPr/>
        </p:nvSpPr>
        <p:spPr>
          <a:xfrm>
            <a:off x="168073" y="728909"/>
            <a:ext cx="684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บริการทันตกรรมเฉพาะทาง เพิ่มศักยภาพ ลดระยะเวลารอคอย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8E6630E-9F52-26DE-4F41-7155D75B6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0827" y="722609"/>
            <a:ext cx="5878090" cy="3055658"/>
          </a:xfrm>
          <a:prstGeom prst="rect">
            <a:avLst/>
          </a:prstGeom>
        </p:spPr>
      </p:pic>
      <p:graphicFrame>
        <p:nvGraphicFramePr>
          <p:cNvPr id="34" name="ตาราง 33">
            <a:extLst>
              <a:ext uri="{FF2B5EF4-FFF2-40B4-BE49-F238E27FC236}">
                <a16:creationId xmlns:a16="http://schemas.microsoft.com/office/drawing/2014/main" id="{FFEB52DF-FA71-E028-4A4F-A95FB779F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64737"/>
              </p:ext>
            </p:extLst>
          </p:nvPr>
        </p:nvGraphicFramePr>
        <p:xfrm>
          <a:off x="183827" y="1350683"/>
          <a:ext cx="5389471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898">
                  <a:extLst>
                    <a:ext uri="{9D8B030D-6E8A-4147-A177-3AD203B41FA5}">
                      <a16:colId xmlns:a16="http://schemas.microsoft.com/office/drawing/2014/main" val="1306861523"/>
                    </a:ext>
                  </a:extLst>
                </a:gridCol>
                <a:gridCol w="3151573">
                  <a:extLst>
                    <a:ext uri="{9D8B030D-6E8A-4147-A177-3AD203B41FA5}">
                      <a16:colId xmlns:a16="http://schemas.microsoft.com/office/drawing/2014/main" val="1372107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service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/>
                        <a:t>ความต้องการทันตแพทย์เฉพาะทาง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68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รพ.อุดรธานี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P+</a:t>
                      </a:r>
                      <a:endParaRPr lang="th-TH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major surgery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ที่ยาก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orthognatic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surgey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CA, cleft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มีภาวะ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severe medical complications</a:t>
                      </a:r>
                    </a:p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เด็กโรคทางระบบ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maxillofacialprosthesis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Perio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        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Prosth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</a:p>
                    <a:p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Endo 1        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Restor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 </a:t>
                      </a:r>
                    </a:p>
                    <a:p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super GP 1    0ral Med  1 </a:t>
                      </a:r>
                    </a:p>
                    <a:p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Ortho  2       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Pedo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 </a:t>
                      </a:r>
                    </a:p>
                    <a:p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Geriatric 2    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Occulsion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</a:p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ทันตสาธารณสุข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95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รพ.กุมภวาปี ระดับ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A+</a:t>
                      </a: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minor </a:t>
                      </a:r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sugery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ที่ยาก ฟันคุดที่ยาก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major surgery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ทั่วไป เช่น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trauma, benign tumor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มีภาวะ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mild to moderate medical complications	</a:t>
                      </a: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 </a:t>
                      </a:r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sedatio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ในเด็ก</a:t>
                      </a:r>
                      <a:endParaRPr lang="en-US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oral rehab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implant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คน</a:t>
                      </a:r>
                    </a:p>
                    <a:p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endo-</a:t>
                      </a:r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oper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    </a:t>
                      </a:r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Prosth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   จบปี2567</a:t>
                      </a:r>
                    </a:p>
                    <a:p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Pedo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Endo 1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จบปี2568</a:t>
                      </a:r>
                    </a:p>
                    <a:p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Perio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super GP 1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จบปี2569</a:t>
                      </a:r>
                    </a:p>
                    <a:p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Maxillo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ขอทุน 2567)</a:t>
                      </a:r>
                    </a:p>
                    <a:p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Geriatric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(ขอทุน 2568)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0575"/>
                  </a:ext>
                </a:extLst>
              </a:tr>
            </a:tbl>
          </a:graphicData>
        </a:graphic>
      </p:graphicFrame>
      <p:graphicFrame>
        <p:nvGraphicFramePr>
          <p:cNvPr id="35" name="ตาราง 34">
            <a:extLst>
              <a:ext uri="{FF2B5EF4-FFF2-40B4-BE49-F238E27FC236}">
                <a16:creationId xmlns:a16="http://schemas.microsoft.com/office/drawing/2014/main" id="{83878543-BB64-53D2-5A4F-1E2598303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65720"/>
              </p:ext>
            </p:extLst>
          </p:nvPr>
        </p:nvGraphicFramePr>
        <p:xfrm>
          <a:off x="6163780" y="3920625"/>
          <a:ext cx="5389471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898">
                  <a:extLst>
                    <a:ext uri="{9D8B030D-6E8A-4147-A177-3AD203B41FA5}">
                      <a16:colId xmlns:a16="http://schemas.microsoft.com/office/drawing/2014/main" val="3658648049"/>
                    </a:ext>
                  </a:extLst>
                </a:gridCol>
                <a:gridCol w="3151573">
                  <a:extLst>
                    <a:ext uri="{9D8B030D-6E8A-4147-A177-3AD203B41FA5}">
                      <a16:colId xmlns:a16="http://schemas.microsoft.com/office/drawing/2014/main" val="1095267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service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/>
                        <a:t>ความต้องการทันตแพทย์เฉพาะทาง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หนองบัวลำภู ระดับ 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major surgery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ที่ยาก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orthognatic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surgey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CA, cleft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มีภาวะ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severe medical complications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เด็กโรคทางระบบ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maxillofacialprosthesis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คน</a:t>
                      </a:r>
                    </a:p>
                    <a:p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Maxillo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  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รักษารากฟัน 1 </a:t>
                      </a:r>
                    </a:p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ทันตกรรมประดิษฐ์ 1  จัดฟัน 1 </a:t>
                      </a:r>
                    </a:p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ทันตกรรมเด็ก 1         รักษาโรคเหงือกปริทันต์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420184"/>
                  </a:ext>
                </a:extLst>
              </a:tr>
            </a:tbl>
          </a:graphicData>
        </a:graphic>
      </p:graphicFrame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F570731D-4F6C-BBB6-B204-50FD5A27E4C6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6581" y="2566755"/>
            <a:ext cx="288000" cy="266858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D8B3A025-22D8-9467-2774-8C514961B7F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6617" y="1940701"/>
            <a:ext cx="386974" cy="338348"/>
          </a:xfrm>
          <a:prstGeom prst="rect">
            <a:avLst/>
          </a:prstGeom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A8CC903B-B44E-6DF5-A469-AA5307E4A5ED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8005" y="2743996"/>
            <a:ext cx="288000" cy="266858"/>
          </a:xfrm>
          <a:prstGeom prst="rect">
            <a:avLst/>
          </a:prstGeom>
        </p:spPr>
      </p:pic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id="{AF798AE2-ECB2-6E77-E5A0-62C6B0D6B06D}"/>
              </a:ext>
            </a:extLst>
          </p:cNvPr>
          <p:cNvGrpSpPr/>
          <p:nvPr/>
        </p:nvGrpSpPr>
        <p:grpSpPr>
          <a:xfrm>
            <a:off x="6309199" y="686277"/>
            <a:ext cx="4752003" cy="547637"/>
            <a:chOff x="8312949" y="3153738"/>
            <a:chExt cx="3692067" cy="547637"/>
          </a:xfrm>
        </p:grpSpPr>
        <p:grpSp>
          <p:nvGrpSpPr>
            <p:cNvPr id="66" name="กลุ่ม 65">
              <a:extLst>
                <a:ext uri="{FF2B5EF4-FFF2-40B4-BE49-F238E27FC236}">
                  <a16:creationId xmlns:a16="http://schemas.microsoft.com/office/drawing/2014/main" id="{4C098A35-34A9-9054-7B4D-6C2E42CB661C}"/>
                </a:ext>
              </a:extLst>
            </p:cNvPr>
            <p:cNvGrpSpPr/>
            <p:nvPr/>
          </p:nvGrpSpPr>
          <p:grpSpPr>
            <a:xfrm>
              <a:off x="8312949" y="3153738"/>
              <a:ext cx="3687215" cy="547637"/>
              <a:chOff x="209900" y="743508"/>
              <a:chExt cx="11410117" cy="523220"/>
            </a:xfrm>
          </p:grpSpPr>
          <p:sp>
            <p:nvSpPr>
              <p:cNvPr id="68" name="สี่เหลี่ยมผืนผ้า: มุมมน 67">
                <a:extLst>
                  <a:ext uri="{FF2B5EF4-FFF2-40B4-BE49-F238E27FC236}">
                    <a16:creationId xmlns:a16="http://schemas.microsoft.com/office/drawing/2014/main" id="{F827DDA8-10F7-EB03-6BD3-28C18299C369}"/>
                  </a:ext>
                </a:extLst>
              </p:cNvPr>
              <p:cNvSpPr/>
              <p:nvPr/>
            </p:nvSpPr>
            <p:spPr>
              <a:xfrm>
                <a:off x="571982" y="745800"/>
                <a:ext cx="11048035" cy="416689"/>
              </a:xfrm>
              <a:prstGeom prst="roundRect">
                <a:avLst>
                  <a:gd name="adj" fmla="val 50000"/>
                </a:avLst>
              </a:prstGeom>
              <a:solidFill>
                <a:srgbClr val="FFDE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กล่องข้อความ 68">
                <a:extLst>
                  <a:ext uri="{FF2B5EF4-FFF2-40B4-BE49-F238E27FC236}">
                    <a16:creationId xmlns:a16="http://schemas.microsoft.com/office/drawing/2014/main" id="{FB1A1D21-D729-5B50-9E3F-B8B305322458}"/>
                  </a:ext>
                </a:extLst>
              </p:cNvPr>
              <p:cNvSpPr txBox="1"/>
              <p:nvPr/>
            </p:nvSpPr>
            <p:spPr>
              <a:xfrm>
                <a:off x="209900" y="743508"/>
                <a:ext cx="110480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th-TH" sz="2800" b="1" dirty="0"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67" name="กล่องข้อความ 66">
              <a:extLst>
                <a:ext uri="{FF2B5EF4-FFF2-40B4-BE49-F238E27FC236}">
                  <a16:creationId xmlns:a16="http://schemas.microsoft.com/office/drawing/2014/main" id="{033AE147-36B0-456E-5422-62C331F82F4D}"/>
                </a:ext>
              </a:extLst>
            </p:cNvPr>
            <p:cNvSpPr txBox="1"/>
            <p:nvPr/>
          </p:nvSpPr>
          <p:spPr>
            <a:xfrm>
              <a:off x="8527382" y="3155759"/>
              <a:ext cx="3477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solidFill>
                    <a:schemeClr val="accent5">
                      <a:lumMod val="75000"/>
                    </a:schemeClr>
                  </a:solidFill>
                  <a:latin typeface="JS Sadayu" panose="02000000000000000000" pitchFamily="2" charset="-34"/>
                  <a:cs typeface="JS Sadayu" panose="02000000000000000000" pitchFamily="2" charset="-34"/>
                </a:rPr>
                <a:t>กลุ่มจังหวัด อุดรธานี  เลย  หนองบัวลำภู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953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70B44498-1E93-4DE2-86EC-CE0FDB5FE32F}"/>
              </a:ext>
            </a:extLst>
          </p:cNvPr>
          <p:cNvGrpSpPr/>
          <p:nvPr/>
        </p:nvGrpSpPr>
        <p:grpSpPr>
          <a:xfrm>
            <a:off x="1" y="12"/>
            <a:ext cx="12595100" cy="7009690"/>
            <a:chOff x="-27093" y="-896"/>
            <a:chExt cx="12979062" cy="7009690"/>
          </a:xfrm>
        </p:grpSpPr>
        <p:sp>
          <p:nvSpPr>
            <p:cNvPr id="8" name="สี่เหลี่ยมผืนผ้า: มุมมนเดียว 12">
              <a:extLst>
                <a:ext uri="{FF2B5EF4-FFF2-40B4-BE49-F238E27FC236}">
                  <a16:creationId xmlns:a16="http://schemas.microsoft.com/office/drawing/2014/main" id="{47884D64-79C8-4C7C-B3D6-6B9B6F33FC87}"/>
                </a:ext>
              </a:extLst>
            </p:cNvPr>
            <p:cNvSpPr/>
            <p:nvPr/>
          </p:nvSpPr>
          <p:spPr>
            <a:xfrm flipV="1">
              <a:off x="-27093" y="-896"/>
              <a:ext cx="11418162" cy="540000"/>
            </a:xfrm>
            <a:custGeom>
              <a:avLst/>
              <a:gdLst>
                <a:gd name="connsiteX0" fmla="*/ 0 w 2948940"/>
                <a:gd name="connsiteY0" fmla="*/ 0 h 993775"/>
                <a:gd name="connsiteX1" fmla="*/ 2452053 w 2948940"/>
                <a:gd name="connsiteY1" fmla="*/ 0 h 993775"/>
                <a:gd name="connsiteX2" fmla="*/ 2948941 w 2948940"/>
                <a:gd name="connsiteY2" fmla="*/ 496888 h 993775"/>
                <a:gd name="connsiteX3" fmla="*/ 2948940 w 2948940"/>
                <a:gd name="connsiteY3" fmla="*/ 993775 h 993775"/>
                <a:gd name="connsiteX4" fmla="*/ 0 w 2948940"/>
                <a:gd name="connsiteY4" fmla="*/ 993775 h 993775"/>
                <a:gd name="connsiteX5" fmla="*/ 0 w 2948940"/>
                <a:gd name="connsiteY5" fmla="*/ 0 h 993775"/>
                <a:gd name="connsiteX0" fmla="*/ 0 w 3016791"/>
                <a:gd name="connsiteY0" fmla="*/ 7620 h 1001395"/>
                <a:gd name="connsiteX1" fmla="*/ 2032953 w 3016791"/>
                <a:gd name="connsiteY1" fmla="*/ 0 h 1001395"/>
                <a:gd name="connsiteX2" fmla="*/ 2948941 w 3016791"/>
                <a:gd name="connsiteY2" fmla="*/ 504508 h 1001395"/>
                <a:gd name="connsiteX3" fmla="*/ 2948940 w 3016791"/>
                <a:gd name="connsiteY3" fmla="*/ 1001395 h 1001395"/>
                <a:gd name="connsiteX4" fmla="*/ 0 w 3016791"/>
                <a:gd name="connsiteY4" fmla="*/ 1001395 h 1001395"/>
                <a:gd name="connsiteX5" fmla="*/ 0 w 3016791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720341 w 2948940"/>
                <a:gd name="connsiteY2" fmla="*/ 466408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674621 w 2948940"/>
                <a:gd name="connsiteY2" fmla="*/ 214948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770659 w 2948940"/>
                <a:gd name="connsiteY2" fmla="*/ 166804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17323 h 1011098"/>
                <a:gd name="connsiteX1" fmla="*/ 2032953 w 2948940"/>
                <a:gd name="connsiteY1" fmla="*/ 9703 h 1011098"/>
                <a:gd name="connsiteX2" fmla="*/ 2776308 w 2948940"/>
                <a:gd name="connsiteY2" fmla="*/ 118734 h 1011098"/>
                <a:gd name="connsiteX3" fmla="*/ 2948940 w 2948940"/>
                <a:gd name="connsiteY3" fmla="*/ 1011098 h 1011098"/>
                <a:gd name="connsiteX4" fmla="*/ 0 w 2948940"/>
                <a:gd name="connsiteY4" fmla="*/ 1011098 h 1011098"/>
                <a:gd name="connsiteX5" fmla="*/ 0 w 2948940"/>
                <a:gd name="connsiteY5" fmla="*/ 17323 h 101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940" h="1011098">
                  <a:moveTo>
                    <a:pt x="0" y="17323"/>
                  </a:moveTo>
                  <a:lnTo>
                    <a:pt x="2032953" y="9703"/>
                  </a:lnTo>
                  <a:cubicBezTo>
                    <a:pt x="2307377" y="9703"/>
                    <a:pt x="2623644" y="-48165"/>
                    <a:pt x="2776308" y="118734"/>
                  </a:cubicBezTo>
                  <a:cubicBezTo>
                    <a:pt x="2928972" y="285633"/>
                    <a:pt x="2948940" y="845469"/>
                    <a:pt x="2948940" y="1011098"/>
                  </a:cubicBezTo>
                  <a:lnTo>
                    <a:pt x="0" y="1011098"/>
                  </a:lnTo>
                  <a:lnTo>
                    <a:pt x="0" y="17323"/>
                  </a:lnTo>
                  <a:close/>
                </a:path>
              </a:pathLst>
            </a:custGeom>
            <a:solidFill>
              <a:srgbClr val="027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FF18034B-DE93-47ED-A1CB-8F1311D2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7559" y="68503"/>
              <a:ext cx="1101600" cy="1101600"/>
            </a:xfrm>
            <a:prstGeom prst="rect">
              <a:avLst/>
            </a:prstGeom>
          </p:spPr>
        </p:pic>
        <p:sp>
          <p:nvSpPr>
            <p:cNvPr id="26" name="ตัวแทนเนื้อหา 2">
              <a:extLst>
                <a:ext uri="{FF2B5EF4-FFF2-40B4-BE49-F238E27FC236}">
                  <a16:creationId xmlns:a16="http://schemas.microsoft.com/office/drawing/2014/main" id="{819D9C34-C611-4735-BCEA-97DE8E82FB2D}"/>
                </a:ext>
              </a:extLst>
            </p:cNvPr>
            <p:cNvSpPr txBox="1">
              <a:spLocks/>
            </p:cNvSpPr>
            <p:nvPr/>
          </p:nvSpPr>
          <p:spPr>
            <a:xfrm>
              <a:off x="9593078" y="6437896"/>
              <a:ext cx="3358891" cy="57089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Service Plan </a:t>
              </a:r>
              <a:r>
                <a:rPr lang="th-TH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เขตสุขภาพที่ 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8</a:t>
              </a:r>
              <a:r>
                <a:rPr lang="th-TH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</a:p>
          </p:txBody>
        </p:sp>
      </p:grpSp>
      <p:sp>
        <p:nvSpPr>
          <p:cNvPr id="188" name="กล่องข้อความ 187">
            <a:extLst>
              <a:ext uri="{FF2B5EF4-FFF2-40B4-BE49-F238E27FC236}">
                <a16:creationId xmlns:a16="http://schemas.microsoft.com/office/drawing/2014/main" id="{A3336038-AB54-28AE-B0E3-0458522B53E8}"/>
              </a:ext>
            </a:extLst>
          </p:cNvPr>
          <p:cNvSpPr txBox="1"/>
          <p:nvPr/>
        </p:nvSpPr>
        <p:spPr>
          <a:xfrm>
            <a:off x="635616" y="-22376"/>
            <a:ext cx="987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 Plan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2567-2569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สาขาสุขภาพช่องปาก</a:t>
            </a:r>
          </a:p>
        </p:txBody>
      </p:sp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id="{FCD9898F-A6B6-F4A7-D58E-16FEF4F354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3865" y="6402682"/>
            <a:ext cx="389353" cy="432000"/>
          </a:xfrm>
          <a:prstGeom prst="rect">
            <a:avLst/>
          </a:prstGeom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id="{54C15CD7-A02B-DB99-4676-20FC5B9AC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086" y="6428227"/>
            <a:ext cx="389353" cy="432000"/>
          </a:xfrm>
          <a:prstGeom prst="rect">
            <a:avLst/>
          </a:prstGeom>
        </p:spPr>
      </p:pic>
      <p:pic>
        <p:nvPicPr>
          <p:cNvPr id="101" name="รูปภาพ 100">
            <a:extLst>
              <a:ext uri="{FF2B5EF4-FFF2-40B4-BE49-F238E27FC236}">
                <a16:creationId xmlns:a16="http://schemas.microsoft.com/office/drawing/2014/main" id="{EACE3D47-C1B6-C81D-F0AB-FDEF9D556A6D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3223" y="6425092"/>
            <a:ext cx="388800" cy="432000"/>
          </a:xfrm>
          <a:prstGeom prst="rect">
            <a:avLst/>
          </a:prstGeom>
        </p:spPr>
      </p:pic>
      <p:pic>
        <p:nvPicPr>
          <p:cNvPr id="102" name="รูปภาพ 101">
            <a:extLst>
              <a:ext uri="{FF2B5EF4-FFF2-40B4-BE49-F238E27FC236}">
                <a16:creationId xmlns:a16="http://schemas.microsoft.com/office/drawing/2014/main" id="{DEEFD528-6996-8003-1772-725C7555C38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94038" y="6425092"/>
            <a:ext cx="389352" cy="404770"/>
          </a:xfrm>
          <a:prstGeom prst="rect">
            <a:avLst/>
          </a:prstGeom>
        </p:spPr>
      </p:pic>
      <p:pic>
        <p:nvPicPr>
          <p:cNvPr id="103" name="รูปภาพ 102">
            <a:extLst>
              <a:ext uri="{FF2B5EF4-FFF2-40B4-BE49-F238E27FC236}">
                <a16:creationId xmlns:a16="http://schemas.microsoft.com/office/drawing/2014/main" id="{60C7A9F7-977B-29DE-98C7-AD39F346359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0684" y="6428227"/>
            <a:ext cx="388800" cy="401635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id="{C536A492-30F9-0355-6025-2D6A4948073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7343" y="6435318"/>
            <a:ext cx="423238" cy="434356"/>
          </a:xfrm>
          <a:prstGeom prst="rect">
            <a:avLst/>
          </a:prstGeom>
        </p:spPr>
      </p:pic>
      <p:sp>
        <p:nvSpPr>
          <p:cNvPr id="105" name="กล่องข้อความ 104">
            <a:extLst>
              <a:ext uri="{FF2B5EF4-FFF2-40B4-BE49-F238E27FC236}">
                <a16:creationId xmlns:a16="http://schemas.microsoft.com/office/drawing/2014/main" id="{767FE1DD-3449-7D4B-AA21-792F3ED99D61}"/>
              </a:ext>
            </a:extLst>
          </p:cNvPr>
          <p:cNvSpPr txBox="1"/>
          <p:nvPr/>
        </p:nvSpPr>
        <p:spPr>
          <a:xfrm>
            <a:off x="2334366" y="6489838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6" name="กล่องข้อความ 105">
            <a:extLst>
              <a:ext uri="{FF2B5EF4-FFF2-40B4-BE49-F238E27FC236}">
                <a16:creationId xmlns:a16="http://schemas.microsoft.com/office/drawing/2014/main" id="{31054EF2-6076-2E59-A8F1-971978F7B85A}"/>
              </a:ext>
            </a:extLst>
          </p:cNvPr>
          <p:cNvSpPr txBox="1"/>
          <p:nvPr/>
        </p:nvSpPr>
        <p:spPr>
          <a:xfrm>
            <a:off x="3652619" y="647184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id="{0C7A5042-2E12-CC18-47C1-137AC6D493E0}"/>
              </a:ext>
            </a:extLst>
          </p:cNvPr>
          <p:cNvSpPr txBox="1"/>
          <p:nvPr/>
        </p:nvSpPr>
        <p:spPr>
          <a:xfrm>
            <a:off x="4953056" y="646441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8" name="กล่องข้อความ 107">
            <a:extLst>
              <a:ext uri="{FF2B5EF4-FFF2-40B4-BE49-F238E27FC236}">
                <a16:creationId xmlns:a16="http://schemas.microsoft.com/office/drawing/2014/main" id="{718E9093-C325-76BC-2D46-CA1F76732100}"/>
              </a:ext>
            </a:extLst>
          </p:cNvPr>
          <p:cNvSpPr txBox="1"/>
          <p:nvPr/>
        </p:nvSpPr>
        <p:spPr>
          <a:xfrm>
            <a:off x="6341270" y="6454288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9" name="กล่องข้อความ 108">
            <a:extLst>
              <a:ext uri="{FF2B5EF4-FFF2-40B4-BE49-F238E27FC236}">
                <a16:creationId xmlns:a16="http://schemas.microsoft.com/office/drawing/2014/main" id="{22518D7C-719F-3046-8E59-6B566F41DE07}"/>
              </a:ext>
            </a:extLst>
          </p:cNvPr>
          <p:cNvSpPr txBox="1"/>
          <p:nvPr/>
        </p:nvSpPr>
        <p:spPr>
          <a:xfrm>
            <a:off x="7650300" y="6466084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0" name="กล่องข้อความ 109">
            <a:extLst>
              <a:ext uri="{FF2B5EF4-FFF2-40B4-BE49-F238E27FC236}">
                <a16:creationId xmlns:a16="http://schemas.microsoft.com/office/drawing/2014/main" id="{1F3CCE2D-A68B-315F-0FCD-4A6A134AA3B5}"/>
              </a:ext>
            </a:extLst>
          </p:cNvPr>
          <p:cNvSpPr txBox="1"/>
          <p:nvPr/>
        </p:nvSpPr>
        <p:spPr>
          <a:xfrm>
            <a:off x="9028563" y="646441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1" name="กล่องข้อความ 110">
            <a:extLst>
              <a:ext uri="{FF2B5EF4-FFF2-40B4-BE49-F238E27FC236}">
                <a16:creationId xmlns:a16="http://schemas.microsoft.com/office/drawing/2014/main" id="{767FE1DD-3449-7D4B-AA21-792F3ED99D61}"/>
              </a:ext>
            </a:extLst>
          </p:cNvPr>
          <p:cNvSpPr txBox="1"/>
          <p:nvPr/>
        </p:nvSpPr>
        <p:spPr>
          <a:xfrm>
            <a:off x="2302295" y="6508417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2" name="กล่องข้อความ 111">
            <a:extLst>
              <a:ext uri="{FF2B5EF4-FFF2-40B4-BE49-F238E27FC236}">
                <a16:creationId xmlns:a16="http://schemas.microsoft.com/office/drawing/2014/main" id="{31054EF2-6076-2E59-A8F1-971978F7B85A}"/>
              </a:ext>
            </a:extLst>
          </p:cNvPr>
          <p:cNvSpPr txBox="1"/>
          <p:nvPr/>
        </p:nvSpPr>
        <p:spPr>
          <a:xfrm>
            <a:off x="3620548" y="6490422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3" name="กล่องข้อความ 112">
            <a:extLst>
              <a:ext uri="{FF2B5EF4-FFF2-40B4-BE49-F238E27FC236}">
                <a16:creationId xmlns:a16="http://schemas.microsoft.com/office/drawing/2014/main" id="{0C7A5042-2E12-CC18-47C1-137AC6D493E0}"/>
              </a:ext>
            </a:extLst>
          </p:cNvPr>
          <p:cNvSpPr txBox="1"/>
          <p:nvPr/>
        </p:nvSpPr>
        <p:spPr>
          <a:xfrm>
            <a:off x="4920985" y="6482992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4" name="กล่องข้อความ 113">
            <a:extLst>
              <a:ext uri="{FF2B5EF4-FFF2-40B4-BE49-F238E27FC236}">
                <a16:creationId xmlns:a16="http://schemas.microsoft.com/office/drawing/2014/main" id="{718E9093-C325-76BC-2D46-CA1F76732100}"/>
              </a:ext>
            </a:extLst>
          </p:cNvPr>
          <p:cNvSpPr txBox="1"/>
          <p:nvPr/>
        </p:nvSpPr>
        <p:spPr>
          <a:xfrm>
            <a:off x="6309199" y="6472867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5" name="กล่องข้อความ 114">
            <a:extLst>
              <a:ext uri="{FF2B5EF4-FFF2-40B4-BE49-F238E27FC236}">
                <a16:creationId xmlns:a16="http://schemas.microsoft.com/office/drawing/2014/main" id="{22518D7C-719F-3046-8E59-6B566F41DE07}"/>
              </a:ext>
            </a:extLst>
          </p:cNvPr>
          <p:cNvSpPr txBox="1"/>
          <p:nvPr/>
        </p:nvSpPr>
        <p:spPr>
          <a:xfrm>
            <a:off x="7618229" y="648466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6" name="กล่องข้อความ 115">
            <a:extLst>
              <a:ext uri="{FF2B5EF4-FFF2-40B4-BE49-F238E27FC236}">
                <a16:creationId xmlns:a16="http://schemas.microsoft.com/office/drawing/2014/main" id="{1F3CCE2D-A68B-315F-0FCD-4A6A134AA3B5}"/>
              </a:ext>
            </a:extLst>
          </p:cNvPr>
          <p:cNvSpPr txBox="1"/>
          <p:nvPr/>
        </p:nvSpPr>
        <p:spPr>
          <a:xfrm>
            <a:off x="8996492" y="6482992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F6609DE-C4FE-C84A-C7A5-0D164DAB14CA}"/>
              </a:ext>
            </a:extLst>
          </p:cNvPr>
          <p:cNvSpPr txBox="1"/>
          <p:nvPr/>
        </p:nvSpPr>
        <p:spPr>
          <a:xfrm>
            <a:off x="168073" y="728909"/>
            <a:ext cx="684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บริการทันตกรรมเฉพาะทาง เพิ่มศักยภาพ ลดระยะเวลารอคอย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34" name="ตาราง 33">
            <a:extLst>
              <a:ext uri="{FF2B5EF4-FFF2-40B4-BE49-F238E27FC236}">
                <a16:creationId xmlns:a16="http://schemas.microsoft.com/office/drawing/2014/main" id="{FFEB52DF-FA71-E028-4A4F-A95FB779F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07243"/>
              </p:ext>
            </p:extLst>
          </p:nvPr>
        </p:nvGraphicFramePr>
        <p:xfrm>
          <a:off x="253205" y="1346950"/>
          <a:ext cx="5519475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923">
                  <a:extLst>
                    <a:ext uri="{9D8B030D-6E8A-4147-A177-3AD203B41FA5}">
                      <a16:colId xmlns:a16="http://schemas.microsoft.com/office/drawing/2014/main" val="1306861523"/>
                    </a:ext>
                  </a:extLst>
                </a:gridCol>
                <a:gridCol w="3014552">
                  <a:extLst>
                    <a:ext uri="{9D8B030D-6E8A-4147-A177-3AD203B41FA5}">
                      <a16:colId xmlns:a16="http://schemas.microsoft.com/office/drawing/2014/main" val="1372107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service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/>
                        <a:t>ความต้องการทันตแพทย์เฉพาะทาง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68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P+</a:t>
                      </a:r>
                      <a:endParaRPr lang="th-TH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major surgery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ที่ยาก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orthognatic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surgey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CA, cleft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มีภาวะ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severe medical complications</a:t>
                      </a:r>
                    </a:p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เด็กโรคทางระบบ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maxillofacialprosthesis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Maxilofacial3    Endodone2</a:t>
                      </a:r>
                      <a:endParaRPr lang="th-TH" sz="1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95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รพ.วานรนิวาส ระดับ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A+</a:t>
                      </a: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minor </a:t>
                      </a:r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sugery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ที่ยาก ฟันคุดที่ยาก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major surgery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ทั่วไป เช่น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trauma, benign tumor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มีภาวะ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mild to moderate medical complications	</a:t>
                      </a: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 </a:t>
                      </a:r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sedatio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ในเด็ก</a:t>
                      </a:r>
                      <a:endParaRPr lang="en-US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oral rehab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implant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 คน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ทันตกรรมสูงอายุ 1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maxillo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  ขอทุน 2567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ปริทัน</a:t>
                      </a:r>
                      <a:r>
                        <a:rPr lang="th-TH" sz="180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ตวิท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 1     ทันตกรรมเด็ก 1 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Super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GP  1       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ขอทุน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2568 1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super GP 1 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Endodontic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   ขอทุน 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2569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0575"/>
                  </a:ext>
                </a:extLst>
              </a:tr>
            </a:tbl>
          </a:graphicData>
        </a:graphic>
      </p:graphicFrame>
      <p:graphicFrame>
        <p:nvGraphicFramePr>
          <p:cNvPr id="35" name="ตาราง 34">
            <a:extLst>
              <a:ext uri="{FF2B5EF4-FFF2-40B4-BE49-F238E27FC236}">
                <a16:creationId xmlns:a16="http://schemas.microsoft.com/office/drawing/2014/main" id="{83878543-BB64-53D2-5A4F-1E2598303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97721"/>
              </p:ext>
            </p:extLst>
          </p:nvPr>
        </p:nvGraphicFramePr>
        <p:xfrm>
          <a:off x="6125089" y="3884293"/>
          <a:ext cx="5618645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46">
                  <a:extLst>
                    <a:ext uri="{9D8B030D-6E8A-4147-A177-3AD203B41FA5}">
                      <a16:colId xmlns:a16="http://schemas.microsoft.com/office/drawing/2014/main" val="3658648049"/>
                    </a:ext>
                  </a:extLst>
                </a:gridCol>
                <a:gridCol w="3225899">
                  <a:extLst>
                    <a:ext uri="{9D8B030D-6E8A-4147-A177-3AD203B41FA5}">
                      <a16:colId xmlns:a16="http://schemas.microsoft.com/office/drawing/2014/main" val="1095267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service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/>
                        <a:t>ความต้องการทันตแพทย์เฉพาะทาง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นครพนม ระดับ 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major surgery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ที่ยาก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orthognatic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surgey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CA, cleft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มีภาวะ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severe medical complications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เด็กโรคทางระบบ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maxillofacialprosthesis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</a:t>
                      </a:r>
                      <a:r>
                        <a:rPr lang="th-TH" sz="1800" b="0" u="none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b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0ral Med  1 Geriatric 1 </a:t>
                      </a:r>
                      <a:b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Endo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ทันตกรรมเด็ก 2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จัดฟัน 1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Maxillo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b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Perio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SuperGP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b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th-TH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420184"/>
                  </a:ext>
                </a:extLst>
              </a:tr>
            </a:tbl>
          </a:graphicData>
        </a:graphic>
      </p:graphicFrame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236878E-036E-EC2B-BEF6-FA2A47D74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1528" y="677663"/>
            <a:ext cx="3641723" cy="3091366"/>
          </a:xfrm>
          <a:prstGeom prst="rect">
            <a:avLst/>
          </a:prstGeom>
        </p:spPr>
      </p:pic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51AD6832-14A4-26CD-3C02-1F3A6D9ABD14}"/>
              </a:ext>
            </a:extLst>
          </p:cNvPr>
          <p:cNvGrpSpPr/>
          <p:nvPr/>
        </p:nvGrpSpPr>
        <p:grpSpPr>
          <a:xfrm>
            <a:off x="5937221" y="2022865"/>
            <a:ext cx="3651128" cy="436135"/>
            <a:chOff x="6615249" y="913097"/>
            <a:chExt cx="3932153" cy="436135"/>
          </a:xfrm>
        </p:grpSpPr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C8201122-6A09-6712-D010-82275B7B763B}"/>
                </a:ext>
              </a:extLst>
            </p:cNvPr>
            <p:cNvSpPr/>
            <p:nvPr/>
          </p:nvSpPr>
          <p:spPr>
            <a:xfrm>
              <a:off x="6615364" y="913097"/>
              <a:ext cx="3424375" cy="43613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id="{58FC68DE-0D13-F169-457D-826B071397B8}"/>
                </a:ext>
              </a:extLst>
            </p:cNvPr>
            <p:cNvSpPr txBox="1"/>
            <p:nvPr/>
          </p:nvSpPr>
          <p:spPr>
            <a:xfrm>
              <a:off x="6615249" y="913160"/>
              <a:ext cx="3932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solidFill>
                    <a:srgbClr val="027B8E"/>
                  </a:solidFill>
                  <a:latin typeface="JS Sadayu" panose="02000000000000000000" pitchFamily="2" charset="-34"/>
                  <a:cs typeface="JS Sadayu" panose="02000000000000000000" pitchFamily="2" charset="-34"/>
                </a:rPr>
                <a:t>กลุ่มจังหวัด สกลนคร นครพนม</a:t>
              </a:r>
            </a:p>
          </p:txBody>
        </p:sp>
      </p:grp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10FBEE6D-DD34-5C79-B1A7-B465370E8DD9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6926" y="2076620"/>
            <a:ext cx="281850" cy="292726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0C2E286-1B46-F295-70EE-79462633BD9F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1511" y="1434155"/>
            <a:ext cx="293092" cy="284584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A80BD2F4-E990-FA49-22F3-73FE6CB1BD2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8482" y="2508513"/>
            <a:ext cx="386974" cy="3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1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70B44498-1E93-4DE2-86EC-CE0FDB5FE32F}"/>
              </a:ext>
            </a:extLst>
          </p:cNvPr>
          <p:cNvGrpSpPr/>
          <p:nvPr/>
        </p:nvGrpSpPr>
        <p:grpSpPr>
          <a:xfrm>
            <a:off x="1" y="12"/>
            <a:ext cx="12595100" cy="7009690"/>
            <a:chOff x="-27093" y="-896"/>
            <a:chExt cx="12979062" cy="7009690"/>
          </a:xfrm>
        </p:grpSpPr>
        <p:sp>
          <p:nvSpPr>
            <p:cNvPr id="8" name="สี่เหลี่ยมผืนผ้า: มุมมนเดียว 12">
              <a:extLst>
                <a:ext uri="{FF2B5EF4-FFF2-40B4-BE49-F238E27FC236}">
                  <a16:creationId xmlns:a16="http://schemas.microsoft.com/office/drawing/2014/main" id="{47884D64-79C8-4C7C-B3D6-6B9B6F33FC87}"/>
                </a:ext>
              </a:extLst>
            </p:cNvPr>
            <p:cNvSpPr/>
            <p:nvPr/>
          </p:nvSpPr>
          <p:spPr>
            <a:xfrm flipV="1">
              <a:off x="-27093" y="-896"/>
              <a:ext cx="11418162" cy="540000"/>
            </a:xfrm>
            <a:custGeom>
              <a:avLst/>
              <a:gdLst>
                <a:gd name="connsiteX0" fmla="*/ 0 w 2948940"/>
                <a:gd name="connsiteY0" fmla="*/ 0 h 993775"/>
                <a:gd name="connsiteX1" fmla="*/ 2452053 w 2948940"/>
                <a:gd name="connsiteY1" fmla="*/ 0 h 993775"/>
                <a:gd name="connsiteX2" fmla="*/ 2948941 w 2948940"/>
                <a:gd name="connsiteY2" fmla="*/ 496888 h 993775"/>
                <a:gd name="connsiteX3" fmla="*/ 2948940 w 2948940"/>
                <a:gd name="connsiteY3" fmla="*/ 993775 h 993775"/>
                <a:gd name="connsiteX4" fmla="*/ 0 w 2948940"/>
                <a:gd name="connsiteY4" fmla="*/ 993775 h 993775"/>
                <a:gd name="connsiteX5" fmla="*/ 0 w 2948940"/>
                <a:gd name="connsiteY5" fmla="*/ 0 h 993775"/>
                <a:gd name="connsiteX0" fmla="*/ 0 w 3016791"/>
                <a:gd name="connsiteY0" fmla="*/ 7620 h 1001395"/>
                <a:gd name="connsiteX1" fmla="*/ 2032953 w 3016791"/>
                <a:gd name="connsiteY1" fmla="*/ 0 h 1001395"/>
                <a:gd name="connsiteX2" fmla="*/ 2948941 w 3016791"/>
                <a:gd name="connsiteY2" fmla="*/ 504508 h 1001395"/>
                <a:gd name="connsiteX3" fmla="*/ 2948940 w 3016791"/>
                <a:gd name="connsiteY3" fmla="*/ 1001395 h 1001395"/>
                <a:gd name="connsiteX4" fmla="*/ 0 w 3016791"/>
                <a:gd name="connsiteY4" fmla="*/ 1001395 h 1001395"/>
                <a:gd name="connsiteX5" fmla="*/ 0 w 3016791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720341 w 2948940"/>
                <a:gd name="connsiteY2" fmla="*/ 466408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674621 w 2948940"/>
                <a:gd name="connsiteY2" fmla="*/ 214948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7620 h 1001395"/>
                <a:gd name="connsiteX1" fmla="*/ 2032953 w 2948940"/>
                <a:gd name="connsiteY1" fmla="*/ 0 h 1001395"/>
                <a:gd name="connsiteX2" fmla="*/ 2770659 w 2948940"/>
                <a:gd name="connsiteY2" fmla="*/ 166804 h 1001395"/>
                <a:gd name="connsiteX3" fmla="*/ 2948940 w 2948940"/>
                <a:gd name="connsiteY3" fmla="*/ 1001395 h 1001395"/>
                <a:gd name="connsiteX4" fmla="*/ 0 w 2948940"/>
                <a:gd name="connsiteY4" fmla="*/ 1001395 h 1001395"/>
                <a:gd name="connsiteX5" fmla="*/ 0 w 2948940"/>
                <a:gd name="connsiteY5" fmla="*/ 7620 h 1001395"/>
                <a:gd name="connsiteX0" fmla="*/ 0 w 2948940"/>
                <a:gd name="connsiteY0" fmla="*/ 17323 h 1011098"/>
                <a:gd name="connsiteX1" fmla="*/ 2032953 w 2948940"/>
                <a:gd name="connsiteY1" fmla="*/ 9703 h 1011098"/>
                <a:gd name="connsiteX2" fmla="*/ 2776308 w 2948940"/>
                <a:gd name="connsiteY2" fmla="*/ 118734 h 1011098"/>
                <a:gd name="connsiteX3" fmla="*/ 2948940 w 2948940"/>
                <a:gd name="connsiteY3" fmla="*/ 1011098 h 1011098"/>
                <a:gd name="connsiteX4" fmla="*/ 0 w 2948940"/>
                <a:gd name="connsiteY4" fmla="*/ 1011098 h 1011098"/>
                <a:gd name="connsiteX5" fmla="*/ 0 w 2948940"/>
                <a:gd name="connsiteY5" fmla="*/ 17323 h 101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940" h="1011098">
                  <a:moveTo>
                    <a:pt x="0" y="17323"/>
                  </a:moveTo>
                  <a:lnTo>
                    <a:pt x="2032953" y="9703"/>
                  </a:lnTo>
                  <a:cubicBezTo>
                    <a:pt x="2307377" y="9703"/>
                    <a:pt x="2623644" y="-48165"/>
                    <a:pt x="2776308" y="118734"/>
                  </a:cubicBezTo>
                  <a:cubicBezTo>
                    <a:pt x="2928972" y="285633"/>
                    <a:pt x="2948940" y="845469"/>
                    <a:pt x="2948940" y="1011098"/>
                  </a:cubicBezTo>
                  <a:lnTo>
                    <a:pt x="0" y="1011098"/>
                  </a:lnTo>
                  <a:lnTo>
                    <a:pt x="0" y="17323"/>
                  </a:lnTo>
                  <a:close/>
                </a:path>
              </a:pathLst>
            </a:custGeom>
            <a:solidFill>
              <a:srgbClr val="027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FF18034B-DE93-47ED-A1CB-8F1311D2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7559" y="68503"/>
              <a:ext cx="1101600" cy="1101600"/>
            </a:xfrm>
            <a:prstGeom prst="rect">
              <a:avLst/>
            </a:prstGeom>
          </p:spPr>
        </p:pic>
        <p:sp>
          <p:nvSpPr>
            <p:cNvPr id="26" name="ตัวแทนเนื้อหา 2">
              <a:extLst>
                <a:ext uri="{FF2B5EF4-FFF2-40B4-BE49-F238E27FC236}">
                  <a16:creationId xmlns:a16="http://schemas.microsoft.com/office/drawing/2014/main" id="{819D9C34-C611-4735-BCEA-97DE8E82FB2D}"/>
                </a:ext>
              </a:extLst>
            </p:cNvPr>
            <p:cNvSpPr txBox="1">
              <a:spLocks/>
            </p:cNvSpPr>
            <p:nvPr/>
          </p:nvSpPr>
          <p:spPr>
            <a:xfrm>
              <a:off x="9593078" y="6437896"/>
              <a:ext cx="3358891" cy="57089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Service Plan </a:t>
              </a:r>
              <a:r>
                <a:rPr lang="th-TH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เขตสุขภาพที่ 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8</a:t>
              </a:r>
              <a:r>
                <a:rPr lang="th-TH" sz="2400" dirty="0">
                  <a:solidFill>
                    <a:schemeClr val="bg1">
                      <a:lumMod val="8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</a:p>
          </p:txBody>
        </p:sp>
      </p:grpSp>
      <p:sp>
        <p:nvSpPr>
          <p:cNvPr id="188" name="กล่องข้อความ 187">
            <a:extLst>
              <a:ext uri="{FF2B5EF4-FFF2-40B4-BE49-F238E27FC236}">
                <a16:creationId xmlns:a16="http://schemas.microsoft.com/office/drawing/2014/main" id="{A3336038-AB54-28AE-B0E3-0458522B53E8}"/>
              </a:ext>
            </a:extLst>
          </p:cNvPr>
          <p:cNvSpPr txBox="1"/>
          <p:nvPr/>
        </p:nvSpPr>
        <p:spPr>
          <a:xfrm>
            <a:off x="635616" y="-22376"/>
            <a:ext cx="987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 Plan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2567-2569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สาขาสุขภาพช่องปาก</a:t>
            </a:r>
          </a:p>
        </p:txBody>
      </p:sp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id="{FCD9898F-A6B6-F4A7-D58E-16FEF4F354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3865" y="6402682"/>
            <a:ext cx="389353" cy="432000"/>
          </a:xfrm>
          <a:prstGeom prst="rect">
            <a:avLst/>
          </a:prstGeom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id="{54C15CD7-A02B-DB99-4676-20FC5B9AC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086" y="6428227"/>
            <a:ext cx="389353" cy="432000"/>
          </a:xfrm>
          <a:prstGeom prst="rect">
            <a:avLst/>
          </a:prstGeom>
        </p:spPr>
      </p:pic>
      <p:pic>
        <p:nvPicPr>
          <p:cNvPr id="101" name="รูปภาพ 100">
            <a:extLst>
              <a:ext uri="{FF2B5EF4-FFF2-40B4-BE49-F238E27FC236}">
                <a16:creationId xmlns:a16="http://schemas.microsoft.com/office/drawing/2014/main" id="{EACE3D47-C1B6-C81D-F0AB-FDEF9D556A6D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3223" y="6425092"/>
            <a:ext cx="388800" cy="432000"/>
          </a:xfrm>
          <a:prstGeom prst="rect">
            <a:avLst/>
          </a:prstGeom>
        </p:spPr>
      </p:pic>
      <p:pic>
        <p:nvPicPr>
          <p:cNvPr id="102" name="รูปภาพ 101">
            <a:extLst>
              <a:ext uri="{FF2B5EF4-FFF2-40B4-BE49-F238E27FC236}">
                <a16:creationId xmlns:a16="http://schemas.microsoft.com/office/drawing/2014/main" id="{DEEFD528-6996-8003-1772-725C7555C38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94038" y="6425092"/>
            <a:ext cx="389352" cy="404770"/>
          </a:xfrm>
          <a:prstGeom prst="rect">
            <a:avLst/>
          </a:prstGeom>
        </p:spPr>
      </p:pic>
      <p:pic>
        <p:nvPicPr>
          <p:cNvPr id="103" name="รูปภาพ 102">
            <a:extLst>
              <a:ext uri="{FF2B5EF4-FFF2-40B4-BE49-F238E27FC236}">
                <a16:creationId xmlns:a16="http://schemas.microsoft.com/office/drawing/2014/main" id="{60C7A9F7-977B-29DE-98C7-AD39F346359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0684" y="6428227"/>
            <a:ext cx="388800" cy="401635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id="{C536A492-30F9-0355-6025-2D6A4948073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7343" y="6435318"/>
            <a:ext cx="423238" cy="434356"/>
          </a:xfrm>
          <a:prstGeom prst="rect">
            <a:avLst/>
          </a:prstGeom>
        </p:spPr>
      </p:pic>
      <p:sp>
        <p:nvSpPr>
          <p:cNvPr id="105" name="กล่องข้อความ 104">
            <a:extLst>
              <a:ext uri="{FF2B5EF4-FFF2-40B4-BE49-F238E27FC236}">
                <a16:creationId xmlns:a16="http://schemas.microsoft.com/office/drawing/2014/main" id="{767FE1DD-3449-7D4B-AA21-792F3ED99D61}"/>
              </a:ext>
            </a:extLst>
          </p:cNvPr>
          <p:cNvSpPr txBox="1"/>
          <p:nvPr/>
        </p:nvSpPr>
        <p:spPr>
          <a:xfrm>
            <a:off x="2334366" y="6489838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6" name="กล่องข้อความ 105">
            <a:extLst>
              <a:ext uri="{FF2B5EF4-FFF2-40B4-BE49-F238E27FC236}">
                <a16:creationId xmlns:a16="http://schemas.microsoft.com/office/drawing/2014/main" id="{31054EF2-6076-2E59-A8F1-971978F7B85A}"/>
              </a:ext>
            </a:extLst>
          </p:cNvPr>
          <p:cNvSpPr txBox="1"/>
          <p:nvPr/>
        </p:nvSpPr>
        <p:spPr>
          <a:xfrm>
            <a:off x="3652619" y="647184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id="{0C7A5042-2E12-CC18-47C1-137AC6D493E0}"/>
              </a:ext>
            </a:extLst>
          </p:cNvPr>
          <p:cNvSpPr txBox="1"/>
          <p:nvPr/>
        </p:nvSpPr>
        <p:spPr>
          <a:xfrm>
            <a:off x="4953056" y="646441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8" name="กล่องข้อความ 107">
            <a:extLst>
              <a:ext uri="{FF2B5EF4-FFF2-40B4-BE49-F238E27FC236}">
                <a16:creationId xmlns:a16="http://schemas.microsoft.com/office/drawing/2014/main" id="{718E9093-C325-76BC-2D46-CA1F76732100}"/>
              </a:ext>
            </a:extLst>
          </p:cNvPr>
          <p:cNvSpPr txBox="1"/>
          <p:nvPr/>
        </p:nvSpPr>
        <p:spPr>
          <a:xfrm>
            <a:off x="6341270" y="6454288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09" name="กล่องข้อความ 108">
            <a:extLst>
              <a:ext uri="{FF2B5EF4-FFF2-40B4-BE49-F238E27FC236}">
                <a16:creationId xmlns:a16="http://schemas.microsoft.com/office/drawing/2014/main" id="{22518D7C-719F-3046-8E59-6B566F41DE07}"/>
              </a:ext>
            </a:extLst>
          </p:cNvPr>
          <p:cNvSpPr txBox="1"/>
          <p:nvPr/>
        </p:nvSpPr>
        <p:spPr>
          <a:xfrm>
            <a:off x="7650300" y="6466084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0" name="กล่องข้อความ 109">
            <a:extLst>
              <a:ext uri="{FF2B5EF4-FFF2-40B4-BE49-F238E27FC236}">
                <a16:creationId xmlns:a16="http://schemas.microsoft.com/office/drawing/2014/main" id="{1F3CCE2D-A68B-315F-0FCD-4A6A134AA3B5}"/>
              </a:ext>
            </a:extLst>
          </p:cNvPr>
          <p:cNvSpPr txBox="1"/>
          <p:nvPr/>
        </p:nvSpPr>
        <p:spPr>
          <a:xfrm>
            <a:off x="9028563" y="646441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1" name="กล่องข้อความ 110">
            <a:extLst>
              <a:ext uri="{FF2B5EF4-FFF2-40B4-BE49-F238E27FC236}">
                <a16:creationId xmlns:a16="http://schemas.microsoft.com/office/drawing/2014/main" id="{767FE1DD-3449-7D4B-AA21-792F3ED99D61}"/>
              </a:ext>
            </a:extLst>
          </p:cNvPr>
          <p:cNvSpPr txBox="1"/>
          <p:nvPr/>
        </p:nvSpPr>
        <p:spPr>
          <a:xfrm>
            <a:off x="2302295" y="6508417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2" name="กล่องข้อความ 111">
            <a:extLst>
              <a:ext uri="{FF2B5EF4-FFF2-40B4-BE49-F238E27FC236}">
                <a16:creationId xmlns:a16="http://schemas.microsoft.com/office/drawing/2014/main" id="{31054EF2-6076-2E59-A8F1-971978F7B85A}"/>
              </a:ext>
            </a:extLst>
          </p:cNvPr>
          <p:cNvSpPr txBox="1"/>
          <p:nvPr/>
        </p:nvSpPr>
        <p:spPr>
          <a:xfrm>
            <a:off x="3620548" y="6490422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P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3" name="กล่องข้อความ 112">
            <a:extLst>
              <a:ext uri="{FF2B5EF4-FFF2-40B4-BE49-F238E27FC236}">
                <a16:creationId xmlns:a16="http://schemas.microsoft.com/office/drawing/2014/main" id="{0C7A5042-2E12-CC18-47C1-137AC6D493E0}"/>
              </a:ext>
            </a:extLst>
          </p:cNvPr>
          <p:cNvSpPr txBox="1"/>
          <p:nvPr/>
        </p:nvSpPr>
        <p:spPr>
          <a:xfrm>
            <a:off x="4920985" y="6482992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4" name="กล่องข้อความ 113">
            <a:extLst>
              <a:ext uri="{FF2B5EF4-FFF2-40B4-BE49-F238E27FC236}">
                <a16:creationId xmlns:a16="http://schemas.microsoft.com/office/drawing/2014/main" id="{718E9093-C325-76BC-2D46-CA1F76732100}"/>
              </a:ext>
            </a:extLst>
          </p:cNvPr>
          <p:cNvSpPr txBox="1"/>
          <p:nvPr/>
        </p:nvSpPr>
        <p:spPr>
          <a:xfrm>
            <a:off x="6309199" y="6472867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A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5" name="กล่องข้อความ 114">
            <a:extLst>
              <a:ext uri="{FF2B5EF4-FFF2-40B4-BE49-F238E27FC236}">
                <a16:creationId xmlns:a16="http://schemas.microsoft.com/office/drawing/2014/main" id="{22518D7C-719F-3046-8E59-6B566F41DE07}"/>
              </a:ext>
            </a:extLst>
          </p:cNvPr>
          <p:cNvSpPr txBox="1"/>
          <p:nvPr/>
        </p:nvSpPr>
        <p:spPr>
          <a:xfrm>
            <a:off x="7618229" y="6484663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S+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116" name="กล่องข้อความ 115">
            <a:extLst>
              <a:ext uri="{FF2B5EF4-FFF2-40B4-BE49-F238E27FC236}">
                <a16:creationId xmlns:a16="http://schemas.microsoft.com/office/drawing/2014/main" id="{1F3CCE2D-A68B-315F-0FCD-4A6A134AA3B5}"/>
              </a:ext>
            </a:extLst>
          </p:cNvPr>
          <p:cNvSpPr txBox="1"/>
          <p:nvPr/>
        </p:nvSpPr>
        <p:spPr>
          <a:xfrm>
            <a:off x="8996492" y="6482992"/>
            <a:ext cx="11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รพ. ระดับ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Reg" panose="02000506090000020004" charset="-34"/>
                <a:ea typeface="+mn-ea"/>
                <a:cs typeface="DB HelvethaicaMon X Reg" panose="02000506090000020004" charset="-34"/>
              </a:rPr>
              <a:t>S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Reg" panose="02000506090000020004" charset="-34"/>
              <a:ea typeface="+mn-ea"/>
              <a:cs typeface="DB HelvethaicaMon X Reg" panose="0200050609000002000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F6609DE-C4FE-C84A-C7A5-0D164DAB14CA}"/>
              </a:ext>
            </a:extLst>
          </p:cNvPr>
          <p:cNvSpPr txBox="1"/>
          <p:nvPr/>
        </p:nvSpPr>
        <p:spPr>
          <a:xfrm>
            <a:off x="168073" y="728909"/>
            <a:ext cx="684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บริการทันตกรรมเฉพาะทาง เพิ่มศักยภาพ ลดระยะเวลารอคอย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34" name="ตาราง 33">
            <a:extLst>
              <a:ext uri="{FF2B5EF4-FFF2-40B4-BE49-F238E27FC236}">
                <a16:creationId xmlns:a16="http://schemas.microsoft.com/office/drawing/2014/main" id="{FFEB52DF-FA71-E028-4A4F-A95FB779F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77495"/>
              </p:ext>
            </p:extLst>
          </p:nvPr>
        </p:nvGraphicFramePr>
        <p:xfrm>
          <a:off x="253205" y="1346950"/>
          <a:ext cx="5519475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923">
                  <a:extLst>
                    <a:ext uri="{9D8B030D-6E8A-4147-A177-3AD203B41FA5}">
                      <a16:colId xmlns:a16="http://schemas.microsoft.com/office/drawing/2014/main" val="1306861523"/>
                    </a:ext>
                  </a:extLst>
                </a:gridCol>
                <a:gridCol w="3014552">
                  <a:extLst>
                    <a:ext uri="{9D8B030D-6E8A-4147-A177-3AD203B41FA5}">
                      <a16:colId xmlns:a16="http://schemas.microsoft.com/office/drawing/2014/main" val="1372107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service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/>
                        <a:t>ความต้องการทันตแพทย์เฉพาะทาง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68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หนองคาย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</a:t>
                      </a:r>
                      <a:endParaRPr lang="th-TH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major surgery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ที่ยาก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orthognatic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surgey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CA, cleft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มีภาวะ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severe medical complications</a:t>
                      </a:r>
                    </a:p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 </a:t>
                      </a: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เด็กโรคทางระบบ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-บริการ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maxillofacialprosthesis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แม็กซิลโลเฟเชี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ยล      1   (ขอทุนปี 2567)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ทันตกรรมประดิษฐ์    1   (ขอทุนปี 2567)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เอ็นโดดอนติ</a:t>
                      </a:r>
                      <a:r>
                        <a:rPr lang="th-TH" sz="180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กส์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   (ขอทุนปี 2568)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วินิจฉัยช่องปาก       1   (ขอทุนปี 2569)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95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รพร.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ท่าบ่อ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A+</a:t>
                      </a: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minor </a:t>
                      </a:r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sugery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ที่ยาก ฟันคุดที่ยาก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major surgery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ทั่วไป เช่น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trauma, benign tumor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มีภาวะ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mild to moderate medical complications	</a:t>
                      </a: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 </a:t>
                      </a:r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sedatio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ในเด็ก</a:t>
                      </a:r>
                      <a:endParaRPr lang="en-US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oral rehab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implant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 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Maxillo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facial surgery  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ขอเพิ่มปี2567=1,ปี2568=1)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Operative         1       (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ขอเพิ่มปี2568)              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periodontic      1        (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ขอเพิ่มปี2569) 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Endodontic      1        (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ขอเพิ่มปี2570) 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Prosthodontic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        (ขอเพิ่มปี2570) </a:t>
                      </a:r>
                      <a:endParaRPr lang="en-US" sz="1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oral medicine  1        (</a:t>
                      </a:r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ขอเพิ่มปี2570)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0575"/>
                  </a:ext>
                </a:extLst>
              </a:tr>
            </a:tbl>
          </a:graphicData>
        </a:graphic>
      </p:graphicFrame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868FCA5-3DF3-E28D-0A7B-16C144F99B6D}"/>
              </a:ext>
            </a:extLst>
          </p:cNvPr>
          <p:cNvGrpSpPr/>
          <p:nvPr/>
        </p:nvGrpSpPr>
        <p:grpSpPr>
          <a:xfrm>
            <a:off x="5981704" y="1000125"/>
            <a:ext cx="6042224" cy="2727014"/>
            <a:chOff x="601575" y="3782075"/>
            <a:chExt cx="6505175" cy="3140990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D566A89D-96E2-DF9D-8AFF-6CDF66E7E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7958" y="3782075"/>
              <a:ext cx="6428792" cy="3140990"/>
            </a:xfrm>
            <a:prstGeom prst="rect">
              <a:avLst/>
            </a:prstGeom>
          </p:spPr>
        </p:pic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8B8F5F4F-59EA-BDCF-BCD5-2524C7D4607E}"/>
                </a:ext>
              </a:extLst>
            </p:cNvPr>
            <p:cNvGrpSpPr/>
            <p:nvPr/>
          </p:nvGrpSpPr>
          <p:grpSpPr>
            <a:xfrm>
              <a:off x="601575" y="4090919"/>
              <a:ext cx="4062654" cy="1920284"/>
              <a:chOff x="601575" y="4090919"/>
              <a:chExt cx="4062654" cy="1920284"/>
            </a:xfrm>
          </p:grpSpPr>
          <p:sp>
            <p:nvSpPr>
              <p:cNvPr id="6" name="สี่เหลี่ยมผืนผ้า: มุมมน 5">
                <a:extLst>
                  <a:ext uri="{FF2B5EF4-FFF2-40B4-BE49-F238E27FC236}">
                    <a16:creationId xmlns:a16="http://schemas.microsoft.com/office/drawing/2014/main" id="{4BCDC897-F974-9553-9A31-2C20BF61452E}"/>
                  </a:ext>
                </a:extLst>
              </p:cNvPr>
              <p:cNvSpPr/>
              <p:nvPr/>
            </p:nvSpPr>
            <p:spPr>
              <a:xfrm>
                <a:off x="1075075" y="4181298"/>
                <a:ext cx="3526921" cy="436135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C16224D3-7421-5D77-3A22-B5F30BE7FB63}"/>
                  </a:ext>
                </a:extLst>
              </p:cNvPr>
              <p:cNvSpPr txBox="1"/>
              <p:nvPr/>
            </p:nvSpPr>
            <p:spPr>
              <a:xfrm>
                <a:off x="1250579" y="4167073"/>
                <a:ext cx="3413650" cy="460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JS Sadayu" panose="02000000000000000000" pitchFamily="2" charset="-34"/>
                    <a:cs typeface="JS Sadayu" panose="02000000000000000000" pitchFamily="2" charset="-34"/>
                  </a:rPr>
                  <a:t>กลุ่มจังหวัด หนองคาย บึงกาฬ</a:t>
                </a:r>
              </a:p>
            </p:txBody>
          </p:sp>
          <p:grpSp>
            <p:nvGrpSpPr>
              <p:cNvPr id="17" name="กลุ่ม 16">
                <a:extLst>
                  <a:ext uri="{FF2B5EF4-FFF2-40B4-BE49-F238E27FC236}">
                    <a16:creationId xmlns:a16="http://schemas.microsoft.com/office/drawing/2014/main" id="{4CF94D79-7FDF-47C5-A7DF-BE5510DCA80A}"/>
                  </a:ext>
                </a:extLst>
              </p:cNvPr>
              <p:cNvGrpSpPr/>
              <p:nvPr/>
            </p:nvGrpSpPr>
            <p:grpSpPr>
              <a:xfrm>
                <a:off x="601575" y="4090919"/>
                <a:ext cx="649005" cy="628279"/>
                <a:chOff x="708621" y="49200"/>
                <a:chExt cx="950037" cy="950037"/>
              </a:xfrm>
            </p:grpSpPr>
            <p:sp>
              <p:nvSpPr>
                <p:cNvPr id="31" name="Oval 20">
                  <a:extLst>
                    <a:ext uri="{FF2B5EF4-FFF2-40B4-BE49-F238E27FC236}">
                      <a16:creationId xmlns:a16="http://schemas.microsoft.com/office/drawing/2014/main" id="{19846E00-C3B7-F0D7-5A84-135B0D39FDA3}"/>
                    </a:ext>
                  </a:extLst>
                </p:cNvPr>
                <p:cNvSpPr/>
                <p:nvPr/>
              </p:nvSpPr>
              <p:spPr>
                <a:xfrm>
                  <a:off x="708621" y="49200"/>
                  <a:ext cx="950037" cy="950037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rgbClr val="BFDEE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pic>
              <p:nvPicPr>
                <p:cNvPr id="32" name="Picture 4">
                  <a:extLst>
                    <a:ext uri="{FF2B5EF4-FFF2-40B4-BE49-F238E27FC236}">
                      <a16:creationId xmlns:a16="http://schemas.microsoft.com/office/drawing/2014/main" id="{2093E207-C7EC-CC05-D775-C1D3DC22D8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2691" y="143270"/>
                  <a:ext cx="761897" cy="7618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1" name="รูปภาพ 20">
                <a:extLst>
                  <a:ext uri="{FF2B5EF4-FFF2-40B4-BE49-F238E27FC236}">
                    <a16:creationId xmlns:a16="http://schemas.microsoft.com/office/drawing/2014/main" id="{941597C8-F617-83BF-15B9-125433779C4B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827203" y="5718477"/>
                <a:ext cx="281850" cy="292726"/>
              </a:xfrm>
              <a:prstGeom prst="rect">
                <a:avLst/>
              </a:prstGeom>
            </p:spPr>
          </p:pic>
        </p:grpSp>
      </p:grpSp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1A5AAA39-A87A-1859-1FCA-F8912B511905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8771" y="2802030"/>
            <a:ext cx="288000" cy="2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649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2657</Words>
  <Application>Microsoft Office PowerPoint</Application>
  <PresentationFormat>แบบจอกว้าง</PresentationFormat>
  <Paragraphs>246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DB HelvethaicaMon X 75 Bd</vt:lpstr>
      <vt:lpstr>DB HelvethaicaMon X Reg</vt:lpstr>
      <vt:lpstr>FreesiaUPC</vt:lpstr>
      <vt:lpstr>JS Sadayu</vt:lpstr>
      <vt:lpstr>TH Sarabun New</vt:lpstr>
      <vt:lpstr>TH SarabunPSK</vt:lpstr>
      <vt:lpstr>ธีมของ Office</vt:lpstr>
      <vt:lpstr>งานนำเสนอ PowerPoint</vt:lpstr>
      <vt:lpstr>สถานการณ์สุขภาพช่องปาก เขตสุขภาพที่ 8  </vt:lpstr>
      <vt:lpstr>งานนำเสนอ PowerPoint</vt:lpstr>
      <vt:lpstr>KPI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สิ่งที่ต้องการให้เขตสนับสนุน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r8way 03</dc:creator>
  <cp:lastModifiedBy>WinDows10</cp:lastModifiedBy>
  <cp:revision>142</cp:revision>
  <dcterms:created xsi:type="dcterms:W3CDTF">2024-01-02T07:35:59Z</dcterms:created>
  <dcterms:modified xsi:type="dcterms:W3CDTF">2024-04-30T03:41:22Z</dcterms:modified>
</cp:coreProperties>
</file>