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4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72" r:id="rId10"/>
    <p:sldId id="277" r:id="rId11"/>
    <p:sldId id="281" r:id="rId12"/>
    <p:sldId id="280" r:id="rId13"/>
    <p:sldId id="282" r:id="rId14"/>
    <p:sldId id="283" r:id="rId15"/>
    <p:sldId id="274" r:id="rId16"/>
    <p:sldId id="284" r:id="rId17"/>
    <p:sldId id="286" r:id="rId18"/>
    <p:sldId id="285" r:id="rId19"/>
    <p:sldId id="262" r:id="rId20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1F2"/>
    <a:srgbClr val="E9F3E1"/>
    <a:srgbClr val="FCE4D6"/>
    <a:srgbClr val="D4E7FC"/>
    <a:srgbClr val="DEEDD3"/>
    <a:srgbClr val="C6E0B4"/>
    <a:srgbClr val="ECF0F8"/>
    <a:srgbClr val="FDECE3"/>
    <a:srgbClr val="F0EF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9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B44D4-4101-4EB3-844F-F48691B1719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5540DDD-F551-4FCC-9E58-711AC02DF810}">
      <dgm:prSet phldrT="[ข้อความ]" custT="1"/>
      <dgm:spPr/>
      <dgm:t>
        <a:bodyPr/>
        <a:lstStyle/>
        <a:p>
          <a:r>
            <a:rPr lang="th-TH" sz="4400" b="1" dirty="0">
              <a:latin typeface="TH Kodchasal" panose="02000506000000020004" pitchFamily="2" charset="-34"/>
              <a:cs typeface="TH Kodchasal" panose="02000506000000020004" pitchFamily="2" charset="-34"/>
            </a:rPr>
            <a:t>วิเคราะห์จุดแข็ง จุดอ่อนของกลุ่มงาน</a:t>
          </a:r>
        </a:p>
      </dgm:t>
    </dgm:pt>
    <dgm:pt modelId="{D590226D-0456-4D77-803C-D7C43652BEF3}" type="parTrans" cxnId="{F9F3FDE1-CA54-4B14-86EF-BEDAF118396E}">
      <dgm:prSet/>
      <dgm:spPr/>
      <dgm:t>
        <a:bodyPr/>
        <a:lstStyle/>
        <a:p>
          <a:endParaRPr lang="th-TH" sz="2800">
            <a:latin typeface="DBHelvethaicaX-65Med" panose="02000506090000020004" pitchFamily="2" charset="-34"/>
            <a:cs typeface="DBHelvethaicaX-65Med" panose="02000506090000020004" pitchFamily="2" charset="-34"/>
          </a:endParaRPr>
        </a:p>
      </dgm:t>
    </dgm:pt>
    <dgm:pt modelId="{FD7B7DC1-8E44-46E7-9770-BE0ABE8F8600}" type="sibTrans" cxnId="{F9F3FDE1-CA54-4B14-86EF-BEDAF118396E}">
      <dgm:prSet/>
      <dgm:spPr/>
      <dgm:t>
        <a:bodyPr/>
        <a:lstStyle/>
        <a:p>
          <a:endParaRPr lang="th-TH" sz="2800">
            <a:latin typeface="DBHelvethaicaX-65Med" panose="02000506090000020004" pitchFamily="2" charset="-34"/>
            <a:cs typeface="DBHelvethaicaX-65Med" panose="02000506090000020004" pitchFamily="2" charset="-34"/>
          </a:endParaRPr>
        </a:p>
      </dgm:t>
    </dgm:pt>
    <dgm:pt modelId="{1EDBEAAF-4B9F-4CF5-AF37-853F43532533}">
      <dgm:prSet phldrT="[ข้อความ]" custT="1"/>
      <dgm:spPr/>
      <dgm:t>
        <a:bodyPr/>
        <a:lstStyle/>
        <a:p>
          <a:r>
            <a:rPr lang="th-TH" sz="4000" b="1" dirty="0">
              <a:latin typeface="TH Kodchasal" panose="02000506000000020004" pitchFamily="2" charset="-34"/>
              <a:cs typeface="TH Kodchasal" panose="02000506000000020004" pitchFamily="2" charset="-34"/>
            </a:rPr>
            <a:t>ร่าง ตัวชี้วัดเขตสุขภาพที่ 8</a:t>
          </a:r>
        </a:p>
      </dgm:t>
    </dgm:pt>
    <dgm:pt modelId="{824E75B5-CDC6-45CF-8294-AC7B0733958D}" type="parTrans" cxnId="{281F5819-9E96-4848-B6B8-ADC97F42E243}">
      <dgm:prSet/>
      <dgm:spPr/>
      <dgm:t>
        <a:bodyPr/>
        <a:lstStyle/>
        <a:p>
          <a:endParaRPr lang="th-TH" sz="2800">
            <a:latin typeface="DBHelvethaicaX-65Med" panose="02000506090000020004" pitchFamily="2" charset="-34"/>
            <a:cs typeface="DBHelvethaicaX-65Med" panose="02000506090000020004" pitchFamily="2" charset="-34"/>
          </a:endParaRPr>
        </a:p>
      </dgm:t>
    </dgm:pt>
    <dgm:pt modelId="{102D3FCB-3481-49E4-BAA3-8CB6A0F68605}" type="sibTrans" cxnId="{281F5819-9E96-4848-B6B8-ADC97F42E243}">
      <dgm:prSet/>
      <dgm:spPr/>
      <dgm:t>
        <a:bodyPr/>
        <a:lstStyle/>
        <a:p>
          <a:endParaRPr lang="th-TH" sz="2800">
            <a:latin typeface="DBHelvethaicaX-65Med" panose="02000506090000020004" pitchFamily="2" charset="-34"/>
            <a:cs typeface="DBHelvethaicaX-65Med" panose="02000506090000020004" pitchFamily="2" charset="-34"/>
          </a:endParaRPr>
        </a:p>
      </dgm:t>
    </dgm:pt>
    <dgm:pt modelId="{6AB74ECD-58F9-4283-9D3A-E6D6F58DB5E5}">
      <dgm:prSet phldrT="[ข้อความ]" custT="1"/>
      <dgm:spPr/>
      <dgm:t>
        <a:bodyPr/>
        <a:lstStyle/>
        <a:p>
          <a:r>
            <a:rPr lang="th-TH" sz="4400" b="1" dirty="0">
              <a:latin typeface="TH Kodchasal" panose="02000506000000020004" pitchFamily="2" charset="-34"/>
              <a:cs typeface="TH Kodchasal" panose="02000506000000020004" pitchFamily="2" charset="-34"/>
            </a:rPr>
            <a:t>การวิเคราะห์การจัดทำแผนกลยุทธ์</a:t>
          </a:r>
        </a:p>
      </dgm:t>
    </dgm:pt>
    <dgm:pt modelId="{DC0E9DF6-13DF-4580-BA88-7047ECBD3952}" type="parTrans" cxnId="{E72027B8-1BA7-4B5D-97C9-C476EE2F95DB}">
      <dgm:prSet/>
      <dgm:spPr/>
      <dgm:t>
        <a:bodyPr/>
        <a:lstStyle/>
        <a:p>
          <a:endParaRPr lang="th-TH"/>
        </a:p>
      </dgm:t>
    </dgm:pt>
    <dgm:pt modelId="{E1F9D337-4BF7-4CC1-8B93-295B198B7385}" type="sibTrans" cxnId="{E72027B8-1BA7-4B5D-97C9-C476EE2F95DB}">
      <dgm:prSet/>
      <dgm:spPr/>
      <dgm:t>
        <a:bodyPr/>
        <a:lstStyle/>
        <a:p>
          <a:endParaRPr lang="th-TH"/>
        </a:p>
      </dgm:t>
    </dgm:pt>
    <dgm:pt modelId="{9C3D93D2-B286-4429-BFF2-F1203A8F4BF9}" type="pres">
      <dgm:prSet presAssocID="{00EB44D4-4101-4EB3-844F-F48691B17192}" presName="linear" presStyleCnt="0">
        <dgm:presLayoutVars>
          <dgm:dir/>
          <dgm:animLvl val="lvl"/>
          <dgm:resizeHandles val="exact"/>
        </dgm:presLayoutVars>
      </dgm:prSet>
      <dgm:spPr/>
    </dgm:pt>
    <dgm:pt modelId="{BF7C5201-AF53-45CC-86C6-BD522E1D2369}" type="pres">
      <dgm:prSet presAssocID="{6AB74ECD-58F9-4283-9D3A-E6D6F58DB5E5}" presName="parentLin" presStyleCnt="0"/>
      <dgm:spPr/>
    </dgm:pt>
    <dgm:pt modelId="{2A7B9541-5218-490F-AE57-96822D7B952B}" type="pres">
      <dgm:prSet presAssocID="{6AB74ECD-58F9-4283-9D3A-E6D6F58DB5E5}" presName="parentLeftMargin" presStyleLbl="node1" presStyleIdx="0" presStyleCnt="3"/>
      <dgm:spPr/>
    </dgm:pt>
    <dgm:pt modelId="{E41A072E-B13D-48BB-BE9B-40CBB294362C}" type="pres">
      <dgm:prSet presAssocID="{6AB74ECD-58F9-4283-9D3A-E6D6F58DB5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5F6215-26EF-4564-B759-62F7DBCB060D}" type="pres">
      <dgm:prSet presAssocID="{6AB74ECD-58F9-4283-9D3A-E6D6F58DB5E5}" presName="negativeSpace" presStyleCnt="0"/>
      <dgm:spPr/>
    </dgm:pt>
    <dgm:pt modelId="{82C98428-9F4A-48C6-963B-9EB4B32E3423}" type="pres">
      <dgm:prSet presAssocID="{6AB74ECD-58F9-4283-9D3A-E6D6F58DB5E5}" presName="childText" presStyleLbl="conFgAcc1" presStyleIdx="0" presStyleCnt="3">
        <dgm:presLayoutVars>
          <dgm:bulletEnabled val="1"/>
        </dgm:presLayoutVars>
      </dgm:prSet>
      <dgm:spPr/>
    </dgm:pt>
    <dgm:pt modelId="{BB9638BE-FCB5-45B0-B475-FE3E8923E419}" type="pres">
      <dgm:prSet presAssocID="{E1F9D337-4BF7-4CC1-8B93-295B198B7385}" presName="spaceBetweenRectangles" presStyleCnt="0"/>
      <dgm:spPr/>
    </dgm:pt>
    <dgm:pt modelId="{882FD81A-460A-4DC2-916B-736D4C546A17}" type="pres">
      <dgm:prSet presAssocID="{55540DDD-F551-4FCC-9E58-711AC02DF810}" presName="parentLin" presStyleCnt="0"/>
      <dgm:spPr/>
    </dgm:pt>
    <dgm:pt modelId="{5318E023-3CC1-4447-8F24-D0E2F9F01892}" type="pres">
      <dgm:prSet presAssocID="{55540DDD-F551-4FCC-9E58-711AC02DF810}" presName="parentLeftMargin" presStyleLbl="node1" presStyleIdx="0" presStyleCnt="3"/>
      <dgm:spPr/>
    </dgm:pt>
    <dgm:pt modelId="{26502597-065D-4FEE-ACFF-216E9E9F0384}" type="pres">
      <dgm:prSet presAssocID="{55540DDD-F551-4FCC-9E58-711AC02DF8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4E6E6E-08CD-463A-87D7-9A282E337854}" type="pres">
      <dgm:prSet presAssocID="{55540DDD-F551-4FCC-9E58-711AC02DF810}" presName="negativeSpace" presStyleCnt="0"/>
      <dgm:spPr/>
    </dgm:pt>
    <dgm:pt modelId="{30544583-279B-405D-9F73-2E4AA2B668B8}" type="pres">
      <dgm:prSet presAssocID="{55540DDD-F551-4FCC-9E58-711AC02DF810}" presName="childText" presStyleLbl="conFgAcc1" presStyleIdx="1" presStyleCnt="3">
        <dgm:presLayoutVars>
          <dgm:bulletEnabled val="1"/>
        </dgm:presLayoutVars>
      </dgm:prSet>
      <dgm:spPr/>
    </dgm:pt>
    <dgm:pt modelId="{CBF16184-6D51-4CF2-A63E-23925FB5B24D}" type="pres">
      <dgm:prSet presAssocID="{FD7B7DC1-8E44-46E7-9770-BE0ABE8F8600}" presName="spaceBetweenRectangles" presStyleCnt="0"/>
      <dgm:spPr/>
    </dgm:pt>
    <dgm:pt modelId="{D80483E0-224E-4DED-85CD-7E259510CD2D}" type="pres">
      <dgm:prSet presAssocID="{1EDBEAAF-4B9F-4CF5-AF37-853F43532533}" presName="parentLin" presStyleCnt="0"/>
      <dgm:spPr/>
    </dgm:pt>
    <dgm:pt modelId="{998B0288-0CDA-4767-91C7-BDBA29E0442A}" type="pres">
      <dgm:prSet presAssocID="{1EDBEAAF-4B9F-4CF5-AF37-853F43532533}" presName="parentLeftMargin" presStyleLbl="node1" presStyleIdx="1" presStyleCnt="3"/>
      <dgm:spPr/>
    </dgm:pt>
    <dgm:pt modelId="{771C031E-8790-48C5-A031-B5EAD25CB9BC}" type="pres">
      <dgm:prSet presAssocID="{1EDBEAAF-4B9F-4CF5-AF37-853F435325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E6C160-6A0C-4FDB-95CB-9CF064F51BA6}" type="pres">
      <dgm:prSet presAssocID="{1EDBEAAF-4B9F-4CF5-AF37-853F43532533}" presName="negativeSpace" presStyleCnt="0"/>
      <dgm:spPr/>
    </dgm:pt>
    <dgm:pt modelId="{A6609603-2BEA-495A-98BD-7D4CA54A0991}" type="pres">
      <dgm:prSet presAssocID="{1EDBEAAF-4B9F-4CF5-AF37-853F435325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976B00-BA07-46C7-A752-44A6373D2C40}" type="presOf" srcId="{00EB44D4-4101-4EB3-844F-F48691B17192}" destId="{9C3D93D2-B286-4429-BFF2-F1203A8F4BF9}" srcOrd="0" destOrd="0" presId="urn:microsoft.com/office/officeart/2005/8/layout/list1"/>
    <dgm:cxn modelId="{10331106-1D92-4590-8678-DF2AEB9892D6}" type="presOf" srcId="{55540DDD-F551-4FCC-9E58-711AC02DF810}" destId="{5318E023-3CC1-4447-8F24-D0E2F9F01892}" srcOrd="0" destOrd="0" presId="urn:microsoft.com/office/officeart/2005/8/layout/list1"/>
    <dgm:cxn modelId="{281F5819-9E96-4848-B6B8-ADC97F42E243}" srcId="{00EB44D4-4101-4EB3-844F-F48691B17192}" destId="{1EDBEAAF-4B9F-4CF5-AF37-853F43532533}" srcOrd="2" destOrd="0" parTransId="{824E75B5-CDC6-45CF-8294-AC7B0733958D}" sibTransId="{102D3FCB-3481-49E4-BAA3-8CB6A0F68605}"/>
    <dgm:cxn modelId="{3E15D32E-4DF6-4987-9177-3A8D3DF93B0B}" type="presOf" srcId="{1EDBEAAF-4B9F-4CF5-AF37-853F43532533}" destId="{998B0288-0CDA-4767-91C7-BDBA29E0442A}" srcOrd="0" destOrd="0" presId="urn:microsoft.com/office/officeart/2005/8/layout/list1"/>
    <dgm:cxn modelId="{B593339A-48D6-4AC0-8644-BCA39E9FECFD}" type="presOf" srcId="{6AB74ECD-58F9-4283-9D3A-E6D6F58DB5E5}" destId="{2A7B9541-5218-490F-AE57-96822D7B952B}" srcOrd="0" destOrd="0" presId="urn:microsoft.com/office/officeart/2005/8/layout/list1"/>
    <dgm:cxn modelId="{E72027B8-1BA7-4B5D-97C9-C476EE2F95DB}" srcId="{00EB44D4-4101-4EB3-844F-F48691B17192}" destId="{6AB74ECD-58F9-4283-9D3A-E6D6F58DB5E5}" srcOrd="0" destOrd="0" parTransId="{DC0E9DF6-13DF-4580-BA88-7047ECBD3952}" sibTransId="{E1F9D337-4BF7-4CC1-8B93-295B198B7385}"/>
    <dgm:cxn modelId="{1AEE3DDF-E1AF-4795-930C-BE58D2F9A137}" type="presOf" srcId="{6AB74ECD-58F9-4283-9D3A-E6D6F58DB5E5}" destId="{E41A072E-B13D-48BB-BE9B-40CBB294362C}" srcOrd="1" destOrd="0" presId="urn:microsoft.com/office/officeart/2005/8/layout/list1"/>
    <dgm:cxn modelId="{F9F3FDE1-CA54-4B14-86EF-BEDAF118396E}" srcId="{00EB44D4-4101-4EB3-844F-F48691B17192}" destId="{55540DDD-F551-4FCC-9E58-711AC02DF810}" srcOrd="1" destOrd="0" parTransId="{D590226D-0456-4D77-803C-D7C43652BEF3}" sibTransId="{FD7B7DC1-8E44-46E7-9770-BE0ABE8F8600}"/>
    <dgm:cxn modelId="{D160A8EC-AF47-46A1-9B45-CB535580B1B1}" type="presOf" srcId="{55540DDD-F551-4FCC-9E58-711AC02DF810}" destId="{26502597-065D-4FEE-ACFF-216E9E9F0384}" srcOrd="1" destOrd="0" presId="urn:microsoft.com/office/officeart/2005/8/layout/list1"/>
    <dgm:cxn modelId="{CD209CED-A939-4CEC-93B5-1EF8B9850BF6}" type="presOf" srcId="{1EDBEAAF-4B9F-4CF5-AF37-853F43532533}" destId="{771C031E-8790-48C5-A031-B5EAD25CB9BC}" srcOrd="1" destOrd="0" presId="urn:microsoft.com/office/officeart/2005/8/layout/list1"/>
    <dgm:cxn modelId="{EC0BCC32-4C38-4FA9-95F8-19CE072FB755}" type="presParOf" srcId="{9C3D93D2-B286-4429-BFF2-F1203A8F4BF9}" destId="{BF7C5201-AF53-45CC-86C6-BD522E1D2369}" srcOrd="0" destOrd="0" presId="urn:microsoft.com/office/officeart/2005/8/layout/list1"/>
    <dgm:cxn modelId="{303CB35F-397D-4C8D-8E5F-82345AF67A1A}" type="presParOf" srcId="{BF7C5201-AF53-45CC-86C6-BD522E1D2369}" destId="{2A7B9541-5218-490F-AE57-96822D7B952B}" srcOrd="0" destOrd="0" presId="urn:microsoft.com/office/officeart/2005/8/layout/list1"/>
    <dgm:cxn modelId="{DCE68FC1-79E1-4B69-B9F3-EE0E5F856BF4}" type="presParOf" srcId="{BF7C5201-AF53-45CC-86C6-BD522E1D2369}" destId="{E41A072E-B13D-48BB-BE9B-40CBB294362C}" srcOrd="1" destOrd="0" presId="urn:microsoft.com/office/officeart/2005/8/layout/list1"/>
    <dgm:cxn modelId="{7B5B78BF-DB3A-4070-964E-12A3BB531A80}" type="presParOf" srcId="{9C3D93D2-B286-4429-BFF2-F1203A8F4BF9}" destId="{9A5F6215-26EF-4564-B759-62F7DBCB060D}" srcOrd="1" destOrd="0" presId="urn:microsoft.com/office/officeart/2005/8/layout/list1"/>
    <dgm:cxn modelId="{4DF2EBC0-EE22-4D7B-AD70-D9D4428352E3}" type="presParOf" srcId="{9C3D93D2-B286-4429-BFF2-F1203A8F4BF9}" destId="{82C98428-9F4A-48C6-963B-9EB4B32E3423}" srcOrd="2" destOrd="0" presId="urn:microsoft.com/office/officeart/2005/8/layout/list1"/>
    <dgm:cxn modelId="{F31218B5-6319-40B7-B46D-5239B803BC66}" type="presParOf" srcId="{9C3D93D2-B286-4429-BFF2-F1203A8F4BF9}" destId="{BB9638BE-FCB5-45B0-B475-FE3E8923E419}" srcOrd="3" destOrd="0" presId="urn:microsoft.com/office/officeart/2005/8/layout/list1"/>
    <dgm:cxn modelId="{A552249D-D97C-400E-950B-54E4835F7B21}" type="presParOf" srcId="{9C3D93D2-B286-4429-BFF2-F1203A8F4BF9}" destId="{882FD81A-460A-4DC2-916B-736D4C546A17}" srcOrd="4" destOrd="0" presId="urn:microsoft.com/office/officeart/2005/8/layout/list1"/>
    <dgm:cxn modelId="{3B37590F-69F3-448E-BDA1-CC9BD76B1F7F}" type="presParOf" srcId="{882FD81A-460A-4DC2-916B-736D4C546A17}" destId="{5318E023-3CC1-4447-8F24-D0E2F9F01892}" srcOrd="0" destOrd="0" presId="urn:microsoft.com/office/officeart/2005/8/layout/list1"/>
    <dgm:cxn modelId="{55D44FC1-7639-49D4-9826-65DF4603D35F}" type="presParOf" srcId="{882FD81A-460A-4DC2-916B-736D4C546A17}" destId="{26502597-065D-4FEE-ACFF-216E9E9F0384}" srcOrd="1" destOrd="0" presId="urn:microsoft.com/office/officeart/2005/8/layout/list1"/>
    <dgm:cxn modelId="{BE9283E5-EE67-4473-AB87-DFBD57C6EDBC}" type="presParOf" srcId="{9C3D93D2-B286-4429-BFF2-F1203A8F4BF9}" destId="{FA4E6E6E-08CD-463A-87D7-9A282E337854}" srcOrd="5" destOrd="0" presId="urn:microsoft.com/office/officeart/2005/8/layout/list1"/>
    <dgm:cxn modelId="{93C86000-6180-42C3-8102-0D4F82C907D0}" type="presParOf" srcId="{9C3D93D2-B286-4429-BFF2-F1203A8F4BF9}" destId="{30544583-279B-405D-9F73-2E4AA2B668B8}" srcOrd="6" destOrd="0" presId="urn:microsoft.com/office/officeart/2005/8/layout/list1"/>
    <dgm:cxn modelId="{1021249A-4C28-4ADC-8E23-1726E1D1D6CB}" type="presParOf" srcId="{9C3D93D2-B286-4429-BFF2-F1203A8F4BF9}" destId="{CBF16184-6D51-4CF2-A63E-23925FB5B24D}" srcOrd="7" destOrd="0" presId="urn:microsoft.com/office/officeart/2005/8/layout/list1"/>
    <dgm:cxn modelId="{4FCD62A4-AA8D-402E-BC04-C442DB08EC40}" type="presParOf" srcId="{9C3D93D2-B286-4429-BFF2-F1203A8F4BF9}" destId="{D80483E0-224E-4DED-85CD-7E259510CD2D}" srcOrd="8" destOrd="0" presId="urn:microsoft.com/office/officeart/2005/8/layout/list1"/>
    <dgm:cxn modelId="{A6CC51CF-1A87-4884-BB44-DB2BCD453E34}" type="presParOf" srcId="{D80483E0-224E-4DED-85CD-7E259510CD2D}" destId="{998B0288-0CDA-4767-91C7-BDBA29E0442A}" srcOrd="0" destOrd="0" presId="urn:microsoft.com/office/officeart/2005/8/layout/list1"/>
    <dgm:cxn modelId="{B9E1B5D8-2500-47B6-B12D-6A6A29B348AA}" type="presParOf" srcId="{D80483E0-224E-4DED-85CD-7E259510CD2D}" destId="{771C031E-8790-48C5-A031-B5EAD25CB9BC}" srcOrd="1" destOrd="0" presId="urn:microsoft.com/office/officeart/2005/8/layout/list1"/>
    <dgm:cxn modelId="{97251AAC-7B58-4D87-BF32-6E0DAC0A9148}" type="presParOf" srcId="{9C3D93D2-B286-4429-BFF2-F1203A8F4BF9}" destId="{75E6C160-6A0C-4FDB-95CB-9CF064F51BA6}" srcOrd="9" destOrd="0" presId="urn:microsoft.com/office/officeart/2005/8/layout/list1"/>
    <dgm:cxn modelId="{B343C8BA-7B7D-4638-8EE3-F4FD6FEF9908}" type="presParOf" srcId="{9C3D93D2-B286-4429-BFF2-F1203A8F4BF9}" destId="{A6609603-2BEA-495A-98BD-7D4CA54A09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04E49-069F-4A1D-80DC-AEE0B95910A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C4CF3F6-E00C-444C-9233-1235B5FC516D}">
      <dgm:prSet phldrT="[ข้อความ]"/>
      <dgm:spPr>
        <a:solidFill>
          <a:srgbClr val="80C295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th-TH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วิสัยทัศน์ (</a:t>
          </a:r>
          <a:r>
            <a:rPr kumimoji="0" lang="en-US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Vision</a:t>
          </a:r>
          <a:r>
            <a:rPr kumimoji="0" lang="th-TH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)</a:t>
          </a:r>
          <a:endParaRPr lang="th-TH" dirty="0"/>
        </a:p>
      </dgm:t>
    </dgm:pt>
    <dgm:pt modelId="{03D8A4BC-0ADF-4099-B5B3-82FB85409F83}" type="parTrans" cxnId="{B1D7843E-20DB-4E12-9D9B-52BA5C83F6B6}">
      <dgm:prSet/>
      <dgm:spPr/>
      <dgm:t>
        <a:bodyPr/>
        <a:lstStyle/>
        <a:p>
          <a:endParaRPr lang="th-TH"/>
        </a:p>
      </dgm:t>
    </dgm:pt>
    <dgm:pt modelId="{88F90991-FD67-4BF3-8545-22DB70D13917}" type="sibTrans" cxnId="{B1D7843E-20DB-4E12-9D9B-52BA5C83F6B6}">
      <dgm:prSet/>
      <dgm:spPr/>
      <dgm:t>
        <a:bodyPr/>
        <a:lstStyle/>
        <a:p>
          <a:endParaRPr lang="th-TH"/>
        </a:p>
      </dgm:t>
    </dgm:pt>
    <dgm:pt modelId="{4A8DC362-C573-46CB-AD84-E53127B41EEA}">
      <dgm:prSet phldrT="[ข้อความ]"/>
      <dgm:spPr>
        <a:solidFill>
          <a:srgbClr val="80C295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th-TH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พันธกิจ (</a:t>
          </a:r>
          <a:r>
            <a:rPr lang="en-US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Mission</a:t>
          </a:r>
          <a:r>
            <a:rPr lang="th-TH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)</a:t>
          </a:r>
          <a:endParaRPr lang="th-TH" dirty="0"/>
        </a:p>
      </dgm:t>
    </dgm:pt>
    <dgm:pt modelId="{6DBEEC2A-5D2C-472A-8206-0C1D4C84EFA0}" type="parTrans" cxnId="{389908F4-6BB3-492D-84BC-BDFE264A9632}">
      <dgm:prSet/>
      <dgm:spPr/>
      <dgm:t>
        <a:bodyPr/>
        <a:lstStyle/>
        <a:p>
          <a:endParaRPr lang="th-TH"/>
        </a:p>
      </dgm:t>
    </dgm:pt>
    <dgm:pt modelId="{D578572F-99F6-434D-A9C3-5AEC811DCE6E}" type="sibTrans" cxnId="{389908F4-6BB3-492D-84BC-BDFE264A9632}">
      <dgm:prSet/>
      <dgm:spPr/>
      <dgm:t>
        <a:bodyPr/>
        <a:lstStyle/>
        <a:p>
          <a:endParaRPr lang="th-TH"/>
        </a:p>
      </dgm:t>
    </dgm:pt>
    <dgm:pt modelId="{4760099E-A4FC-420B-9E34-710C1A90433B}">
      <dgm:prSet phldrT="[ข้อความ]" phldr="1"/>
      <dgm:spPr/>
      <dgm:t>
        <a:bodyPr/>
        <a:lstStyle/>
        <a:p>
          <a:endParaRPr lang="th-TH" dirty="0"/>
        </a:p>
      </dgm:t>
    </dgm:pt>
    <dgm:pt modelId="{B914FD7C-E4A4-419F-B327-DEAC284FDBF5}" type="sibTrans" cxnId="{1FAAF3B0-C2BD-4038-B282-78E0B1A48A41}">
      <dgm:prSet/>
      <dgm:spPr/>
      <dgm:t>
        <a:bodyPr/>
        <a:lstStyle/>
        <a:p>
          <a:endParaRPr lang="th-TH"/>
        </a:p>
      </dgm:t>
    </dgm:pt>
    <dgm:pt modelId="{94DDE53A-75C0-45A3-A5AA-29241B356788}" type="parTrans" cxnId="{1FAAF3B0-C2BD-4038-B282-78E0B1A48A41}">
      <dgm:prSet/>
      <dgm:spPr/>
      <dgm:t>
        <a:bodyPr/>
        <a:lstStyle/>
        <a:p>
          <a:endParaRPr lang="th-TH"/>
        </a:p>
      </dgm:t>
    </dgm:pt>
    <dgm:pt modelId="{609E02F0-EFC0-43B9-8151-C4D8331583B1}" type="pres">
      <dgm:prSet presAssocID="{36804E49-069F-4A1D-80DC-AEE0B95910A2}" presName="Name0" presStyleCnt="0">
        <dgm:presLayoutVars>
          <dgm:dir/>
          <dgm:animLvl val="lvl"/>
          <dgm:resizeHandles val="exact"/>
        </dgm:presLayoutVars>
      </dgm:prSet>
      <dgm:spPr/>
    </dgm:pt>
    <dgm:pt modelId="{D56E0C1C-5C16-47F0-83F8-8B87218D9E9E}" type="pres">
      <dgm:prSet presAssocID="{4760099E-A4FC-420B-9E34-710C1A90433B}" presName="boxAndChildren" presStyleCnt="0"/>
      <dgm:spPr/>
    </dgm:pt>
    <dgm:pt modelId="{A8462ECE-96B6-47A2-A671-F569DA1C3E60}" type="pres">
      <dgm:prSet presAssocID="{4760099E-A4FC-420B-9E34-710C1A90433B}" presName="parentTextBox" presStyleLbl="node1" presStyleIdx="0" presStyleCnt="3" custLinFactX="58844" custLinFactNeighborX="100000" custLinFactNeighborY="98888"/>
      <dgm:spPr/>
    </dgm:pt>
    <dgm:pt modelId="{3EB00E43-3113-48E7-9620-2E1E4958BAD7}" type="pres">
      <dgm:prSet presAssocID="{D578572F-99F6-434D-A9C3-5AEC811DCE6E}" presName="sp" presStyleCnt="0"/>
      <dgm:spPr/>
    </dgm:pt>
    <dgm:pt modelId="{633F3996-069B-42CB-9C58-6FF60C1DF5BE}" type="pres">
      <dgm:prSet presAssocID="{4A8DC362-C573-46CB-AD84-E53127B41EEA}" presName="arrowAndChildren" presStyleCnt="0"/>
      <dgm:spPr/>
    </dgm:pt>
    <dgm:pt modelId="{2BEE1444-3028-4934-9D2A-EEF2D34ED803}" type="pres">
      <dgm:prSet presAssocID="{4A8DC362-C573-46CB-AD84-E53127B41EEA}" presName="parentTextArrow" presStyleLbl="node1" presStyleIdx="1" presStyleCnt="3"/>
      <dgm:spPr/>
    </dgm:pt>
    <dgm:pt modelId="{78CBEE14-AE35-4090-B4EA-29A0848800CB}" type="pres">
      <dgm:prSet presAssocID="{88F90991-FD67-4BF3-8545-22DB70D13917}" presName="sp" presStyleCnt="0"/>
      <dgm:spPr/>
    </dgm:pt>
    <dgm:pt modelId="{AD742E84-6EDA-4CFE-97BE-1FD1BB0E172E}" type="pres">
      <dgm:prSet presAssocID="{2C4CF3F6-E00C-444C-9233-1235B5FC516D}" presName="arrowAndChildren" presStyleCnt="0"/>
      <dgm:spPr/>
    </dgm:pt>
    <dgm:pt modelId="{8219FD28-CD46-48B8-B345-7ECAC19E5430}" type="pres">
      <dgm:prSet presAssocID="{2C4CF3F6-E00C-444C-9233-1235B5FC516D}" presName="parentTextArrow" presStyleLbl="node1" presStyleIdx="2" presStyleCnt="3" custLinFactNeighborX="1249" custLinFactNeighborY="117"/>
      <dgm:spPr/>
    </dgm:pt>
  </dgm:ptLst>
  <dgm:cxnLst>
    <dgm:cxn modelId="{0EE33937-C17C-403D-B7A8-3CA916FB1EC7}" type="presOf" srcId="{4760099E-A4FC-420B-9E34-710C1A90433B}" destId="{A8462ECE-96B6-47A2-A671-F569DA1C3E60}" srcOrd="0" destOrd="0" presId="urn:microsoft.com/office/officeart/2005/8/layout/process4"/>
    <dgm:cxn modelId="{B1D7843E-20DB-4E12-9D9B-52BA5C83F6B6}" srcId="{36804E49-069F-4A1D-80DC-AEE0B95910A2}" destId="{2C4CF3F6-E00C-444C-9233-1235B5FC516D}" srcOrd="0" destOrd="0" parTransId="{03D8A4BC-0ADF-4099-B5B3-82FB85409F83}" sibTransId="{88F90991-FD67-4BF3-8545-22DB70D13917}"/>
    <dgm:cxn modelId="{1C67D266-8DF3-41DD-9B60-558154F90F58}" type="presOf" srcId="{2C4CF3F6-E00C-444C-9233-1235B5FC516D}" destId="{8219FD28-CD46-48B8-B345-7ECAC19E5430}" srcOrd="0" destOrd="0" presId="urn:microsoft.com/office/officeart/2005/8/layout/process4"/>
    <dgm:cxn modelId="{73E67B96-5713-4588-AB9B-3664C1C65803}" type="presOf" srcId="{36804E49-069F-4A1D-80DC-AEE0B95910A2}" destId="{609E02F0-EFC0-43B9-8151-C4D8331583B1}" srcOrd="0" destOrd="0" presId="urn:microsoft.com/office/officeart/2005/8/layout/process4"/>
    <dgm:cxn modelId="{1FAAF3B0-C2BD-4038-B282-78E0B1A48A41}" srcId="{36804E49-069F-4A1D-80DC-AEE0B95910A2}" destId="{4760099E-A4FC-420B-9E34-710C1A90433B}" srcOrd="2" destOrd="0" parTransId="{94DDE53A-75C0-45A3-A5AA-29241B356788}" sibTransId="{B914FD7C-E4A4-419F-B327-DEAC284FDBF5}"/>
    <dgm:cxn modelId="{BA67C6C9-54FD-40CE-B05E-445DC14A8488}" type="presOf" srcId="{4A8DC362-C573-46CB-AD84-E53127B41EEA}" destId="{2BEE1444-3028-4934-9D2A-EEF2D34ED803}" srcOrd="0" destOrd="0" presId="urn:microsoft.com/office/officeart/2005/8/layout/process4"/>
    <dgm:cxn modelId="{389908F4-6BB3-492D-84BC-BDFE264A9632}" srcId="{36804E49-069F-4A1D-80DC-AEE0B95910A2}" destId="{4A8DC362-C573-46CB-AD84-E53127B41EEA}" srcOrd="1" destOrd="0" parTransId="{6DBEEC2A-5D2C-472A-8206-0C1D4C84EFA0}" sibTransId="{D578572F-99F6-434D-A9C3-5AEC811DCE6E}"/>
    <dgm:cxn modelId="{204B7FA1-934C-41F7-B16B-9BB89D7A7BA9}" type="presParOf" srcId="{609E02F0-EFC0-43B9-8151-C4D8331583B1}" destId="{D56E0C1C-5C16-47F0-83F8-8B87218D9E9E}" srcOrd="0" destOrd="0" presId="urn:microsoft.com/office/officeart/2005/8/layout/process4"/>
    <dgm:cxn modelId="{E8389402-169C-44BC-BED3-340892BAD6F9}" type="presParOf" srcId="{D56E0C1C-5C16-47F0-83F8-8B87218D9E9E}" destId="{A8462ECE-96B6-47A2-A671-F569DA1C3E60}" srcOrd="0" destOrd="0" presId="urn:microsoft.com/office/officeart/2005/8/layout/process4"/>
    <dgm:cxn modelId="{12884305-81E8-4215-A962-23DCFB5AF3C3}" type="presParOf" srcId="{609E02F0-EFC0-43B9-8151-C4D8331583B1}" destId="{3EB00E43-3113-48E7-9620-2E1E4958BAD7}" srcOrd="1" destOrd="0" presId="urn:microsoft.com/office/officeart/2005/8/layout/process4"/>
    <dgm:cxn modelId="{51E7533A-42A0-495F-BC2B-D6FF402F2C2A}" type="presParOf" srcId="{609E02F0-EFC0-43B9-8151-C4D8331583B1}" destId="{633F3996-069B-42CB-9C58-6FF60C1DF5BE}" srcOrd="2" destOrd="0" presId="urn:microsoft.com/office/officeart/2005/8/layout/process4"/>
    <dgm:cxn modelId="{C8B4F1FC-3F84-4242-9D0E-EA52030F043F}" type="presParOf" srcId="{633F3996-069B-42CB-9C58-6FF60C1DF5BE}" destId="{2BEE1444-3028-4934-9D2A-EEF2D34ED803}" srcOrd="0" destOrd="0" presId="urn:microsoft.com/office/officeart/2005/8/layout/process4"/>
    <dgm:cxn modelId="{CED098E6-6A30-4B7D-A135-5AFFCAF77209}" type="presParOf" srcId="{609E02F0-EFC0-43B9-8151-C4D8331583B1}" destId="{78CBEE14-AE35-4090-B4EA-29A0848800CB}" srcOrd="3" destOrd="0" presId="urn:microsoft.com/office/officeart/2005/8/layout/process4"/>
    <dgm:cxn modelId="{740A2EC4-7F7A-4D32-976C-D9D09DC9CA4E}" type="presParOf" srcId="{609E02F0-EFC0-43B9-8151-C4D8331583B1}" destId="{AD742E84-6EDA-4CFE-97BE-1FD1BB0E172E}" srcOrd="4" destOrd="0" presId="urn:microsoft.com/office/officeart/2005/8/layout/process4"/>
    <dgm:cxn modelId="{429F0411-B47B-488E-8F9C-57F49220C7C5}" type="presParOf" srcId="{AD742E84-6EDA-4CFE-97BE-1FD1BB0E172E}" destId="{8219FD28-CD46-48B8-B345-7ECAC19E54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04E49-069F-4A1D-80DC-AEE0B95910A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C4CF3F6-E00C-444C-9233-1235B5FC516D}">
      <dgm:prSet phldrT="[ข้อความ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th-TH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แนวทางการจัดทำกลยุทธ์</a:t>
          </a:r>
          <a:endParaRPr lang="th-TH" sz="3600" dirty="0"/>
        </a:p>
      </dgm:t>
    </dgm:pt>
    <dgm:pt modelId="{03D8A4BC-0ADF-4099-B5B3-82FB85409F83}" type="parTrans" cxnId="{B1D7843E-20DB-4E12-9D9B-52BA5C83F6B6}">
      <dgm:prSet/>
      <dgm:spPr/>
      <dgm:t>
        <a:bodyPr/>
        <a:lstStyle/>
        <a:p>
          <a:endParaRPr lang="th-TH"/>
        </a:p>
      </dgm:t>
    </dgm:pt>
    <dgm:pt modelId="{88F90991-FD67-4BF3-8545-22DB70D13917}" type="sibTrans" cxnId="{B1D7843E-20DB-4E12-9D9B-52BA5C83F6B6}">
      <dgm:prSet/>
      <dgm:spPr/>
      <dgm:t>
        <a:bodyPr/>
        <a:lstStyle/>
        <a:p>
          <a:endParaRPr lang="th-TH"/>
        </a:p>
      </dgm:t>
    </dgm:pt>
    <dgm:pt modelId="{4A8DC362-C573-46CB-AD84-E53127B41EEA}">
      <dgm:prSet phldrT="[ข้อความ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th-TH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วิเคราะห์ปัญหา/ สถานการณ์และแนวโน้มในอนาคต</a:t>
          </a:r>
          <a:endParaRPr lang="th-TH" sz="2800" dirty="0"/>
        </a:p>
      </dgm:t>
    </dgm:pt>
    <dgm:pt modelId="{6DBEEC2A-5D2C-472A-8206-0C1D4C84EFA0}" type="parTrans" cxnId="{389908F4-6BB3-492D-84BC-BDFE264A9632}">
      <dgm:prSet/>
      <dgm:spPr/>
      <dgm:t>
        <a:bodyPr/>
        <a:lstStyle/>
        <a:p>
          <a:endParaRPr lang="th-TH"/>
        </a:p>
      </dgm:t>
    </dgm:pt>
    <dgm:pt modelId="{D578572F-99F6-434D-A9C3-5AEC811DCE6E}" type="sibTrans" cxnId="{389908F4-6BB3-492D-84BC-BDFE264A9632}">
      <dgm:prSet/>
      <dgm:spPr/>
      <dgm:t>
        <a:bodyPr/>
        <a:lstStyle/>
        <a:p>
          <a:endParaRPr lang="th-TH"/>
        </a:p>
      </dgm:t>
    </dgm:pt>
    <dgm:pt modelId="{4760099E-A4FC-420B-9E34-710C1A90433B}">
      <dgm:prSet phldrT="[ข้อความ]" phldr="1"/>
      <dgm:spPr/>
      <dgm:t>
        <a:bodyPr/>
        <a:lstStyle/>
        <a:p>
          <a:endParaRPr lang="th-TH" dirty="0"/>
        </a:p>
      </dgm:t>
    </dgm:pt>
    <dgm:pt modelId="{B914FD7C-E4A4-419F-B327-DEAC284FDBF5}" type="sibTrans" cxnId="{1FAAF3B0-C2BD-4038-B282-78E0B1A48A41}">
      <dgm:prSet/>
      <dgm:spPr/>
      <dgm:t>
        <a:bodyPr/>
        <a:lstStyle/>
        <a:p>
          <a:endParaRPr lang="th-TH"/>
        </a:p>
      </dgm:t>
    </dgm:pt>
    <dgm:pt modelId="{94DDE53A-75C0-45A3-A5AA-29241B356788}" type="parTrans" cxnId="{1FAAF3B0-C2BD-4038-B282-78E0B1A48A41}">
      <dgm:prSet/>
      <dgm:spPr/>
      <dgm:t>
        <a:bodyPr/>
        <a:lstStyle/>
        <a:p>
          <a:endParaRPr lang="th-TH"/>
        </a:p>
      </dgm:t>
    </dgm:pt>
    <dgm:pt modelId="{609E02F0-EFC0-43B9-8151-C4D8331583B1}" type="pres">
      <dgm:prSet presAssocID="{36804E49-069F-4A1D-80DC-AEE0B95910A2}" presName="Name0" presStyleCnt="0">
        <dgm:presLayoutVars>
          <dgm:dir/>
          <dgm:animLvl val="lvl"/>
          <dgm:resizeHandles val="exact"/>
        </dgm:presLayoutVars>
      </dgm:prSet>
      <dgm:spPr/>
    </dgm:pt>
    <dgm:pt modelId="{D56E0C1C-5C16-47F0-83F8-8B87218D9E9E}" type="pres">
      <dgm:prSet presAssocID="{4760099E-A4FC-420B-9E34-710C1A90433B}" presName="boxAndChildren" presStyleCnt="0"/>
      <dgm:spPr/>
    </dgm:pt>
    <dgm:pt modelId="{A8462ECE-96B6-47A2-A671-F569DA1C3E60}" type="pres">
      <dgm:prSet presAssocID="{4760099E-A4FC-420B-9E34-710C1A90433B}" presName="parentTextBox" presStyleLbl="node1" presStyleIdx="0" presStyleCnt="3" custLinFactX="58844" custLinFactNeighborX="100000" custLinFactNeighborY="98888"/>
      <dgm:spPr/>
    </dgm:pt>
    <dgm:pt modelId="{3EB00E43-3113-48E7-9620-2E1E4958BAD7}" type="pres">
      <dgm:prSet presAssocID="{D578572F-99F6-434D-A9C3-5AEC811DCE6E}" presName="sp" presStyleCnt="0"/>
      <dgm:spPr/>
    </dgm:pt>
    <dgm:pt modelId="{633F3996-069B-42CB-9C58-6FF60C1DF5BE}" type="pres">
      <dgm:prSet presAssocID="{4A8DC362-C573-46CB-AD84-E53127B41EEA}" presName="arrowAndChildren" presStyleCnt="0"/>
      <dgm:spPr/>
    </dgm:pt>
    <dgm:pt modelId="{2BEE1444-3028-4934-9D2A-EEF2D34ED803}" type="pres">
      <dgm:prSet presAssocID="{4A8DC362-C573-46CB-AD84-E53127B41EEA}" presName="parentTextArrow" presStyleLbl="node1" presStyleIdx="1" presStyleCnt="3"/>
      <dgm:spPr/>
    </dgm:pt>
    <dgm:pt modelId="{78CBEE14-AE35-4090-B4EA-29A0848800CB}" type="pres">
      <dgm:prSet presAssocID="{88F90991-FD67-4BF3-8545-22DB70D13917}" presName="sp" presStyleCnt="0"/>
      <dgm:spPr/>
    </dgm:pt>
    <dgm:pt modelId="{AD742E84-6EDA-4CFE-97BE-1FD1BB0E172E}" type="pres">
      <dgm:prSet presAssocID="{2C4CF3F6-E00C-444C-9233-1235B5FC516D}" presName="arrowAndChildren" presStyleCnt="0"/>
      <dgm:spPr/>
    </dgm:pt>
    <dgm:pt modelId="{8219FD28-CD46-48B8-B345-7ECAC19E5430}" type="pres">
      <dgm:prSet presAssocID="{2C4CF3F6-E00C-444C-9233-1235B5FC516D}" presName="parentTextArrow" presStyleLbl="node1" presStyleIdx="2" presStyleCnt="3" custLinFactNeighborX="1249" custLinFactNeighborY="117"/>
      <dgm:spPr/>
    </dgm:pt>
  </dgm:ptLst>
  <dgm:cxnLst>
    <dgm:cxn modelId="{0EE33937-C17C-403D-B7A8-3CA916FB1EC7}" type="presOf" srcId="{4760099E-A4FC-420B-9E34-710C1A90433B}" destId="{A8462ECE-96B6-47A2-A671-F569DA1C3E60}" srcOrd="0" destOrd="0" presId="urn:microsoft.com/office/officeart/2005/8/layout/process4"/>
    <dgm:cxn modelId="{B1D7843E-20DB-4E12-9D9B-52BA5C83F6B6}" srcId="{36804E49-069F-4A1D-80DC-AEE0B95910A2}" destId="{2C4CF3F6-E00C-444C-9233-1235B5FC516D}" srcOrd="0" destOrd="0" parTransId="{03D8A4BC-0ADF-4099-B5B3-82FB85409F83}" sibTransId="{88F90991-FD67-4BF3-8545-22DB70D13917}"/>
    <dgm:cxn modelId="{1C67D266-8DF3-41DD-9B60-558154F90F58}" type="presOf" srcId="{2C4CF3F6-E00C-444C-9233-1235B5FC516D}" destId="{8219FD28-CD46-48B8-B345-7ECAC19E5430}" srcOrd="0" destOrd="0" presId="urn:microsoft.com/office/officeart/2005/8/layout/process4"/>
    <dgm:cxn modelId="{73E67B96-5713-4588-AB9B-3664C1C65803}" type="presOf" srcId="{36804E49-069F-4A1D-80DC-AEE0B95910A2}" destId="{609E02F0-EFC0-43B9-8151-C4D8331583B1}" srcOrd="0" destOrd="0" presId="urn:microsoft.com/office/officeart/2005/8/layout/process4"/>
    <dgm:cxn modelId="{1FAAF3B0-C2BD-4038-B282-78E0B1A48A41}" srcId="{36804E49-069F-4A1D-80DC-AEE0B95910A2}" destId="{4760099E-A4FC-420B-9E34-710C1A90433B}" srcOrd="2" destOrd="0" parTransId="{94DDE53A-75C0-45A3-A5AA-29241B356788}" sibTransId="{B914FD7C-E4A4-419F-B327-DEAC284FDBF5}"/>
    <dgm:cxn modelId="{BA67C6C9-54FD-40CE-B05E-445DC14A8488}" type="presOf" srcId="{4A8DC362-C573-46CB-AD84-E53127B41EEA}" destId="{2BEE1444-3028-4934-9D2A-EEF2D34ED803}" srcOrd="0" destOrd="0" presId="urn:microsoft.com/office/officeart/2005/8/layout/process4"/>
    <dgm:cxn modelId="{389908F4-6BB3-492D-84BC-BDFE264A9632}" srcId="{36804E49-069F-4A1D-80DC-AEE0B95910A2}" destId="{4A8DC362-C573-46CB-AD84-E53127B41EEA}" srcOrd="1" destOrd="0" parTransId="{6DBEEC2A-5D2C-472A-8206-0C1D4C84EFA0}" sibTransId="{D578572F-99F6-434D-A9C3-5AEC811DCE6E}"/>
    <dgm:cxn modelId="{204B7FA1-934C-41F7-B16B-9BB89D7A7BA9}" type="presParOf" srcId="{609E02F0-EFC0-43B9-8151-C4D8331583B1}" destId="{D56E0C1C-5C16-47F0-83F8-8B87218D9E9E}" srcOrd="0" destOrd="0" presId="urn:microsoft.com/office/officeart/2005/8/layout/process4"/>
    <dgm:cxn modelId="{E8389402-169C-44BC-BED3-340892BAD6F9}" type="presParOf" srcId="{D56E0C1C-5C16-47F0-83F8-8B87218D9E9E}" destId="{A8462ECE-96B6-47A2-A671-F569DA1C3E60}" srcOrd="0" destOrd="0" presId="urn:microsoft.com/office/officeart/2005/8/layout/process4"/>
    <dgm:cxn modelId="{12884305-81E8-4215-A962-23DCFB5AF3C3}" type="presParOf" srcId="{609E02F0-EFC0-43B9-8151-C4D8331583B1}" destId="{3EB00E43-3113-48E7-9620-2E1E4958BAD7}" srcOrd="1" destOrd="0" presId="urn:microsoft.com/office/officeart/2005/8/layout/process4"/>
    <dgm:cxn modelId="{51E7533A-42A0-495F-BC2B-D6FF402F2C2A}" type="presParOf" srcId="{609E02F0-EFC0-43B9-8151-C4D8331583B1}" destId="{633F3996-069B-42CB-9C58-6FF60C1DF5BE}" srcOrd="2" destOrd="0" presId="urn:microsoft.com/office/officeart/2005/8/layout/process4"/>
    <dgm:cxn modelId="{C8B4F1FC-3F84-4242-9D0E-EA52030F043F}" type="presParOf" srcId="{633F3996-069B-42CB-9C58-6FF60C1DF5BE}" destId="{2BEE1444-3028-4934-9D2A-EEF2D34ED803}" srcOrd="0" destOrd="0" presId="urn:microsoft.com/office/officeart/2005/8/layout/process4"/>
    <dgm:cxn modelId="{CED098E6-6A30-4B7D-A135-5AFFCAF77209}" type="presParOf" srcId="{609E02F0-EFC0-43B9-8151-C4D8331583B1}" destId="{78CBEE14-AE35-4090-B4EA-29A0848800CB}" srcOrd="3" destOrd="0" presId="urn:microsoft.com/office/officeart/2005/8/layout/process4"/>
    <dgm:cxn modelId="{740A2EC4-7F7A-4D32-976C-D9D09DC9CA4E}" type="presParOf" srcId="{609E02F0-EFC0-43B9-8151-C4D8331583B1}" destId="{AD742E84-6EDA-4CFE-97BE-1FD1BB0E172E}" srcOrd="4" destOrd="0" presId="urn:microsoft.com/office/officeart/2005/8/layout/process4"/>
    <dgm:cxn modelId="{429F0411-B47B-488E-8F9C-57F49220C7C5}" type="presParOf" srcId="{AD742E84-6EDA-4CFE-97BE-1FD1BB0E172E}" destId="{8219FD28-CD46-48B8-B345-7ECAC19E54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8428-9F4A-48C6-963B-9EB4B32E3423}">
      <dsp:nvSpPr>
        <dsp:cNvPr id="0" name=""/>
        <dsp:cNvSpPr/>
      </dsp:nvSpPr>
      <dsp:spPr>
        <a:xfrm>
          <a:off x="0" y="1968883"/>
          <a:ext cx="1550645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072E-B13D-48BB-BE9B-40CBB294362C}">
      <dsp:nvSpPr>
        <dsp:cNvPr id="0" name=""/>
        <dsp:cNvSpPr/>
      </dsp:nvSpPr>
      <dsp:spPr>
        <a:xfrm>
          <a:off x="775322" y="1009483"/>
          <a:ext cx="10854518" cy="191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75" tIns="0" rIns="410275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การวิเคราะห์การจัดทำแผนกลยุทธ์</a:t>
          </a:r>
        </a:p>
      </dsp:txBody>
      <dsp:txXfrm>
        <a:off x="868990" y="1103151"/>
        <a:ext cx="10667182" cy="1731464"/>
      </dsp:txXfrm>
    </dsp:sp>
    <dsp:sp modelId="{30544583-279B-405D-9F73-2E4AA2B668B8}">
      <dsp:nvSpPr>
        <dsp:cNvPr id="0" name=""/>
        <dsp:cNvSpPr/>
      </dsp:nvSpPr>
      <dsp:spPr>
        <a:xfrm>
          <a:off x="0" y="4917283"/>
          <a:ext cx="1550645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71089"/>
              <a:satOff val="-7556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02597-065D-4FEE-ACFF-216E9E9F0384}">
      <dsp:nvSpPr>
        <dsp:cNvPr id="0" name=""/>
        <dsp:cNvSpPr/>
      </dsp:nvSpPr>
      <dsp:spPr>
        <a:xfrm>
          <a:off x="775322" y="3957883"/>
          <a:ext cx="10854518" cy="1918800"/>
        </a:xfrm>
        <a:prstGeom prst="roundRect">
          <a:avLst/>
        </a:prstGeom>
        <a:solidFill>
          <a:schemeClr val="accent2">
            <a:hueOff val="-2071089"/>
            <a:satOff val="-7556"/>
            <a:lumOff val="1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75" tIns="0" rIns="410275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วิเคราะห์จุดแข็ง จุดอ่อนของกลุ่มงาน</a:t>
          </a:r>
        </a:p>
      </dsp:txBody>
      <dsp:txXfrm>
        <a:off x="868990" y="4051551"/>
        <a:ext cx="10667182" cy="1731464"/>
      </dsp:txXfrm>
    </dsp:sp>
    <dsp:sp modelId="{A6609603-2BEA-495A-98BD-7D4CA54A0991}">
      <dsp:nvSpPr>
        <dsp:cNvPr id="0" name=""/>
        <dsp:cNvSpPr/>
      </dsp:nvSpPr>
      <dsp:spPr>
        <a:xfrm>
          <a:off x="0" y="7865684"/>
          <a:ext cx="1550645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42178"/>
              <a:satOff val="-15113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C031E-8790-48C5-A031-B5EAD25CB9BC}">
      <dsp:nvSpPr>
        <dsp:cNvPr id="0" name=""/>
        <dsp:cNvSpPr/>
      </dsp:nvSpPr>
      <dsp:spPr>
        <a:xfrm>
          <a:off x="775322" y="6906283"/>
          <a:ext cx="10854518" cy="1918800"/>
        </a:xfrm>
        <a:prstGeom prst="roundRect">
          <a:avLst/>
        </a:prstGeom>
        <a:solidFill>
          <a:schemeClr val="accent2">
            <a:hueOff val="-4142178"/>
            <a:satOff val="-15113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75" tIns="0" rIns="41027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ร่าง ตัวชี้วัดเขตสุขภาพที่ 8</a:t>
          </a:r>
        </a:p>
      </dsp:txBody>
      <dsp:txXfrm>
        <a:off x="868990" y="6999951"/>
        <a:ext cx="10667182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2ECE-96B6-47A2-A671-F569DA1C3E60}">
      <dsp:nvSpPr>
        <dsp:cNvPr id="0" name=""/>
        <dsp:cNvSpPr/>
      </dsp:nvSpPr>
      <dsp:spPr>
        <a:xfrm>
          <a:off x="0" y="3339130"/>
          <a:ext cx="4519121" cy="109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400" kern="1200" dirty="0"/>
        </a:p>
      </dsp:txBody>
      <dsp:txXfrm>
        <a:off x="0" y="3339130"/>
        <a:ext cx="4519121" cy="1095720"/>
      </dsp:txXfrm>
    </dsp:sp>
    <dsp:sp modelId="{2BEE1444-3028-4934-9D2A-EEF2D34ED803}">
      <dsp:nvSpPr>
        <dsp:cNvPr id="0" name=""/>
        <dsp:cNvSpPr/>
      </dsp:nvSpPr>
      <dsp:spPr>
        <a:xfrm rot="10800000">
          <a:off x="0" y="1669565"/>
          <a:ext cx="4519121" cy="1685217"/>
        </a:xfrm>
        <a:prstGeom prst="upArrowCallout">
          <a:avLst/>
        </a:prstGeom>
        <a:solidFill>
          <a:srgbClr val="80C295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th-TH" sz="3400" b="1" kern="1200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พันธกิจ (</a:t>
          </a:r>
          <a:r>
            <a:rPr lang="en-US" sz="3400" b="1" kern="1200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Mission</a:t>
          </a:r>
          <a:r>
            <a:rPr lang="th-TH" sz="3400" b="1" kern="1200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)</a:t>
          </a:r>
          <a:endParaRPr lang="th-TH" sz="3400" kern="1200" dirty="0"/>
        </a:p>
      </dsp:txBody>
      <dsp:txXfrm rot="10800000">
        <a:off x="0" y="1669565"/>
        <a:ext cx="4519121" cy="1095003"/>
      </dsp:txXfrm>
    </dsp:sp>
    <dsp:sp modelId="{8219FD28-CD46-48B8-B345-7ECAC19E5430}">
      <dsp:nvSpPr>
        <dsp:cNvPr id="0" name=""/>
        <dsp:cNvSpPr/>
      </dsp:nvSpPr>
      <dsp:spPr>
        <a:xfrm rot="10800000">
          <a:off x="0" y="2755"/>
          <a:ext cx="4519121" cy="1685217"/>
        </a:xfrm>
        <a:prstGeom prst="upArrowCallout">
          <a:avLst/>
        </a:prstGeom>
        <a:solidFill>
          <a:srgbClr val="80C295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th-TH" sz="3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วิสัยทัศน์ (</a:t>
          </a:r>
          <a:r>
            <a:rPr kumimoji="0" lang="en-US" sz="3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Vision</a:t>
          </a:r>
          <a:r>
            <a:rPr kumimoji="0" lang="th-TH" sz="3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)</a:t>
          </a:r>
          <a:endParaRPr lang="th-TH" sz="3400" kern="1200" dirty="0"/>
        </a:p>
      </dsp:txBody>
      <dsp:txXfrm rot="10800000">
        <a:off x="0" y="2755"/>
        <a:ext cx="4519121" cy="1095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2ECE-96B6-47A2-A671-F569DA1C3E60}">
      <dsp:nvSpPr>
        <dsp:cNvPr id="0" name=""/>
        <dsp:cNvSpPr/>
      </dsp:nvSpPr>
      <dsp:spPr>
        <a:xfrm>
          <a:off x="0" y="3460135"/>
          <a:ext cx="4816070" cy="1135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100" kern="1200" dirty="0"/>
        </a:p>
      </dsp:txBody>
      <dsp:txXfrm>
        <a:off x="0" y="3460135"/>
        <a:ext cx="4816070" cy="1135427"/>
      </dsp:txXfrm>
    </dsp:sp>
    <dsp:sp modelId="{2BEE1444-3028-4934-9D2A-EEF2D34ED803}">
      <dsp:nvSpPr>
        <dsp:cNvPr id="0" name=""/>
        <dsp:cNvSpPr/>
      </dsp:nvSpPr>
      <dsp:spPr>
        <a:xfrm rot="10800000">
          <a:off x="0" y="1730067"/>
          <a:ext cx="4816070" cy="1746287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th-TH" sz="28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วิเคราะห์ปัญหา/ สถานการณ์และแนวโน้มในอนาคต</a:t>
          </a:r>
          <a:endParaRPr lang="th-TH" sz="2800" kern="1200" dirty="0"/>
        </a:p>
      </dsp:txBody>
      <dsp:txXfrm rot="10800000">
        <a:off x="0" y="1730067"/>
        <a:ext cx="4816070" cy="1134685"/>
      </dsp:txXfrm>
    </dsp:sp>
    <dsp:sp modelId="{8219FD28-CD46-48B8-B345-7ECAC19E5430}">
      <dsp:nvSpPr>
        <dsp:cNvPr id="0" name=""/>
        <dsp:cNvSpPr/>
      </dsp:nvSpPr>
      <dsp:spPr>
        <a:xfrm rot="10800000">
          <a:off x="0" y="2855"/>
          <a:ext cx="4816070" cy="1746287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th-TH" sz="36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rPr>
            <a:t>แนวทางการจัดทำกลยุทธ์</a:t>
          </a:r>
          <a:endParaRPr lang="th-TH" sz="3600" kern="1200" dirty="0"/>
        </a:p>
      </dsp:txBody>
      <dsp:txXfrm rot="10800000">
        <a:off x="0" y="2855"/>
        <a:ext cx="4816070" cy="113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115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641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43E1B-39CA-4C2E-ADB4-AEC81A949B88}" type="datetime1">
              <a:rPr lang="th-TH" smtClean="0"/>
              <a:t>17/11/66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 rtlCol="0"/>
          <a:lstStyle/>
          <a:p>
            <a:pPr rtl="0"/>
            <a:fld id="{E31375A4-56A4-47D6-9801-1991572033F7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35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3131874" y="-29025"/>
            <a:ext cx="21285704" cy="75889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Rectangle"/>
          <p:cNvSpPr/>
          <p:nvPr/>
        </p:nvSpPr>
        <p:spPr>
          <a:xfrm>
            <a:off x="2672121" y="-29025"/>
            <a:ext cx="490543" cy="758896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3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99" y="321446"/>
            <a:ext cx="1830473" cy="1830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logo-MOPH.png" descr="logo-MOPH.png"/>
          <p:cNvPicPr>
            <a:picLocks noChangeAspect="1"/>
          </p:cNvPicPr>
          <p:nvPr/>
        </p:nvPicPr>
        <p:blipFill>
          <a:blip r:embed="rId2">
            <a:alphaModFix amt="20000"/>
          </a:blip>
          <a:srcRect t="35129" r="17525" b="60335"/>
          <a:stretch>
            <a:fillRect/>
          </a:stretch>
        </p:blipFill>
        <p:spPr>
          <a:xfrm>
            <a:off x="9828504" y="-69782"/>
            <a:ext cx="14602293" cy="802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"/>
          <p:cNvSpPr/>
          <p:nvPr/>
        </p:nvSpPr>
        <p:spPr>
          <a:xfrm>
            <a:off x="9146" y="13477674"/>
            <a:ext cx="21081481" cy="238713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21090860" y="13477674"/>
            <a:ext cx="623718" cy="238713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7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70" y="12669581"/>
            <a:ext cx="2193526" cy="10543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20A3F37-9C14-6D4C-A465-793AB72788A8}"/>
              </a:ext>
            </a:extLst>
          </p:cNvPr>
          <p:cNvSpPr/>
          <p:nvPr/>
        </p:nvSpPr>
        <p:spPr>
          <a:xfrm>
            <a:off x="5542785" y="1808818"/>
            <a:ext cx="1470554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1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การจัดทำแผนกลยุทธ์องค์กร</a:t>
            </a:r>
          </a:p>
          <a:p>
            <a:r>
              <a:rPr lang="en-US" sz="11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Strategic Planning</a:t>
            </a:r>
            <a:endParaRPr lang="th-TH" sz="11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C51110A-B99F-A4E6-F26B-7257B851423B}"/>
              </a:ext>
            </a:extLst>
          </p:cNvPr>
          <p:cNvSpPr txBox="1"/>
          <p:nvPr/>
        </p:nvSpPr>
        <p:spPr>
          <a:xfrm>
            <a:off x="12197140" y="9890941"/>
            <a:ext cx="10376974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h-TH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นายวีระวัฒน์  ศิริรัตน์ไพบูลย์</a:t>
            </a:r>
          </a:p>
          <a:p>
            <a:pPr algn="ctr"/>
            <a:r>
              <a:rPr lang="th-TH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นักวิชาการสาธารณสุขชำนาญการพิเศษ</a:t>
            </a:r>
          </a:p>
          <a:p>
            <a:pPr algn="ctr"/>
            <a:r>
              <a:rPr lang="th-TH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หัวหน้ากลุ่มงานยุทธศาสตร์และสารสนเทศ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236953" y="5561823"/>
            <a:ext cx="11532716" cy="7529218"/>
            <a:chOff x="236953" y="5561823"/>
            <a:chExt cx="11532716" cy="7529218"/>
          </a:xfrm>
        </p:grpSpPr>
        <p:pic>
          <p:nvPicPr>
            <p:cNvPr id="1026" name="Picture 2" descr="EP 70: OKR ใช้ขับเคลื่อน กลยุทธ์องค์กรได้อย่างไร - OKR-Thai.c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53" y="5561823"/>
              <a:ext cx="11532716" cy="752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สี่เหลี่ยมผืนผ้า 1"/>
            <p:cNvSpPr/>
            <p:nvPr/>
          </p:nvSpPr>
          <p:spPr>
            <a:xfrm>
              <a:off x="8723376" y="5561823"/>
              <a:ext cx="3046293" cy="96699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th-TH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28432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488" y="22874"/>
            <a:ext cx="2065512" cy="2065512"/>
          </a:xfrm>
          <a:prstGeom prst="rect">
            <a:avLst/>
          </a:prstGeom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9070849" y="3751376"/>
            <a:ext cx="14557248" cy="75323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400" dirty="0">
                <a:solidFill>
                  <a:schemeClr val="accent1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กลยุทธ์เชิงรุก </a:t>
            </a:r>
            <a:r>
              <a:rPr lang="en-US" sz="4400" dirty="0">
                <a:solidFill>
                  <a:schemeClr val="accent1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(SO)</a:t>
            </a:r>
            <a:r>
              <a:rPr lang="th-TH" sz="4400" dirty="0">
                <a:solidFill>
                  <a:schemeClr val="accent1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 ใช้จุดแข็งเกาะกุมโอกาส</a:t>
            </a:r>
          </a:p>
          <a:p>
            <a:r>
              <a:rPr lang="en-US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SO1. </a:t>
            </a:r>
            <a:r>
              <a:rPr lang="th-TH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พัฒนาการขับเคลื่อนนโยบายและยุทธศาสตร์สุขภาพด้วยเทคโนโลยี</a:t>
            </a:r>
            <a:r>
              <a:rPr lang="th-TH" sz="4000" dirty="0" err="1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และดิจิทัล</a:t>
            </a:r>
            <a:r>
              <a:rPr lang="th-TH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ตามแนวทางการบริหารจัดการภาครัฐแนวใหม่ที่สอดคล้องกับการพัฒนาประเทศ</a:t>
            </a:r>
          </a:p>
          <a:p>
            <a:r>
              <a:rPr lang="en-US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SO2. </a:t>
            </a:r>
            <a:r>
              <a:rPr lang="th-TH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พัฒนาศักยภาพและสมรรถนะบุคลากรให้มีองค์ความรู้ตามวิชาชีพ ภาวะผู้นำ ทำงานเป็นทีม และมีทักษะในการบริหารจัดการที่ทันสมัย </a:t>
            </a:r>
            <a:endParaRPr lang="en-US" sz="4000" dirty="0">
              <a:solidFill>
                <a:srgbClr val="00B050"/>
              </a:solidFill>
              <a:latin typeface="DBHelvethaicaX-65Med" panose="02000506090000020004" pitchFamily="2" charset="-34"/>
              <a:cs typeface="DBHelvethaicaX-65Med" panose="02000506090000020004" pitchFamily="2" charset="-34"/>
            </a:endParaRPr>
          </a:p>
          <a:p>
            <a:r>
              <a:rPr lang="en-US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SO3. </a:t>
            </a:r>
            <a:r>
              <a:rPr lang="th-TH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สนับสนุน ส่งเสริมและเพิ่มศักยภาพหน่วยบริการในการพัฒนาระบบริการสุขภาพตาม </a:t>
            </a:r>
            <a:r>
              <a:rPr lang="en-US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Service plan</a:t>
            </a:r>
          </a:p>
          <a:p>
            <a:r>
              <a:rPr lang="en-US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SO4. </a:t>
            </a:r>
            <a:r>
              <a:rPr lang="th-TH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พัฒนาศักยภาพการบริหารจัดการองค์กร งบประมาณ การเงินการคลังในหน่วยงานให้มีประสิทธิภาพ</a:t>
            </a:r>
          </a:p>
          <a:p>
            <a:r>
              <a:rPr lang="en-US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SO5. </a:t>
            </a:r>
            <a:r>
              <a:rPr lang="th-TH" sz="4000" dirty="0">
                <a:solidFill>
                  <a:srgbClr val="00B05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สนับสนุน ส่งเสริม และขับเคลื่อนการดำเนินงานตามนโยบายกระทรวงสาธารณสุข ผู้บริหาร ภารกิจเขตสุขภาพ ให้บรรลุตามเป้าหมาย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73274" y="2193665"/>
            <a:ext cx="8822411" cy="8467202"/>
            <a:chOff x="73274" y="2193665"/>
            <a:chExt cx="8822411" cy="8467202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704DC342-C070-A1CB-34C1-1277EA9FC098}"/>
                </a:ext>
              </a:extLst>
            </p:cNvPr>
            <p:cNvCxnSpPr>
              <a:cxnSpLocks/>
            </p:cNvCxnSpPr>
            <p:nvPr/>
          </p:nvCxnSpPr>
          <p:spPr>
            <a:xfrm>
              <a:off x="4375593" y="2966994"/>
              <a:ext cx="0" cy="541175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9C16B096-1BF4-1B0A-AB43-88C4A25FCB2B}"/>
                </a:ext>
              </a:extLst>
            </p:cNvPr>
            <p:cNvCxnSpPr>
              <a:cxnSpLocks/>
            </p:cNvCxnSpPr>
            <p:nvPr/>
          </p:nvCxnSpPr>
          <p:spPr>
            <a:xfrm>
              <a:off x="1187945" y="5750216"/>
              <a:ext cx="7520473" cy="355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390EB3D3-5C37-D8E9-0847-6E62866D08AB}"/>
                </a:ext>
              </a:extLst>
            </p:cNvPr>
            <p:cNvSpPr/>
            <p:nvPr/>
          </p:nvSpPr>
          <p:spPr>
            <a:xfrm>
              <a:off x="3833694" y="2193665"/>
              <a:ext cx="1561833" cy="71814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O</a:t>
              </a:r>
              <a:endPara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CEF8FFF3-BAC2-7EAC-DC60-C5DD44402FA6}"/>
                </a:ext>
              </a:extLst>
            </p:cNvPr>
            <p:cNvSpPr/>
            <p:nvPr/>
          </p:nvSpPr>
          <p:spPr>
            <a:xfrm>
              <a:off x="8279210" y="5373543"/>
              <a:ext cx="616475" cy="71814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W</a:t>
              </a:r>
              <a:endPara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EC36BC7-662D-5D7E-7EDA-D72D63FD9113}"/>
                </a:ext>
              </a:extLst>
            </p:cNvPr>
            <p:cNvSpPr/>
            <p:nvPr/>
          </p:nvSpPr>
          <p:spPr>
            <a:xfrm>
              <a:off x="3959323" y="8616997"/>
              <a:ext cx="1561833" cy="71814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T</a:t>
              </a:r>
              <a:endPara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0AEE641F-E376-1E0D-A840-D44DEDF7ACDF}"/>
                </a:ext>
              </a:extLst>
            </p:cNvPr>
            <p:cNvSpPr/>
            <p:nvPr/>
          </p:nvSpPr>
          <p:spPr>
            <a:xfrm>
              <a:off x="73274" y="5453587"/>
              <a:ext cx="1131842" cy="71814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S</a:t>
              </a:r>
              <a:endPara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626DE9B2-36D2-1302-969A-9BDEAB7E330E}"/>
                </a:ext>
              </a:extLst>
            </p:cNvPr>
            <p:cNvSpPr/>
            <p:nvPr/>
          </p:nvSpPr>
          <p:spPr>
            <a:xfrm>
              <a:off x="2231131" y="9573390"/>
              <a:ext cx="4288924" cy="1087477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ตำแหน่งกลยุทธ์ขององค์กร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(</a:t>
              </a:r>
              <a:r>
                <a:rPr lang="en-US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SWOT Position</a:t>
              </a: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)</a:t>
              </a:r>
              <a:endParaRPr kumimoji="0" lang="th-TH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</p:txBody>
        </p:sp>
        <p:grpSp>
          <p:nvGrpSpPr>
            <p:cNvPr id="16" name="กลุ่ม 15"/>
            <p:cNvGrpSpPr/>
            <p:nvPr/>
          </p:nvGrpSpPr>
          <p:grpSpPr>
            <a:xfrm>
              <a:off x="2105216" y="3269332"/>
              <a:ext cx="3415940" cy="3882531"/>
              <a:chOff x="17021908" y="4220308"/>
              <a:chExt cx="3415940" cy="3882531"/>
            </a:xfrm>
          </p:grpSpPr>
          <p:cxnSp>
            <p:nvCxnSpPr>
              <p:cNvPr id="17" name="ตัวเชื่อมต่อตรง 16"/>
              <p:cNvCxnSpPr/>
              <p:nvPr/>
            </p:nvCxnSpPr>
            <p:spPr>
              <a:xfrm flipV="1">
                <a:off x="17021908" y="4220308"/>
                <a:ext cx="2270377" cy="246328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19292285" y="4265326"/>
                <a:ext cx="1145563" cy="247137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17021908" y="6718946"/>
                <a:ext cx="2270377" cy="138389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>
              <a:xfrm flipV="1">
                <a:off x="19292285" y="6749243"/>
                <a:ext cx="1145563" cy="131382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5" name="วงรี 4"/>
          <p:cNvSpPr/>
          <p:nvPr/>
        </p:nvSpPr>
        <p:spPr>
          <a:xfrm>
            <a:off x="4206240" y="2120513"/>
            <a:ext cx="786384" cy="77332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242409" y="5345950"/>
            <a:ext cx="786384" cy="77332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377D3D0F-7CE5-3B58-D9DA-F92A262CD08D}"/>
              </a:ext>
            </a:extLst>
          </p:cNvPr>
          <p:cNvSpPr/>
          <p:nvPr/>
        </p:nvSpPr>
        <p:spPr>
          <a:xfrm>
            <a:off x="65278" y="22874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r>
              <a:rPr lang="th-TH" sz="96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40375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r>
              <a:rPr lang="th-TH" sz="7200" b="1" i="0" dirty="0">
                <a:solidFill>
                  <a:schemeClr val="bg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วิเคราะห์จุดแข็ง จุดอ่อน</a:t>
            </a:r>
            <a:endParaRPr lang="th-TH" sz="7200" b="1" dirty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1DFBAADE-31DE-D9A7-2016-DCF3F5351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25520"/>
              </p:ext>
            </p:extLst>
          </p:nvPr>
        </p:nvGraphicFramePr>
        <p:xfrm>
          <a:off x="2322607" y="2140956"/>
          <a:ext cx="20956493" cy="8428030"/>
        </p:xfrm>
        <a:graphic>
          <a:graphicData uri="http://schemas.openxmlformats.org/drawingml/2006/table">
            <a:tbl>
              <a:tblPr/>
              <a:tblGrid>
                <a:gridCol w="11049362">
                  <a:extLst>
                    <a:ext uri="{9D8B030D-6E8A-4147-A177-3AD203B41FA5}">
                      <a16:colId xmlns:a16="http://schemas.microsoft.com/office/drawing/2014/main" val="1243519390"/>
                    </a:ext>
                  </a:extLst>
                </a:gridCol>
                <a:gridCol w="9907131">
                  <a:extLst>
                    <a:ext uri="{9D8B030D-6E8A-4147-A177-3AD203B41FA5}">
                      <a16:colId xmlns:a16="http://schemas.microsoft.com/office/drawing/2014/main" val="202081657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4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ปัจจัยภายใน 7</a:t>
                      </a:r>
                      <a:r>
                        <a:rPr lang="en-US" sz="4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852"/>
                  </a:ext>
                </a:extLst>
              </a:tr>
              <a:tr h="32100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4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Strategy, Structure, Style, System, Staff, Skill, Shared Value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463380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0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 </a:t>
                      </a:r>
                      <a:r>
                        <a:rPr lang="th-TH" sz="40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จุดแข็ง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 </a:t>
                      </a: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จุดอ่อน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75711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S1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องค์กรมีการขับเคลื่อนการดำเนินงานโดยใช้กลยุทธ์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W1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กลยุทธ์ยังไม่ครอบคลุมทุกพันธกิจในสำนักงานเขตสุขภาพ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37505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S2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มีโครงสร้างอาคารหน่วยงานที่มีความพร้อมในการทำงาน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W2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บุคลากรมีประสบการณ์ในการทำงานน้อย กลุ่ม </a:t>
                      </a:r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Gen Y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เป็นส่วนใหญ่</a:t>
                      </a:r>
                    </a:p>
                  </a:txBody>
                  <a:tcPr marL="0" marR="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49059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S3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มีรูปแบบการดำเนินงานประสาน ส่งเสริม สนับสนุน กำกับ ติดตามหน่วยงาน โดย สำนักงานเขต คณะกรรมการบริหารเขตสุขภาพ คณะกรรมการพัฒนาระบบต่างๆและมีการบูรณาการทรัพยากรร่วมกัน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W3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บุคลากรทุกหน่วยงาน และสำนักงานเขตสุขภาพยังขาดการพัฒนางานวิจัย</a:t>
                      </a:r>
                    </a:p>
                    <a:p>
                      <a:pPr algn="l" rtl="0" fontAlgn="b"/>
                      <a:endParaRPr lang="th-TH" sz="4000" b="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0" marR="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67876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S4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มีระบบการบริหารจัดการ ขับเคลื่อนการดำเนินงานอย่างเป็นระบบ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0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68665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S5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มีคณะกรรมการบริหารทรัพยากรบุคคลระดับเขต มีการจัดสรรทรัพยากรให้แก่หน่วยงานอย่างทั่วถึง และมีความก้าวหน้าในวิชาชีพ</a:t>
                      </a:r>
                    </a:p>
                  </a:txBody>
                  <a:tcPr marL="0" marR="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0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67929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S6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มีบุคลากรที่มีความเชี่ยวชาญด้านสุขภาพหลากหลายสาขา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0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2101"/>
                  </a:ext>
                </a:extLst>
              </a:tr>
              <a:tr h="679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S7 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มีค่านิยมร่วมกันโดยสอดคล้องกับค่านิยมกระทรวงสาธารณสุข </a:t>
                      </a:r>
                      <a:r>
                        <a:rPr lang="en-US" sz="40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MOPH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0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6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r>
              <a:rPr lang="th-TH" sz="8000" b="1" i="0" dirty="0">
                <a:solidFill>
                  <a:schemeClr val="bg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วิเคราะห์โอกาส อุปสรรค </a:t>
            </a:r>
            <a:endParaRPr lang="th-TH" sz="8000" b="1" dirty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2C3BB102-F471-7EAF-8C97-9C67A1DA0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08083"/>
              </p:ext>
            </p:extLst>
          </p:nvPr>
        </p:nvGraphicFramePr>
        <p:xfrm>
          <a:off x="1609344" y="2157984"/>
          <a:ext cx="22293071" cy="7227381"/>
        </p:xfrm>
        <a:graphic>
          <a:graphicData uri="http://schemas.openxmlformats.org/drawingml/2006/table">
            <a:tbl>
              <a:tblPr/>
              <a:tblGrid>
                <a:gridCol w="11754078">
                  <a:extLst>
                    <a:ext uri="{9D8B030D-6E8A-4147-A177-3AD203B41FA5}">
                      <a16:colId xmlns:a16="http://schemas.microsoft.com/office/drawing/2014/main" val="2638375997"/>
                    </a:ext>
                  </a:extLst>
                </a:gridCol>
                <a:gridCol w="10538993">
                  <a:extLst>
                    <a:ext uri="{9D8B030D-6E8A-4147-A177-3AD203B41FA5}">
                      <a16:colId xmlns:a16="http://schemas.microsoft.com/office/drawing/2014/main" val="3434226682"/>
                    </a:ext>
                  </a:extLst>
                </a:gridCol>
              </a:tblGrid>
              <a:tr h="76695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ปัจจัยภายนอก </a:t>
                      </a: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PESTEL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2889"/>
                  </a:ext>
                </a:extLst>
              </a:tr>
              <a:tr h="72783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ด้านการเมือง, ด้านเศรษฐกิจ, ด้านสังคม, ด้านเทคโนโลยี, ด้านสิ่งแวดล้อม, ด้านกฎหมาย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08001"/>
                  </a:ext>
                </a:extLst>
              </a:tr>
              <a:tr h="7278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 </a:t>
                      </a: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โอกาส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 </a:t>
                      </a: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อุปสรรค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841782"/>
                  </a:ext>
                </a:extLst>
              </a:tr>
              <a:tr h="727835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O1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มีการเปลี่ยนแปลงนโยบายใหม่ๆที่เป็นประโยชน์ต่อประชาชน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T1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เศรษฐกิจภาพรวมประเทศไม่ดีส่งผลให้ไม่มีงบประมาณสนับสนุน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78346"/>
                  </a:ext>
                </a:extLst>
              </a:tr>
              <a:tr h="1424024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O2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มีเทคโนโลยีที่ทันสมัย ทำให้ประชาชนมีอายุยืนยาวขึ้น </a:t>
                      </a:r>
                    </a:p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4400" b="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T2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สัดส่วนผู้สูงอายุเพิ่มขึ้นทำให้ผู้ที่อยู่ในวัยทำงานจะต้องทำงานมาก     ขึ้นและต้องรับภาระดูแลผู้สูงอายุในสัดส่วนที่เพิ่มขึ้น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02347"/>
                  </a:ext>
                </a:extLst>
              </a:tr>
              <a:tr h="727835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O3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นโยบายการสร้างสิ่งแวดล้อมที่เอื้อต่อสุขภาพ และการใช้พลังงานทดแทน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4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93014"/>
                  </a:ext>
                </a:extLst>
              </a:tr>
              <a:tr h="130462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O4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ระเบียบ กฎหมาย การปฏิบัติราชการมีความชัดเจนและศึกษาได้ทั่วไป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4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21712"/>
                  </a:ext>
                </a:extLst>
              </a:tr>
              <a:tr h="1424024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O5 </a:t>
                      </a:r>
                      <a:r>
                        <a:rPr lang="th-TH" sz="44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 เขตสุขภาพ สนับสนุนให้หน่วยงานมีการพัฒนางานวิจัยและนวัตกรรม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44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92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5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0" fontAlgn="b"/>
            <a:r>
              <a:rPr lang="th-TH" sz="6600" b="1" dirty="0">
                <a:solidFill>
                  <a:schemeClr val="bg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แนวทางการกำหนดกลยุทธ์</a:t>
            </a: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4897361-2481-BC45-044A-ACE117929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89275"/>
              </p:ext>
            </p:extLst>
          </p:nvPr>
        </p:nvGraphicFramePr>
        <p:xfrm>
          <a:off x="2471897" y="1975854"/>
          <a:ext cx="20856325" cy="11374489"/>
        </p:xfrm>
        <a:graphic>
          <a:graphicData uri="http://schemas.openxmlformats.org/drawingml/2006/table">
            <a:tbl>
              <a:tblPr/>
              <a:tblGrid>
                <a:gridCol w="10996548">
                  <a:extLst>
                    <a:ext uri="{9D8B030D-6E8A-4147-A177-3AD203B41FA5}">
                      <a16:colId xmlns:a16="http://schemas.microsoft.com/office/drawing/2014/main" val="3311967124"/>
                    </a:ext>
                  </a:extLst>
                </a:gridCol>
                <a:gridCol w="9859777">
                  <a:extLst>
                    <a:ext uri="{9D8B030D-6E8A-4147-A177-3AD203B41FA5}">
                      <a16:colId xmlns:a16="http://schemas.microsoft.com/office/drawing/2014/main" val="184235724"/>
                    </a:ext>
                  </a:extLst>
                </a:gridCol>
              </a:tblGrid>
              <a:tr h="50145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1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แนวทางการกำหนดกลยุทธ์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1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แนวทางการกำหนดกลยุทธ์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4158"/>
                  </a:ext>
                </a:extLst>
              </a:tr>
              <a:tr h="1129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 </a:t>
                      </a:r>
                      <a:br>
                        <a:rPr lang="en-US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กลยุทธ์เชิงรุก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ST</a:t>
                      </a:r>
                      <a:br>
                        <a:rPr lang="en-US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กลยุทธ์เชิงป้องกัน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82629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ภายนอกเอื้อ ภายในเด่น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600" b="1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ภายนอกฉุด แต่ภายในเด่น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28920"/>
                  </a:ext>
                </a:extLst>
              </a:tr>
              <a:tr h="640068">
                <a:tc>
                  <a:txBody>
                    <a:bodyPr/>
                    <a:lstStyle/>
                    <a:p>
                      <a:pPr rtl="0" fontAlgn="t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ช่วงชิงโอกาส โดยสร้าง เปิด เพิ่ม บุก รุก ขยาย</a:t>
                      </a:r>
                    </a:p>
                  </a:txBody>
                  <a:tcPr marL="13869" marR="13869" marT="9246" marB="92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เพิ่มประสิทธิภาพ ภายในและใช้จุดแข็งเพื่อลดความเสียหายที่เกิดจาก</a:t>
                      </a:r>
                    </a:p>
                  </a:txBody>
                  <a:tcPr marL="13869" marR="13869" marT="9246" marB="92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6666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rtl="0" fontAlgn="t"/>
                      <a:endParaRPr lang="th-TH" sz="360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ภัยคุกคามโดยการปรับปรุง พัฒนา ลดต้นทุน ลดระยะเวลา ดังนี้</a:t>
                      </a:r>
                    </a:p>
                  </a:txBody>
                  <a:tcPr marL="13869" marR="13869" marT="9246" marB="92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97597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ขยายงาน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ขยายงานที่เป็นจุดแข็ง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46395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เร่งรัด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ควบคุม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68284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ส่งเสริม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หลีกเลี่ยงอุปสรรค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03565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กระจายงาน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คุ้มครอง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67564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สนับสนุน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ปกป้องรักษา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71682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เพิ่มเครือข่าย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87561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เพิ่มเป้าหมาย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70281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ln>
                            <a:noFill/>
                          </a:ln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พัฒนางาน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97445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SO1. </a:t>
                      </a:r>
                      <a:r>
                        <a:rPr lang="th-TH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ส่งเสริม สนับสนุน และขับเคลื่อนนโยบาย ยุทธศาสตร์ ระบบเทคโนโลยีสารสนเทศ และดิจิทัล ในการพัฒนาระบบบริการสุขภาพ ระบบบริการเฉพาะ และระบบสนับสนุนบริการ</a:t>
                      </a:r>
                      <a:br>
                        <a:rPr lang="th-TH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en-US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S1 S2 S3 S4 O1 O2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ST1. </a:t>
                      </a:r>
                      <a:r>
                        <a:rPr lang="th-TH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ขยายรูปแบบการดูแลสุขภาพให้มีมาตรฐานและครอบคลุมกลุ่มผู้สูงอายุ</a:t>
                      </a:r>
                      <a:br>
                        <a:rPr lang="th-TH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en-US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S1 S2 S3 S4 S6 W2</a:t>
                      </a:r>
                    </a:p>
                    <a:p>
                      <a:pPr rtl="0" fontAlgn="b"/>
                      <a:endParaRPr lang="th-TH" sz="360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26684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marL="0" marR="0" lvl="0" indent="0" algn="l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SO2. </a:t>
                      </a:r>
                      <a:r>
                        <a:rPr lang="th-TH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ส่งเสริม สนับสนุน บุคลากรรุ่นใหม่ในการพัฒนาองค์ความรู้ งานวิจัยและนวัตกรรม</a:t>
                      </a:r>
                      <a:br>
                        <a:rPr lang="th-TH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en-US" sz="36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S5 S6 S7</a:t>
                      </a:r>
                    </a:p>
                    <a:p>
                      <a:pPr algn="l" rtl="0" fontAlgn="b"/>
                      <a:endParaRPr lang="th-TH" sz="3600" b="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F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dirty="0">
                        <a:ln>
                          <a:noFill/>
                        </a:ln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1341"/>
                  </a:ext>
                </a:extLst>
              </a:tr>
            </a:tbl>
          </a:graphicData>
        </a:graphic>
      </p:graphicFrame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96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0" fontAlgn="b"/>
            <a:r>
              <a:rPr lang="th-TH" sz="6600" b="1" dirty="0">
                <a:solidFill>
                  <a:schemeClr val="bg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แนวทางการกำหนดกลยุทธ์</a:t>
            </a: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4897361-2481-BC45-044A-ACE117929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2674"/>
              </p:ext>
            </p:extLst>
          </p:nvPr>
        </p:nvGraphicFramePr>
        <p:xfrm>
          <a:off x="3076574" y="2541956"/>
          <a:ext cx="19250025" cy="10320437"/>
        </p:xfrm>
        <a:graphic>
          <a:graphicData uri="http://schemas.openxmlformats.org/drawingml/2006/table">
            <a:tbl>
              <a:tblPr/>
              <a:tblGrid>
                <a:gridCol w="10149622">
                  <a:extLst>
                    <a:ext uri="{9D8B030D-6E8A-4147-A177-3AD203B41FA5}">
                      <a16:colId xmlns:a16="http://schemas.microsoft.com/office/drawing/2014/main" val="3311967124"/>
                    </a:ext>
                  </a:extLst>
                </a:gridCol>
                <a:gridCol w="9100403">
                  <a:extLst>
                    <a:ext uri="{9D8B030D-6E8A-4147-A177-3AD203B41FA5}">
                      <a16:colId xmlns:a16="http://schemas.microsoft.com/office/drawing/2014/main" val="184235724"/>
                    </a:ext>
                  </a:extLst>
                </a:gridCol>
              </a:tblGrid>
              <a:tr h="48253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แนวทางการกำหนดกลยุทธ์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แนวทางการกำหนดกลยุทธ์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4158"/>
                  </a:ext>
                </a:extLst>
              </a:tr>
              <a:tr h="11440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WO</a:t>
                      </a:r>
                      <a:br>
                        <a:rPr lang="en-US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กลยุทธ์เชิงแก้ไข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WT</a:t>
                      </a:r>
                      <a:br>
                        <a:rPr lang="en-US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กลยุทธ์เชิงรับ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99556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ภายนอกเอื้อแต่ภายในด้อย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ภายนอกฉุดแต่ภายในด้อย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70432"/>
                  </a:ext>
                </a:extLst>
              </a:tr>
              <a:tr h="114405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แก้ไขจุดอ่อนเพื่อช่วงชิงโอกาส หรือหาจุดแข็งจากภายนอกมาเสริม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การเลิก ลดภารกิจ บางด้านที่มีจุดอ่อน และภัยคุกคาม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78391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โดยการปรับปรุง พัฒนา แก้ไข ทบทวน และการหาพันธมิตร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หรือคิดใหม่ ทำใหม่ โดยการเลิก ลด ถ่ายโอน ดังนี้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74433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ปรับปรุง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การปรับเปลี่ยน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00389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เพิ่มช่องทาง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ลดกิจกรรม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75751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พัฒนา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ชะลอการดำเนินงาน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41551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สร้างเครือข่าย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ถ่ายโอน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82406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ร่วมทุน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แก้ไข ปรับปรุงสิ่งที่เป็นจุดอ่อน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64249"/>
                  </a:ext>
                </a:extLst>
              </a:tr>
              <a:tr h="58150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3600" b="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หาแนวร่วม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62676"/>
                  </a:ext>
                </a:extLst>
              </a:tr>
              <a:tr h="11911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WO1. </a:t>
                      </a:r>
                      <a:r>
                        <a:rPr lang="th-TH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สร้างเครือข่ายบุคลากรเพื่อการพัฒนางานวิจัยในเขตสุขภาพ</a:t>
                      </a:r>
                      <a:br>
                        <a:rPr lang="th-TH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en-US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S6 S7 W3</a:t>
                      </a:r>
                    </a:p>
                  </a:txBody>
                  <a:tcPr marL="13869" marR="13869" marT="9246" marB="92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b="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35083"/>
                  </a:ext>
                </a:extLst>
              </a:tr>
              <a:tr h="1706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WO2. </a:t>
                      </a:r>
                      <a:r>
                        <a:rPr lang="th-TH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ส่งเสริม สนับสนุนบุคลากรให้มีองค์ความรู้ ความเชี่ยวชาญในวิชาชีพ</a:t>
                      </a:r>
                      <a:br>
                        <a:rPr lang="th-TH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en-US" sz="3600" b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S5 S6 S7 W2</a:t>
                      </a: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th-TH" sz="3600" b="0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869" marR="13869" marT="9246" marB="924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8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r>
              <a:rPr lang="th-TH" sz="8000" b="1" i="0" dirty="0">
                <a:solidFill>
                  <a:schemeClr val="bg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กำหนดวิสัยทัศน์ของเขตสุขภาพที่ 8 </a:t>
            </a:r>
            <a:endParaRPr lang="th-TH" sz="9600" b="1" dirty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486B2C19-1E60-EFBD-12ED-A6CBD81B279F}"/>
              </a:ext>
            </a:extLst>
          </p:cNvPr>
          <p:cNvSpPr txBox="1"/>
          <p:nvPr/>
        </p:nvSpPr>
        <p:spPr>
          <a:xfrm>
            <a:off x="12430985" y="3546755"/>
            <a:ext cx="112336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400" b="1" i="0" u="sng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</a:p>
          <a:p>
            <a:pPr algn="l"/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เป็นองค์กรชั้นนำมุ่งเน้นวิจัยนวัตกรรม บริหารจัดการแบบธรร</a:t>
            </a:r>
            <a:r>
              <a:rPr lang="th-TH" sz="4400" b="1" i="0" dirty="0" err="1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มาภิ</a:t>
            </a:r>
            <a:r>
              <a:rPr lang="th-TH" sz="44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บาล เพื่อประชาชนสุขภาพดี ภาคีมีส่วนร่วม”</a:t>
            </a:r>
            <a:endParaRPr lang="th-TH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78CDAA3-92A6-8EE9-4F23-8690DA59D092}"/>
              </a:ext>
            </a:extLst>
          </p:cNvPr>
          <p:cNvSpPr txBox="1"/>
          <p:nvPr/>
        </p:nvSpPr>
        <p:spPr>
          <a:xfrm>
            <a:off x="2311159" y="5964597"/>
            <a:ext cx="2496329" cy="707886"/>
          </a:xfrm>
          <a:prstGeom prst="rect">
            <a:avLst/>
          </a:prstGeom>
          <a:solidFill>
            <a:srgbClr val="D4E7FC"/>
          </a:solidFill>
        </p:spPr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พันธกิจ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A58C881-D6C1-58D0-44E2-97988AAB7457}"/>
              </a:ext>
            </a:extLst>
          </p:cNvPr>
          <p:cNvSpPr txBox="1"/>
          <p:nvPr/>
        </p:nvSpPr>
        <p:spPr>
          <a:xfrm>
            <a:off x="2311159" y="7241314"/>
            <a:ext cx="215754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ส่งเสริม สนับสนุน และขับเคลื่อนนโยบาย ยุทธศาสตร์ ระบบเทคโนโลยีสารสนเทศและดิจิทัล ในการพัฒนาระบบบริการสุขภาพ </a:t>
            </a:r>
            <a:br>
              <a:rPr lang="th-TH" sz="40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ระบบบริการเฉพาะ ระบบสนับสนุนบริการ และโครงการพิเศษ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ประสาน สนับสนุน การบริหารจัดการทรัพยากรบุคคล และการพัฒนาองค์ความรู้ในวิชาชีพ งานวิจัยและนวัตกรรม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ประสาน ส่งเสริม สนับสนุน การพัฒนาระบบบริการสุขภาพ ระบบบริการเฉพาะ ระบบสนับสนุนบริการ และโครงการพิเศษให้ได้มาตรฐาน</a:t>
            </a:r>
            <a:b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และมีประสิทธิภาพ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ประสาน สนับสนุน การบริหารจัดการด้านการเงินและการคลังในหน่วยบริการให้มีประสิทธิภาพ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ประสาน ส่งเสริม สนับสนุน อำนวยการด้านการบริหารจัดการองค์กรให้เป็นไปตามระเบียบ มีธรรมา</a:t>
            </a:r>
            <a:r>
              <a:rPr lang="th-TH" sz="40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 และมีประสิทธิภาพ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6CD805E-7B75-A2F2-3BC0-22B48444A00B}"/>
              </a:ext>
            </a:extLst>
          </p:cNvPr>
          <p:cNvSpPr txBox="1"/>
          <p:nvPr/>
        </p:nvSpPr>
        <p:spPr>
          <a:xfrm>
            <a:off x="2311159" y="2345673"/>
            <a:ext cx="1970572" cy="707886"/>
          </a:xfrm>
          <a:prstGeom prst="rect">
            <a:avLst/>
          </a:prstGeom>
          <a:solidFill>
            <a:srgbClr val="D4E7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h-TH" sz="4000" b="1" i="0" u="sng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</a:t>
            </a:r>
            <a:endParaRPr lang="th-TH" sz="4000" u="sng" dirty="0">
              <a:solidFill>
                <a:srgbClr val="002060"/>
              </a:solidFill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86B2C19-1E60-EFBD-12ED-A6CBD81B279F}"/>
              </a:ext>
            </a:extLst>
          </p:cNvPr>
          <p:cNvSpPr txBox="1"/>
          <p:nvPr/>
        </p:nvSpPr>
        <p:spPr>
          <a:xfrm>
            <a:off x="2507472" y="3553003"/>
            <a:ext cx="97772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400" b="1" i="0" u="sng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เดิม</a:t>
            </a:r>
          </a:p>
          <a:p>
            <a:pPr algn="l"/>
            <a:r>
              <a:rPr lang="th-TH" sz="44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“รวมพลังภาคี เพื่อสุขภาพดีและยั่งยืน”</a:t>
            </a:r>
            <a:endParaRPr lang="th-TH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91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0" fontAlgn="b"/>
            <a:r>
              <a:rPr lang="th-TH" sz="66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กำหนด</a:t>
            </a:r>
            <a:r>
              <a:rPr lang="th-TH" sz="6600" b="1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66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เป้าประสงค์ กลยุทธ์</a:t>
            </a:r>
            <a:endParaRPr lang="th-TH" sz="6600" b="1" dirty="0">
              <a:solidFill>
                <a:schemeClr val="bg1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2D78A4-FB0B-4A77-04D2-5552AABDED02}"/>
              </a:ext>
            </a:extLst>
          </p:cNvPr>
          <p:cNvSpPr txBox="1">
            <a:spLocks/>
          </p:cNvSpPr>
          <p:nvPr/>
        </p:nvSpPr>
        <p:spPr>
          <a:xfrm>
            <a:off x="2580356" y="5661876"/>
            <a:ext cx="20598575" cy="908170"/>
          </a:xfrm>
          <a:prstGeom prst="rect">
            <a:avLst/>
          </a:prstGeom>
          <a:noFill/>
          <a:ln>
            <a:noFill/>
          </a:ln>
        </p:spPr>
        <p:txBody>
          <a:bodyPr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“ประชาชนสุขภาพดี เจ้าหน้าที่มีความสุข ระบบสุขภาพยั่งยืน”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BD57936-2081-2D53-1F65-EC96E83DEE6C}"/>
              </a:ext>
            </a:extLst>
          </p:cNvPr>
          <p:cNvSpPr txBox="1"/>
          <p:nvPr/>
        </p:nvSpPr>
        <p:spPr>
          <a:xfrm>
            <a:off x="2580356" y="4726855"/>
            <a:ext cx="1970572" cy="707886"/>
          </a:xfrm>
          <a:prstGeom prst="rect">
            <a:avLst/>
          </a:prstGeom>
          <a:solidFill>
            <a:srgbClr val="D4E7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10E89BF-0A66-5D59-892B-3B62223D2B68}"/>
              </a:ext>
            </a:extLst>
          </p:cNvPr>
          <p:cNvSpPr txBox="1"/>
          <p:nvPr/>
        </p:nvSpPr>
        <p:spPr>
          <a:xfrm>
            <a:off x="2580356" y="3730279"/>
            <a:ext cx="21523227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MOPH : Mastery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เป็นนายตัวเอง,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Originality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สร้างสิ่งใหม่,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People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ใส่ใจประชาชน,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Humility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ถ่อมตนอ่อนน้อม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BA8987D-7172-6732-6446-31722DC911F7}"/>
              </a:ext>
            </a:extLst>
          </p:cNvPr>
          <p:cNvSpPr txBox="1"/>
          <p:nvPr/>
        </p:nvSpPr>
        <p:spPr>
          <a:xfrm>
            <a:off x="2580357" y="2795258"/>
            <a:ext cx="1970572" cy="707886"/>
          </a:xfrm>
          <a:prstGeom prst="rect">
            <a:avLst/>
          </a:prstGeom>
          <a:solidFill>
            <a:srgbClr val="D4E7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th-TH" sz="4000" b="1" u="sng" dirty="0">
                <a:solidFill>
                  <a:srgbClr val="002060"/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ค่านิยม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332D78A4-FB0B-4A77-04D2-5552AABDED02}"/>
              </a:ext>
            </a:extLst>
          </p:cNvPr>
          <p:cNvSpPr txBox="1">
            <a:spLocks/>
          </p:cNvSpPr>
          <p:nvPr/>
        </p:nvSpPr>
        <p:spPr>
          <a:xfrm>
            <a:off x="2580356" y="7695934"/>
            <a:ext cx="20598575" cy="908170"/>
          </a:xfrm>
          <a:prstGeom prst="rect">
            <a:avLst/>
          </a:prstGeom>
          <a:noFill/>
          <a:ln>
            <a:noFill/>
          </a:ln>
        </p:spPr>
        <p:txBody>
          <a:bodyPr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PP&amp;P Excellence	Service Excellence  	People Excellence 	Governance Excellence </a:t>
            </a:r>
            <a:endParaRPr lang="th-TH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BD57936-2081-2D53-1F65-EC96E83DEE6C}"/>
              </a:ext>
            </a:extLst>
          </p:cNvPr>
          <p:cNvSpPr txBox="1"/>
          <p:nvPr/>
        </p:nvSpPr>
        <p:spPr>
          <a:xfrm>
            <a:off x="2580356" y="6760913"/>
            <a:ext cx="1970572" cy="707886"/>
          </a:xfrm>
          <a:prstGeom prst="rect">
            <a:avLst/>
          </a:prstGeom>
          <a:solidFill>
            <a:srgbClr val="D4E7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ยุทธศาสตร์</a:t>
            </a:r>
          </a:p>
        </p:txBody>
      </p:sp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332D78A4-FB0B-4A77-04D2-5552AABDED02}"/>
              </a:ext>
            </a:extLst>
          </p:cNvPr>
          <p:cNvSpPr txBox="1">
            <a:spLocks/>
          </p:cNvSpPr>
          <p:nvPr/>
        </p:nvSpPr>
        <p:spPr>
          <a:xfrm>
            <a:off x="2580356" y="9447428"/>
            <a:ext cx="20598575" cy="3222151"/>
          </a:xfrm>
          <a:prstGeom prst="rect">
            <a:avLst/>
          </a:prstGeom>
          <a:noFill/>
          <a:ln>
            <a:noFill/>
          </a:ln>
        </p:spPr>
        <p:txBody>
          <a:bodyPr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ส่งเสริม สนับสนุน และขับเคลื่อนนโยบาย ยุทธศาสตร์ ระบบเทคโนโลยีสารสนเทศ</a:t>
            </a:r>
            <a:r>
              <a:rPr lang="th-TH" sz="44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และดิจิทัล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ในการพัฒนาระบบบริการสุขภาพ ระบบบริการเฉพาะ และระบบสนับสนุนบริการ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ส่งเสริม สนับสนุน และขยายเครือข่ายการพัฒนาระบบบริการสุขภาพให้มีมาตรฐาน ครอบคลุมทุกกลุ่มวัย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ส่งเสริม สนับสนุน พัฒนาระบบการบริหารจัดการด้านการเงินการคลังในหน่วยบริการให้มีประสิทธิภาพ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ส่งเสริม สนับสนุน หน่วยงานองค์กรแห่งความสุขที่มีคุณภาพและมีคุณธรรมความโปร่งใส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ส่งเสริม สนับสนุน บุคลากรรุ่นใหม่ในการพัฒนาองค์ความรู้ งานวิจัยและนวัตกรรม"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DBD57936-2081-2D53-1F65-EC96E83DEE6C}"/>
              </a:ext>
            </a:extLst>
          </p:cNvPr>
          <p:cNvSpPr txBox="1"/>
          <p:nvPr/>
        </p:nvSpPr>
        <p:spPr>
          <a:xfrm>
            <a:off x="2580356" y="8512408"/>
            <a:ext cx="1970572" cy="707886"/>
          </a:xfrm>
          <a:prstGeom prst="rect">
            <a:avLst/>
          </a:prstGeom>
          <a:solidFill>
            <a:srgbClr val="D4E7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29106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0" fontAlgn="b"/>
            <a:r>
              <a:rPr lang="th-TH" sz="60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แผนปฏิบัติการสำนักงานเขตสุขภาพที่ 8 </a:t>
            </a:r>
            <a:endParaRPr lang="th-TH" sz="6000" b="1" dirty="0">
              <a:solidFill>
                <a:schemeClr val="bg1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667892E1-7E74-2BC1-C632-F0CB37D2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" t="27239" r="10442" b="8031"/>
          <a:stretch/>
        </p:blipFill>
        <p:spPr>
          <a:xfrm>
            <a:off x="2322607" y="7726571"/>
            <a:ext cx="20649360" cy="5436234"/>
          </a:xfrm>
          <a:prstGeom prst="rect">
            <a:avLst/>
          </a:prstGeom>
        </p:spPr>
      </p:pic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7D22055-36AA-030B-E049-E603956EAF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" t="26087" r="16462" b="32040"/>
          <a:stretch/>
        </p:blipFill>
        <p:spPr>
          <a:xfrm>
            <a:off x="2322607" y="2141848"/>
            <a:ext cx="20444087" cy="55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2F7D3580-16DD-1BF1-E81A-B9AC564F00B8}"/>
              </a:ext>
            </a:extLst>
          </p:cNvPr>
          <p:cNvSpPr/>
          <p:nvPr/>
        </p:nvSpPr>
        <p:spPr>
          <a:xfrm>
            <a:off x="2322607" y="56678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0" fontAlgn="b"/>
            <a:r>
              <a:rPr lang="th-TH" sz="60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กำหนดตัวชี้วัดเขตสุขภาพที่ 8</a:t>
            </a:r>
            <a:endParaRPr lang="th-TH" sz="6000" b="1" dirty="0">
              <a:solidFill>
                <a:schemeClr val="bg1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ED804A37-2E7D-DB29-AE00-19C83FE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08875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89F93EFC-81BB-11C0-04D4-E72E2EC29EB3}"/>
              </a:ext>
            </a:extLst>
          </p:cNvPr>
          <p:cNvSpPr/>
          <p:nvPr/>
        </p:nvSpPr>
        <p:spPr>
          <a:xfrm>
            <a:off x="-97790" y="13477288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R8-MOPH1.png" descr="R8-MOPH1.png">
            <a:extLst>
              <a:ext uri="{FF2B5EF4-FFF2-40B4-BE49-F238E27FC236}">
                <a16:creationId xmlns:a16="http://schemas.microsoft.com/office/drawing/2014/main" id="{70F07F9B-7C06-07DE-C827-B5CC3D3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D682734-A4CD-BC9E-48A6-1DFF8871B625}"/>
              </a:ext>
            </a:extLst>
          </p:cNvPr>
          <p:cNvSpPr txBox="1"/>
          <p:nvPr/>
        </p:nvSpPr>
        <p:spPr>
          <a:xfrm>
            <a:off x="2322607" y="3039442"/>
            <a:ext cx="3392393" cy="1323439"/>
          </a:xfrm>
          <a:prstGeom prst="rect">
            <a:avLst/>
          </a:prstGeom>
          <a:solidFill>
            <a:srgbClr val="D4E7FC"/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88 ตัวชี้วัด </a:t>
            </a:r>
            <a:b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กำหนดจาก     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5" name="วงเล็บปีกกาขวา 4">
            <a:extLst>
              <a:ext uri="{FF2B5EF4-FFF2-40B4-BE49-F238E27FC236}">
                <a16:creationId xmlns:a16="http://schemas.microsoft.com/office/drawing/2014/main" id="{19C51488-CADF-015F-A180-D908476C8A4B}"/>
              </a:ext>
            </a:extLst>
          </p:cNvPr>
          <p:cNvSpPr/>
          <p:nvPr/>
        </p:nvSpPr>
        <p:spPr>
          <a:xfrm>
            <a:off x="6629400" y="2762637"/>
            <a:ext cx="266700" cy="191917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0E52F5F-C4B3-C0D3-B40E-C3DD29EA4236}"/>
              </a:ext>
            </a:extLst>
          </p:cNvPr>
          <p:cNvSpPr/>
          <p:nvPr/>
        </p:nvSpPr>
        <p:spPr>
          <a:xfrm>
            <a:off x="7480646" y="2756183"/>
            <a:ext cx="5562600" cy="7181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 54 ตัวชี้วัดกระทรวงสาธารณสุข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A2381B2-2D43-8A15-BDC9-0CFBD13A61EE}"/>
              </a:ext>
            </a:extLst>
          </p:cNvPr>
          <p:cNvSpPr/>
          <p:nvPr/>
        </p:nvSpPr>
        <p:spPr>
          <a:xfrm>
            <a:off x="7480646" y="4158304"/>
            <a:ext cx="5562600" cy="7181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34 ตัวชี้วัดเขตสุขภาพที่ 8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B48F44-B0F6-E86F-2F1E-DCC8F454F03F}"/>
              </a:ext>
            </a:extLst>
          </p:cNvPr>
          <p:cNvSpPr/>
          <p:nvPr/>
        </p:nvSpPr>
        <p:spPr>
          <a:xfrm>
            <a:off x="985386" y="6792089"/>
            <a:ext cx="6477000" cy="5088573"/>
          </a:xfrm>
          <a:prstGeom prst="rect">
            <a:avLst/>
          </a:prstGeom>
          <a:solidFill>
            <a:srgbClr val="FCE4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u="sng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8 โรค จาก รพศ./รพท.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1.รพ.อุดรธานี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= CA</a:t>
            </a:r>
            <a:endParaRPr lang="th-TH" sz="3600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2.รพ.สกลนคร =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New born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3.</a:t>
            </a: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รพ.นครพนม =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COPD ASTHMA </a:t>
            </a: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(ร่าง)</a:t>
            </a:r>
            <a:endParaRPr lang="en-US" sz="3600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4.</a:t>
            </a: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รพ.บึงกาฬ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= IMC</a:t>
            </a:r>
            <a:endParaRPr lang="th-TH" sz="3600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5.รพ.หนองคาย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= STEMI </a:t>
            </a: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(ร่าง)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6.รพ.หนองบัวลำภู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= </a:t>
            </a: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จักษุ (ร่าง)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7.รพ.เลย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= </a:t>
            </a:r>
            <a:endParaRPr lang="th-TH" sz="3600" b="1" dirty="0">
              <a:solidFill>
                <a:srgbClr val="002060"/>
              </a:solidFill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8.เขต =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STROKE</a:t>
            </a:r>
            <a:endParaRPr kumimoji="0" lang="th-TH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DE4916DA-2F3D-EFEA-E98E-7E8F7DBFAB9E}"/>
              </a:ext>
            </a:extLst>
          </p:cNvPr>
          <p:cNvSpPr/>
          <p:nvPr/>
        </p:nvSpPr>
        <p:spPr>
          <a:xfrm>
            <a:off x="8083624" y="6858001"/>
            <a:ext cx="7073553" cy="5088573"/>
          </a:xfrm>
          <a:prstGeom prst="rect">
            <a:avLst/>
          </a:prstGeom>
          <a:solidFill>
            <a:srgbClr val="E9F3E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sng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8 เรื่องสาธารณสุข จาก สสจ.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1.สสจ.นครพนม = สุขภาพจิตและยาเสพติด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2.สสจ.บึงกาฬ = แม่ตาย/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CKD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3.</a:t>
            </a: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สสจ.หนองคาย=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OV CCA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4.</a:t>
            </a: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สสจ.หนองบัวลำภู =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5.สสจ.เลย = </a:t>
            </a:r>
            <a:r>
              <a:rPr lang="en-US" sz="3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W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ellness </a:t>
            </a:r>
            <a:r>
              <a:rPr lang="en-US" sz="3600" b="1" dirty="0" err="1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B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luezone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6.</a:t>
            </a: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สสจ.อุดรธานี =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7.สสจ.สกลนคร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=</a:t>
            </a:r>
            <a:endParaRPr kumimoji="0" lang="th-TH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8.เขต =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Primanics</a:t>
            </a:r>
            <a:endParaRPr kumimoji="0" lang="th-TH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E3947CF-C61A-D734-11E7-5DE09254259E}"/>
              </a:ext>
            </a:extLst>
          </p:cNvPr>
          <p:cNvSpPr/>
          <p:nvPr/>
        </p:nvSpPr>
        <p:spPr>
          <a:xfrm>
            <a:off x="16300377" y="6791669"/>
            <a:ext cx="6477000" cy="5642570"/>
          </a:xfrm>
          <a:prstGeom prst="rect">
            <a:avLst/>
          </a:prstGeom>
          <a:solidFill>
            <a:srgbClr val="D9E1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sng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8 สนับสนุน (5 กลุ่มงาน)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1.CFO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2.CIO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3.CSO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4.CHRO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5.COO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h-TH" sz="3600" b="1" u="sng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เพิ่ม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h-TH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6.</a:t>
            </a: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CPPO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7.CNO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8.CDO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70C35384-8B02-4A59-718C-AF518B7A66C9}"/>
              </a:ext>
            </a:extLst>
          </p:cNvPr>
          <p:cNvSpPr/>
          <p:nvPr/>
        </p:nvSpPr>
        <p:spPr>
          <a:xfrm>
            <a:off x="14571804" y="3824804"/>
            <a:ext cx="9007130" cy="1949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- 8</a:t>
            </a:r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 โรค จาก รพศ./รพท. 7 จังหวัด + 1 โรคร่วม (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STROKE</a:t>
            </a:r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- 8 เรื่อง จาก สสจ. 7 จังหวัด + 1 เรื่องร่วม (</a:t>
            </a:r>
            <a:r>
              <a:rPr lang="en-US" sz="4000" b="1" dirty="0">
                <a:solidFill>
                  <a:srgbClr val="002060"/>
                </a:solidFill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STEMI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- 8 สนับสนุน </a:t>
            </a:r>
          </a:p>
        </p:txBody>
      </p:sp>
      <p:sp>
        <p:nvSpPr>
          <p:cNvPr id="20" name="วงเล็บปีกกาขวา 19">
            <a:extLst>
              <a:ext uri="{FF2B5EF4-FFF2-40B4-BE49-F238E27FC236}">
                <a16:creationId xmlns:a16="http://schemas.microsoft.com/office/drawing/2014/main" id="{5CDB8F26-42BF-952B-14A1-96DF7EF2B4DE}"/>
              </a:ext>
            </a:extLst>
          </p:cNvPr>
          <p:cNvSpPr/>
          <p:nvPr/>
        </p:nvSpPr>
        <p:spPr>
          <a:xfrm>
            <a:off x="13674175" y="3854880"/>
            <a:ext cx="266700" cy="191917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30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2" y="404149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9146" y="1347767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90859" y="1347767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CA17651-E130-64C8-E166-AB544E842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652" y="4526827"/>
            <a:ext cx="5156925" cy="7445827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2A82E19-2874-C38D-8480-61E14FEE9BC6}"/>
              </a:ext>
            </a:extLst>
          </p:cNvPr>
          <p:cNvSpPr/>
          <p:nvPr/>
        </p:nvSpPr>
        <p:spPr>
          <a:xfrm>
            <a:off x="11513977" y="3070018"/>
            <a:ext cx="5758266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8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1271889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263009" y="1055076"/>
            <a:ext cx="17276254" cy="1387715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9600" b="1" dirty="0">
                <a:solidFill>
                  <a:srgbClr val="00206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ประเด็นการประชุม</a:t>
            </a: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857255745"/>
              </p:ext>
            </p:extLst>
          </p:nvPr>
        </p:nvGraphicFramePr>
        <p:xfrm>
          <a:off x="5584172" y="2442792"/>
          <a:ext cx="15506455" cy="105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วงรี 6"/>
          <p:cNvSpPr/>
          <p:nvPr/>
        </p:nvSpPr>
        <p:spPr>
          <a:xfrm>
            <a:off x="4404470" y="3944209"/>
            <a:ext cx="1440160" cy="1440160"/>
          </a:xfrm>
          <a:prstGeom prst="ellipse">
            <a:avLst/>
          </a:prstGeom>
          <a:solidFill>
            <a:srgbClr val="E0E3F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1</a:t>
            </a:r>
            <a:endParaRPr lang="th-TH" sz="9600" dirty="0">
              <a:solidFill>
                <a:schemeClr val="bg2">
                  <a:lumMod val="10000"/>
                </a:schemeClr>
              </a:solidFill>
              <a:latin typeface="DBHelvethaicaX-65Med" panose="02000506090000020004" pitchFamily="2" charset="-34"/>
              <a:cs typeface="DBHelvethaicaX-65Med" panose="02000506090000020004" pitchFamily="2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371613" y="6891472"/>
            <a:ext cx="1440160" cy="1440160"/>
          </a:xfrm>
          <a:prstGeom prst="ellipse">
            <a:avLst/>
          </a:prstGeom>
          <a:solidFill>
            <a:srgbClr val="E0E3F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2</a:t>
            </a:r>
            <a:endParaRPr lang="th-TH" sz="9600" dirty="0">
              <a:solidFill>
                <a:schemeClr val="bg2">
                  <a:lumMod val="10000"/>
                </a:schemeClr>
              </a:solidFill>
              <a:latin typeface="DBHelvethaicaX-65Med" panose="02000506090000020004" pitchFamily="2" charset="-34"/>
              <a:cs typeface="DBHelvethaicaX-65Med" panose="02000506090000020004" pitchFamily="2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488046" y="9810331"/>
            <a:ext cx="1440160" cy="1440160"/>
          </a:xfrm>
          <a:prstGeom prst="ellipse">
            <a:avLst/>
          </a:prstGeom>
          <a:solidFill>
            <a:srgbClr val="E0E3F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DBHelvethaicaX-65Med" panose="02000506090000020004" pitchFamily="2" charset="-34"/>
                <a:cs typeface="DBHelvethaicaX-65Med" panose="02000506090000020004" pitchFamily="2" charset="-34"/>
              </a:rPr>
              <a:t>3</a:t>
            </a:r>
            <a:endParaRPr lang="th-TH" sz="9600" dirty="0">
              <a:solidFill>
                <a:schemeClr val="bg2">
                  <a:lumMod val="10000"/>
                </a:schemeClr>
              </a:solidFill>
              <a:latin typeface="DBHelvethaicaX-65Med" panose="02000506090000020004" pitchFamily="2" charset="-34"/>
              <a:cs typeface="DBHelvethaicaX-65Med" panose="02000506090000020004" pitchFamily="2" charset="-34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3D72FDD-F98F-7A63-27FA-B3AF52D86C2F}"/>
              </a:ext>
            </a:extLst>
          </p:cNvPr>
          <p:cNvSpPr/>
          <p:nvPr/>
        </p:nvSpPr>
        <p:spPr>
          <a:xfrm>
            <a:off x="3131874" y="-29025"/>
            <a:ext cx="21285704" cy="75889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F3582A51-E981-E869-E11D-4A718BB8E6F9}"/>
              </a:ext>
            </a:extLst>
          </p:cNvPr>
          <p:cNvSpPr/>
          <p:nvPr/>
        </p:nvSpPr>
        <p:spPr>
          <a:xfrm>
            <a:off x="2672121" y="-29025"/>
            <a:ext cx="490543" cy="758896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5AB84610-D867-AEAE-600B-B47DB2755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99" y="321446"/>
            <a:ext cx="1830473" cy="183047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C38D7B4D-62F1-EAA2-C673-0293F4C7C2A6}"/>
              </a:ext>
            </a:extLst>
          </p:cNvPr>
          <p:cNvSpPr/>
          <p:nvPr/>
        </p:nvSpPr>
        <p:spPr>
          <a:xfrm>
            <a:off x="9146" y="13477674"/>
            <a:ext cx="21081481" cy="238713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71A0D68-2E26-ADE4-BA9D-896E99FDA96C}"/>
              </a:ext>
            </a:extLst>
          </p:cNvPr>
          <p:cNvSpPr/>
          <p:nvPr/>
        </p:nvSpPr>
        <p:spPr>
          <a:xfrm>
            <a:off x="21090860" y="13477674"/>
            <a:ext cx="623718" cy="238713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R8-MOPH1.png" descr="R8-MOPH1.png">
            <a:extLst>
              <a:ext uri="{FF2B5EF4-FFF2-40B4-BE49-F238E27FC236}">
                <a16:creationId xmlns:a16="http://schemas.microsoft.com/office/drawing/2014/main" id="{DC0043CC-45DC-72FF-1235-240B0D581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82170" y="12669581"/>
            <a:ext cx="2193526" cy="1054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86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2361834" y="13273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การจัดทำแผนกลยุทธ์</a:t>
            </a:r>
          </a:p>
        </p:txBody>
      </p:sp>
      <p:pic>
        <p:nvPicPr>
          <p:cNvPr id="160" name="logo-MOPH.png" descr="logo-MOPH.png"/>
          <p:cNvPicPr>
            <a:picLocks noChangeAspect="1"/>
          </p:cNvPicPr>
          <p:nvPr/>
        </p:nvPicPr>
        <p:blipFill>
          <a:blip r:embed="rId2">
            <a:alphaModFix amt="5000"/>
          </a:blip>
          <a:srcRect t="29840" r="13593" b="56334"/>
          <a:stretch>
            <a:fillRect/>
          </a:stretch>
        </p:blipFill>
        <p:spPr>
          <a:xfrm>
            <a:off x="12337551" y="-420"/>
            <a:ext cx="12099490" cy="193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2" y="404149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9146" y="1347767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90859" y="1347767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C10F3EF2-7CD1-DDF5-E0DC-A17C28F0C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921048"/>
              </p:ext>
            </p:extLst>
          </p:nvPr>
        </p:nvGraphicFramePr>
        <p:xfrm>
          <a:off x="15930842" y="3106387"/>
          <a:ext cx="4519121" cy="443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8AC7777-701B-3883-33E5-6BF3DB013179}"/>
              </a:ext>
            </a:extLst>
          </p:cNvPr>
          <p:cNvGrpSpPr/>
          <p:nvPr/>
        </p:nvGrpSpPr>
        <p:grpSpPr>
          <a:xfrm>
            <a:off x="15874874" y="6424987"/>
            <a:ext cx="4533069" cy="1876552"/>
            <a:chOff x="0" y="1052"/>
            <a:chExt cx="4808341" cy="2262275"/>
          </a:xfrm>
          <a:solidFill>
            <a:srgbClr val="80C295"/>
          </a:solidFill>
        </p:grpSpPr>
        <p:sp>
          <p:nvSpPr>
            <p:cNvPr id="12" name="คำบรรยายภาพ: ลูกศรขึ้น 11">
              <a:extLst>
                <a:ext uri="{FF2B5EF4-FFF2-40B4-BE49-F238E27FC236}">
                  <a16:creationId xmlns:a16="http://schemas.microsoft.com/office/drawing/2014/main" id="{D919D286-A286-F8FC-DBAF-A7648FEAB02C}"/>
                </a:ext>
              </a:extLst>
            </p:cNvPr>
            <p:cNvSpPr/>
            <p:nvPr/>
          </p:nvSpPr>
          <p:spPr>
            <a:xfrm rot="10800000">
              <a:off x="0" y="1052"/>
              <a:ext cx="4808341" cy="2262275"/>
            </a:xfrm>
            <a:prstGeom prst="upArrowCallou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3" name="คำบรรยายภาพ: ลูกศรขึ้น 4">
              <a:extLst>
                <a:ext uri="{FF2B5EF4-FFF2-40B4-BE49-F238E27FC236}">
                  <a16:creationId xmlns:a16="http://schemas.microsoft.com/office/drawing/2014/main" id="{83086C45-153C-B9DA-EF0C-CFBD3D40153A}"/>
                </a:ext>
              </a:extLst>
            </p:cNvPr>
            <p:cNvSpPr txBox="1"/>
            <p:nvPr/>
          </p:nvSpPr>
          <p:spPr>
            <a:xfrm>
              <a:off x="0" y="1052"/>
              <a:ext cx="4808341" cy="1469958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6936" tIns="376936" rIns="376936" bIns="376936" numCol="1" spcCol="1270" anchor="ctr" anchorCtr="0">
              <a:no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h-TH" sz="36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เป้าประสงค์ (</a:t>
              </a:r>
              <a:r>
                <a:rPr lang="en-US" sz="36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Goal</a:t>
              </a:r>
              <a:r>
                <a:rPr lang="th-TH" sz="36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)</a:t>
              </a:r>
              <a:endParaRPr kumimoji="0" lang="th-TH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48C8462F-05D1-3D5A-6E25-8BF7CDF88949}"/>
              </a:ext>
            </a:extLst>
          </p:cNvPr>
          <p:cNvGrpSpPr/>
          <p:nvPr/>
        </p:nvGrpSpPr>
        <p:grpSpPr>
          <a:xfrm>
            <a:off x="15955765" y="8380934"/>
            <a:ext cx="4533070" cy="1757910"/>
            <a:chOff x="0" y="1052"/>
            <a:chExt cx="4808341" cy="2262275"/>
          </a:xfrm>
          <a:solidFill>
            <a:srgbClr val="80C295"/>
          </a:solidFill>
        </p:grpSpPr>
        <p:sp>
          <p:nvSpPr>
            <p:cNvPr id="15" name="คำบรรยายภาพ: ลูกศรขึ้น 14">
              <a:extLst>
                <a:ext uri="{FF2B5EF4-FFF2-40B4-BE49-F238E27FC236}">
                  <a16:creationId xmlns:a16="http://schemas.microsoft.com/office/drawing/2014/main" id="{1FE34681-1F8B-330D-EED5-2DBDF9F5186F}"/>
                </a:ext>
              </a:extLst>
            </p:cNvPr>
            <p:cNvSpPr/>
            <p:nvPr/>
          </p:nvSpPr>
          <p:spPr>
            <a:xfrm rot="10800000">
              <a:off x="0" y="1052"/>
              <a:ext cx="4808341" cy="2262275"/>
            </a:xfrm>
            <a:prstGeom prst="upArrowCallou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3" name="คำบรรยายภาพ: ลูกศรขึ้น 4">
              <a:extLst>
                <a:ext uri="{FF2B5EF4-FFF2-40B4-BE49-F238E27FC236}">
                  <a16:creationId xmlns:a16="http://schemas.microsoft.com/office/drawing/2014/main" id="{A9AD3F0F-C8FD-6F55-C70A-01B29B7B9AF2}"/>
                </a:ext>
              </a:extLst>
            </p:cNvPr>
            <p:cNvSpPr txBox="1"/>
            <p:nvPr/>
          </p:nvSpPr>
          <p:spPr>
            <a:xfrm>
              <a:off x="39304" y="580943"/>
              <a:ext cx="4501951" cy="900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6936" tIns="376936" rIns="376936" bIns="376936" numCol="1" spcCol="1270" anchor="ctr" anchorCtr="0">
              <a:noAutofit/>
            </a:bodyPr>
            <a:lstStyle/>
            <a:p>
              <a:pPr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แผนปฏิบัติการ</a:t>
              </a:r>
            </a:p>
            <a:p>
              <a:pPr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(</a:t>
              </a:r>
              <a:r>
                <a:rPr lang="en-US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Action plan</a:t>
              </a: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)</a:t>
              </a:r>
              <a:endParaRPr kumimoji="0" lang="th-TH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3200" kern="1200" dirty="0"/>
            </a:p>
          </p:txBody>
        </p:sp>
      </p:grp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E5A5D603-06C0-CC39-AB95-52C1C87D4CBC}"/>
              </a:ext>
            </a:extLst>
          </p:cNvPr>
          <p:cNvGrpSpPr/>
          <p:nvPr/>
        </p:nvGrpSpPr>
        <p:grpSpPr>
          <a:xfrm>
            <a:off x="16016786" y="11750292"/>
            <a:ext cx="4519121" cy="1095720"/>
            <a:chOff x="0" y="3339130"/>
            <a:chExt cx="4519121" cy="1095720"/>
          </a:xfrm>
          <a:solidFill>
            <a:srgbClr val="80C295"/>
          </a:solidFill>
        </p:grpSpPr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id="{F60E92CD-2511-E01F-4C44-4556B4B19DB1}"/>
                </a:ext>
              </a:extLst>
            </p:cNvPr>
            <p:cNvSpPr/>
            <p:nvPr/>
          </p:nvSpPr>
          <p:spPr>
            <a:xfrm>
              <a:off x="0" y="3339130"/>
              <a:ext cx="4519121" cy="109572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779BB509-01D8-1373-3E87-6F2540C650CF}"/>
                </a:ext>
              </a:extLst>
            </p:cNvPr>
            <p:cNvSpPr txBox="1"/>
            <p:nvPr/>
          </p:nvSpPr>
          <p:spPr>
            <a:xfrm>
              <a:off x="0" y="3339130"/>
              <a:ext cx="4519121" cy="109572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24180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3400" kern="1200" dirty="0"/>
            </a:p>
          </p:txBody>
        </p:sp>
      </p:grp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22B45BA9-1E71-D572-40C8-60A86F5762AC}"/>
              </a:ext>
            </a:extLst>
          </p:cNvPr>
          <p:cNvSpPr txBox="1"/>
          <p:nvPr/>
        </p:nvSpPr>
        <p:spPr>
          <a:xfrm>
            <a:off x="16432309" y="11886081"/>
            <a:ext cx="3365239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การกำกับติดตามประเมินผล</a:t>
            </a:r>
            <a:endParaRPr kumimoji="0" lang="th-TH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208AE783-78CD-70E6-C046-7DB0AD62877D}"/>
              </a:ext>
            </a:extLst>
          </p:cNvPr>
          <p:cNvGrpSpPr/>
          <p:nvPr/>
        </p:nvGrpSpPr>
        <p:grpSpPr>
          <a:xfrm>
            <a:off x="15982245" y="10159543"/>
            <a:ext cx="4533071" cy="1510835"/>
            <a:chOff x="0" y="1052"/>
            <a:chExt cx="4808341" cy="2262275"/>
          </a:xfrm>
          <a:solidFill>
            <a:srgbClr val="80C295"/>
          </a:solidFill>
        </p:grpSpPr>
        <p:sp>
          <p:nvSpPr>
            <p:cNvPr id="49" name="คำบรรยายภาพ: ลูกศรขึ้น 48">
              <a:extLst>
                <a:ext uri="{FF2B5EF4-FFF2-40B4-BE49-F238E27FC236}">
                  <a16:creationId xmlns:a16="http://schemas.microsoft.com/office/drawing/2014/main" id="{599EDC93-F608-40AD-3219-155DA034B63D}"/>
                </a:ext>
              </a:extLst>
            </p:cNvPr>
            <p:cNvSpPr/>
            <p:nvPr/>
          </p:nvSpPr>
          <p:spPr>
            <a:xfrm rot="10800000">
              <a:off x="0" y="1052"/>
              <a:ext cx="4808341" cy="2262275"/>
            </a:xfrm>
            <a:prstGeom prst="upArrowCallou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50" name="คำบรรยายภาพ: ลูกศรขึ้น 4">
              <a:extLst>
                <a:ext uri="{FF2B5EF4-FFF2-40B4-BE49-F238E27FC236}">
                  <a16:creationId xmlns:a16="http://schemas.microsoft.com/office/drawing/2014/main" id="{6273F9F5-82B6-2773-64C5-235E1D8A64E6}"/>
                </a:ext>
              </a:extLst>
            </p:cNvPr>
            <p:cNvSpPr txBox="1"/>
            <p:nvPr/>
          </p:nvSpPr>
          <p:spPr>
            <a:xfrm>
              <a:off x="39304" y="580943"/>
              <a:ext cx="4501951" cy="900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6936" tIns="376936" rIns="376936" bIns="376936" numCol="1" spcCol="1270" anchor="ctr" anchorCtr="0">
              <a:noAutofit/>
            </a:bodyPr>
            <a:lstStyle/>
            <a:p>
              <a:pPr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โครงการ (</a:t>
              </a:r>
              <a:r>
                <a:rPr lang="en-US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Project</a:t>
              </a:r>
              <a:r>
                <a:rPr lang="th-TH" sz="32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)</a:t>
              </a:r>
              <a:endParaRPr kumimoji="0" lang="th-TH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3200" kern="1200" dirty="0"/>
            </a:p>
          </p:txBody>
        </p:sp>
      </p:grpSp>
      <p:graphicFrame>
        <p:nvGraphicFramePr>
          <p:cNvPr id="51" name="ไดอะแกรม 50">
            <a:extLst>
              <a:ext uri="{FF2B5EF4-FFF2-40B4-BE49-F238E27FC236}">
                <a16:creationId xmlns:a16="http://schemas.microsoft.com/office/drawing/2014/main" id="{E63EC3F8-8771-103A-6F9B-AF77359A1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584886"/>
              </p:ext>
            </p:extLst>
          </p:nvPr>
        </p:nvGraphicFramePr>
        <p:xfrm>
          <a:off x="3979939" y="2624946"/>
          <a:ext cx="4816070" cy="459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1AD4F20A-34EA-0D20-8906-F929F016047C}"/>
              </a:ext>
            </a:extLst>
          </p:cNvPr>
          <p:cNvGrpSpPr/>
          <p:nvPr/>
        </p:nvGrpSpPr>
        <p:grpSpPr>
          <a:xfrm>
            <a:off x="4113500" y="7794026"/>
            <a:ext cx="4758350" cy="1871504"/>
            <a:chOff x="19549" y="409051"/>
            <a:chExt cx="4808341" cy="22622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" name="คำบรรยายภาพ: ลูกศรขึ้น 52">
              <a:extLst>
                <a:ext uri="{FF2B5EF4-FFF2-40B4-BE49-F238E27FC236}">
                  <a16:creationId xmlns:a16="http://schemas.microsoft.com/office/drawing/2014/main" id="{7031F620-F9B3-7A4A-6C04-93708CADC16F}"/>
                </a:ext>
              </a:extLst>
            </p:cNvPr>
            <p:cNvSpPr/>
            <p:nvPr/>
          </p:nvSpPr>
          <p:spPr>
            <a:xfrm rot="10800000">
              <a:off x="19549" y="409051"/>
              <a:ext cx="4808341" cy="2262275"/>
            </a:xfrm>
            <a:prstGeom prst="upArrowCallo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54" name="คำบรรยายภาพ: ลูกศรขึ้น 4">
              <a:extLst>
                <a:ext uri="{FF2B5EF4-FFF2-40B4-BE49-F238E27FC236}">
                  <a16:creationId xmlns:a16="http://schemas.microsoft.com/office/drawing/2014/main" id="{348EE242-8F07-6E40-B14A-DADD4A3FB1E7}"/>
                </a:ext>
              </a:extLst>
            </p:cNvPr>
            <p:cNvSpPr txBox="1"/>
            <p:nvPr/>
          </p:nvSpPr>
          <p:spPr>
            <a:xfrm>
              <a:off x="131793" y="971548"/>
              <a:ext cx="4501951" cy="900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6936" tIns="376936" rIns="376936" bIns="376936" numCol="1" spcCol="1270" anchor="ctr" anchorCtr="0">
              <a:no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จัดทำแผนปฏิบัติการภายใต้กลยุทธ์</a:t>
              </a:r>
            </a:p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3200" kern="1200" dirty="0"/>
            </a:p>
          </p:txBody>
        </p:sp>
      </p:grpSp>
      <p:grpSp>
        <p:nvGrpSpPr>
          <p:cNvPr id="55" name="กลุ่ม 54">
            <a:extLst>
              <a:ext uri="{FF2B5EF4-FFF2-40B4-BE49-F238E27FC236}">
                <a16:creationId xmlns:a16="http://schemas.microsoft.com/office/drawing/2014/main" id="{65D2DC9F-D842-1125-3183-49F2A4815572}"/>
              </a:ext>
            </a:extLst>
          </p:cNvPr>
          <p:cNvGrpSpPr/>
          <p:nvPr/>
        </p:nvGrpSpPr>
        <p:grpSpPr>
          <a:xfrm>
            <a:off x="4201308" y="11644568"/>
            <a:ext cx="4519121" cy="1095720"/>
            <a:chOff x="0" y="3339130"/>
            <a:chExt cx="4519121" cy="10957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6" name="สี่เหลี่ยมผืนผ้า 55">
              <a:extLst>
                <a:ext uri="{FF2B5EF4-FFF2-40B4-BE49-F238E27FC236}">
                  <a16:creationId xmlns:a16="http://schemas.microsoft.com/office/drawing/2014/main" id="{A8ACC438-8EA6-D071-1FCD-BEC8941775BB}"/>
                </a:ext>
              </a:extLst>
            </p:cNvPr>
            <p:cNvSpPr/>
            <p:nvPr/>
          </p:nvSpPr>
          <p:spPr>
            <a:xfrm>
              <a:off x="0" y="3339130"/>
              <a:ext cx="4519121" cy="10957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CDD75C0B-5FBA-6D26-8C66-C101924A0DF9}"/>
                </a:ext>
              </a:extLst>
            </p:cNvPr>
            <p:cNvSpPr txBox="1"/>
            <p:nvPr/>
          </p:nvSpPr>
          <p:spPr>
            <a:xfrm>
              <a:off x="0" y="3339130"/>
              <a:ext cx="4519121" cy="10957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24180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3400" b="1" kern="1200" dirty="0">
                  <a:solidFill>
                    <a:srgbClr val="002060"/>
                  </a:solidFill>
                  <a:latin typeface="TH Kodchasal" panose="02000506000000020004" pitchFamily="2" charset="-34"/>
                  <a:cs typeface="TH Kodchasal" panose="02000506000000020004" pitchFamily="2" charset="-34"/>
                </a:rPr>
                <a:t>กำกับติดตาม ประเมินผล</a:t>
              </a:r>
            </a:p>
          </p:txBody>
        </p:sp>
      </p:grpSp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id="{3A4946CC-8070-C1AF-D38A-60B873A5D84E}"/>
              </a:ext>
            </a:extLst>
          </p:cNvPr>
          <p:cNvGrpSpPr/>
          <p:nvPr/>
        </p:nvGrpSpPr>
        <p:grpSpPr>
          <a:xfrm>
            <a:off x="4025228" y="6083677"/>
            <a:ext cx="4853842" cy="1683466"/>
            <a:chOff x="-77796" y="1052"/>
            <a:chExt cx="4938760" cy="22622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2" name="คำบรรยายภาพ: ลูกศรขึ้น 61">
              <a:extLst>
                <a:ext uri="{FF2B5EF4-FFF2-40B4-BE49-F238E27FC236}">
                  <a16:creationId xmlns:a16="http://schemas.microsoft.com/office/drawing/2014/main" id="{DBB0EB48-7566-D25C-9B3D-11DDB1B24C69}"/>
                </a:ext>
              </a:extLst>
            </p:cNvPr>
            <p:cNvSpPr/>
            <p:nvPr/>
          </p:nvSpPr>
          <p:spPr>
            <a:xfrm rot="10800000">
              <a:off x="0" y="1052"/>
              <a:ext cx="4808341" cy="2262275"/>
            </a:xfrm>
            <a:prstGeom prst="upArrowCallo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63" name="คำบรรยายภาพ: ลูกศรขึ้น 4">
              <a:extLst>
                <a:ext uri="{FF2B5EF4-FFF2-40B4-BE49-F238E27FC236}">
                  <a16:creationId xmlns:a16="http://schemas.microsoft.com/office/drawing/2014/main" id="{AF7611E7-8A5A-BE91-D896-7609D720D3EF}"/>
                </a:ext>
              </a:extLst>
            </p:cNvPr>
            <p:cNvSpPr txBox="1"/>
            <p:nvPr/>
          </p:nvSpPr>
          <p:spPr>
            <a:xfrm>
              <a:off x="-77796" y="1052"/>
              <a:ext cx="4938760" cy="146995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6936" tIns="376936" rIns="376936" bIns="376936" numCol="1" spcCol="1270" anchor="ctr" anchorCtr="0">
              <a:no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จัดทำแผนกลยุทธ์</a:t>
              </a:r>
            </a:p>
          </p:txBody>
        </p:sp>
      </p:grpSp>
      <p:grpSp>
        <p:nvGrpSpPr>
          <p:cNvPr id="130" name="กลุ่ม 129">
            <a:extLst>
              <a:ext uri="{FF2B5EF4-FFF2-40B4-BE49-F238E27FC236}">
                <a16:creationId xmlns:a16="http://schemas.microsoft.com/office/drawing/2014/main" id="{4E66E932-3A19-3595-9AE5-BC5BEB307912}"/>
              </a:ext>
            </a:extLst>
          </p:cNvPr>
          <p:cNvGrpSpPr/>
          <p:nvPr/>
        </p:nvGrpSpPr>
        <p:grpSpPr>
          <a:xfrm>
            <a:off x="4052834" y="9719297"/>
            <a:ext cx="4816070" cy="1871504"/>
            <a:chOff x="19549" y="409051"/>
            <a:chExt cx="4808341" cy="22622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1" name="คำบรรยายภาพ: ลูกศรขึ้น 130">
              <a:extLst>
                <a:ext uri="{FF2B5EF4-FFF2-40B4-BE49-F238E27FC236}">
                  <a16:creationId xmlns:a16="http://schemas.microsoft.com/office/drawing/2014/main" id="{54D1506D-02B3-7600-FC76-014551076D2B}"/>
                </a:ext>
              </a:extLst>
            </p:cNvPr>
            <p:cNvSpPr/>
            <p:nvPr/>
          </p:nvSpPr>
          <p:spPr>
            <a:xfrm rot="10800000">
              <a:off x="19549" y="409051"/>
              <a:ext cx="4808341" cy="2262275"/>
            </a:xfrm>
            <a:prstGeom prst="upArrowCallo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32" name="คำบรรยายภาพ: ลูกศรขึ้น 4">
              <a:extLst>
                <a:ext uri="{FF2B5EF4-FFF2-40B4-BE49-F238E27FC236}">
                  <a16:creationId xmlns:a16="http://schemas.microsoft.com/office/drawing/2014/main" id="{16D779D9-21F0-A0B3-A9DD-4B3ED74A9A31}"/>
                </a:ext>
              </a:extLst>
            </p:cNvPr>
            <p:cNvSpPr txBox="1"/>
            <p:nvPr/>
          </p:nvSpPr>
          <p:spPr>
            <a:xfrm>
              <a:off x="131793" y="971548"/>
              <a:ext cx="4501951" cy="900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6936" tIns="376936" rIns="376936" bIns="376936" numCol="1" spcCol="1270" anchor="ctr" anchorCtr="0">
              <a:no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h-TH" sz="3100" b="1" dirty="0">
                  <a:solidFill>
                    <a:srgbClr val="002060"/>
                  </a:solidFill>
                  <a:latin typeface="TH Kodchasal" panose="02000506000000020004" pitchFamily="2" charset="-34"/>
                  <a:ea typeface="Helvetica Neue Medium"/>
                  <a:cs typeface="TH Kodchasal" panose="02000506000000020004" pitchFamily="2" charset="-34"/>
                  <a:sym typeface="Helvetica Neue Medium"/>
                </a:rPr>
                <a:t>ขับเคลื่อน/ ปฏิบัติตามแผน</a:t>
              </a:r>
              <a:endParaRPr kumimoji="0" lang="th-TH" sz="31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endParaRPr>
            </a:p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3200" kern="1200" dirty="0"/>
            </a:p>
          </p:txBody>
        </p:sp>
      </p:grpSp>
      <p:sp>
        <p:nvSpPr>
          <p:cNvPr id="4" name="วงเล็บปีกกาขวา 3"/>
          <p:cNvSpPr/>
          <p:nvPr/>
        </p:nvSpPr>
        <p:spPr>
          <a:xfrm>
            <a:off x="9187383" y="4753486"/>
            <a:ext cx="826477" cy="2039816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1618" y="5009763"/>
            <a:ext cx="3059723" cy="595035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SWOT Analysis</a:t>
            </a:r>
            <a:endParaRPr kumimoji="0" lang="th-TH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0621618" y="5786159"/>
            <a:ext cx="3059723" cy="595035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TOWS Matrix</a:t>
            </a:r>
            <a:endParaRPr kumimoji="0" lang="th-TH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วงเล็บปีกกาขวา 41"/>
          <p:cNvSpPr/>
          <p:nvPr/>
        </p:nvSpPr>
        <p:spPr>
          <a:xfrm>
            <a:off x="14261224" y="4826270"/>
            <a:ext cx="826477" cy="2039816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5653337" y="2210284"/>
            <a:ext cx="4790566" cy="656590"/>
          </a:xfrm>
          <a:prstGeom prst="rect">
            <a:avLst/>
          </a:prstGeom>
          <a:solidFill>
            <a:srgbClr val="D4E7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ea typeface="Helvetica Neue Medium"/>
                <a:cs typeface="TH Sarabun New" panose="020B0500040200020003" pitchFamily="34" charset="-34"/>
                <a:sym typeface="Helvetica Neue Medium"/>
              </a:rPr>
              <a:t>องค์ประกอบของแผนกลยุทธ์</a:t>
            </a:r>
            <a:endParaRPr kumimoji="0" lang="th-TH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Sarabun New" panose="020B0500040200020003" pitchFamily="34" charset="-34"/>
              <a:ea typeface="Helvetica Neue Medium"/>
              <a:cs typeface="TH Sarabun New" panose="020B0500040200020003" pitchFamily="34" charset="-34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2361834" y="13273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 คำถามหลัก จัดทำ</a:t>
            </a:r>
            <a:r>
              <a:rPr lang="th-TH" sz="96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แผนกล</a:t>
            </a:r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ยุทธ์</a:t>
            </a:r>
          </a:p>
        </p:txBody>
      </p:sp>
      <p:pic>
        <p:nvPicPr>
          <p:cNvPr id="160" name="logo-MOPH.png" descr="logo-MOPH.png"/>
          <p:cNvPicPr>
            <a:picLocks noChangeAspect="1"/>
          </p:cNvPicPr>
          <p:nvPr/>
        </p:nvPicPr>
        <p:blipFill>
          <a:blip r:embed="rId2">
            <a:alphaModFix amt="5000"/>
          </a:blip>
          <a:srcRect t="29840" r="13593" b="56334"/>
          <a:stretch>
            <a:fillRect/>
          </a:stretch>
        </p:blipFill>
        <p:spPr>
          <a:xfrm>
            <a:off x="12337551" y="-420"/>
            <a:ext cx="12099490" cy="193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" y="210718"/>
            <a:ext cx="1531834" cy="153183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9146" y="1347767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90859" y="1347767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79CEBBD-B92D-0AE3-E42C-DF2CBB20B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7" t="20873" r="13203" b="5596"/>
          <a:stretch/>
        </p:blipFill>
        <p:spPr>
          <a:xfrm>
            <a:off x="2545630" y="2264727"/>
            <a:ext cx="19352744" cy="10764512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0F2FF65C-B90C-A3F0-E722-C296FD565CF6}"/>
              </a:ext>
            </a:extLst>
          </p:cNvPr>
          <p:cNvSpPr/>
          <p:nvPr/>
        </p:nvSpPr>
        <p:spPr>
          <a:xfrm>
            <a:off x="18739889" y="2261581"/>
            <a:ext cx="3342280" cy="169817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83263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2361834" y="13273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 คำถามหลัก จัดทำ</a:t>
            </a:r>
            <a:r>
              <a:rPr lang="th-TH" sz="96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แผนกล</a:t>
            </a:r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ยุทธ์</a:t>
            </a:r>
          </a:p>
        </p:txBody>
      </p:sp>
      <p:pic>
        <p:nvPicPr>
          <p:cNvPr id="160" name="logo-MOPH.png" descr="logo-MOPH.png"/>
          <p:cNvPicPr>
            <a:picLocks noChangeAspect="1"/>
          </p:cNvPicPr>
          <p:nvPr/>
        </p:nvPicPr>
        <p:blipFill>
          <a:blip r:embed="rId2">
            <a:alphaModFix amt="5000"/>
          </a:blip>
          <a:srcRect t="29840" r="13593" b="56334"/>
          <a:stretch>
            <a:fillRect/>
          </a:stretch>
        </p:blipFill>
        <p:spPr>
          <a:xfrm>
            <a:off x="12337551" y="-420"/>
            <a:ext cx="12099490" cy="193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2" y="404149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9146" y="1347767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90859" y="1347767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B42EF24-D2B3-1BF8-CB68-F6F9C6B88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38" t="30865" r="28197" b="45335"/>
          <a:stretch/>
        </p:blipFill>
        <p:spPr>
          <a:xfrm>
            <a:off x="17208667" y="1774150"/>
            <a:ext cx="2425960" cy="233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DC0835E-4A51-0C60-FEE9-3908F06C1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79918"/>
              </p:ext>
            </p:extLst>
          </p:nvPr>
        </p:nvGraphicFramePr>
        <p:xfrm>
          <a:off x="2361834" y="4081517"/>
          <a:ext cx="9166808" cy="481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6808">
                  <a:extLst>
                    <a:ext uri="{9D8B030D-6E8A-4147-A177-3AD203B41FA5}">
                      <a16:colId xmlns:a16="http://schemas.microsoft.com/office/drawing/2014/main" val="34655000"/>
                    </a:ext>
                  </a:extLst>
                </a:gridCol>
              </a:tblGrid>
              <a:tr h="1068180">
                <a:tc>
                  <a:txBody>
                    <a:bodyPr/>
                    <a:lstStyle/>
                    <a:p>
                      <a:r>
                        <a:rPr lang="th-TH" sz="5400" b="1" dirty="0">
                          <a:solidFill>
                            <a:schemeClr val="bg1"/>
                          </a:solidFill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วิธีการ และเครื่องมือ</a:t>
                      </a:r>
                    </a:p>
                  </a:txBody>
                  <a:tcPr>
                    <a:solidFill>
                      <a:srgbClr val="9C5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991964"/>
                  </a:ext>
                </a:extLst>
              </a:tr>
              <a:tr h="847552">
                <a:tc>
                  <a:txBody>
                    <a:bodyPr/>
                    <a:lstStyle/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วิเคราะห์ </a:t>
                      </a:r>
                      <a:r>
                        <a:rPr lang="en-US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SWOT Analysis</a:t>
                      </a:r>
                      <a:endParaRPr lang="th-TH" sz="48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H Kodchasal" panose="02000506000000020004" pitchFamily="2" charset="-34"/>
                        <a:ea typeface="+mn-ea"/>
                        <a:cs typeface="TH Kodchasal" panose="02000506000000020004" pitchFamily="2" charset="-34"/>
                        <a:sym typeface="Helvetica Neue"/>
                      </a:endParaRPr>
                    </a:p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สภาพแวดล้อมภายนอก (</a:t>
                      </a:r>
                      <a:r>
                        <a:rPr lang="en-US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O,T</a:t>
                      </a:r>
                      <a:r>
                        <a:rPr lang="th-TH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) (</a:t>
                      </a:r>
                      <a:r>
                        <a:rPr lang="en-US" sz="4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PESTEL</a:t>
                      </a:r>
                      <a:r>
                        <a:rPr lang="th-TH" sz="4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)</a:t>
                      </a:r>
                      <a:endParaRPr lang="th-TH" sz="48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H Kodchasal" panose="02000506000000020004" pitchFamily="2" charset="-34"/>
                        <a:ea typeface="+mn-ea"/>
                        <a:cs typeface="TH Kodchasal" panose="02000506000000020004" pitchFamily="2" charset="-34"/>
                        <a:sym typeface="Helvetica Neue"/>
                      </a:endParaRPr>
                    </a:p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สภาพแวดล้อมภายใน  (</a:t>
                      </a:r>
                      <a:r>
                        <a:rPr lang="en-US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S,W</a:t>
                      </a:r>
                      <a:r>
                        <a:rPr lang="th-TH" sz="4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)</a:t>
                      </a:r>
                    </a:p>
                    <a:p>
                      <a:pPr algn="l"/>
                      <a:r>
                        <a:rPr lang="en-US" sz="48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  </a:t>
                      </a:r>
                      <a:r>
                        <a:rPr lang="th-TH" sz="48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(</a:t>
                      </a:r>
                      <a:r>
                        <a:rPr lang="en-US" sz="48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7S</a:t>
                      </a:r>
                      <a:r>
                        <a:rPr lang="th-TH" sz="48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)</a:t>
                      </a:r>
                      <a:r>
                        <a:rPr lang="en-US" sz="48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McKinsey Framework</a:t>
                      </a:r>
                      <a:endParaRPr lang="th-TH" sz="4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88882"/>
                  </a:ext>
                </a:extLst>
              </a:tr>
            </a:tbl>
          </a:graphicData>
        </a:graphic>
      </p:graphicFrame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3BF92BC7-821D-7887-B541-D4D584268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60789"/>
              </p:ext>
            </p:extLst>
          </p:nvPr>
        </p:nvGraphicFramePr>
        <p:xfrm>
          <a:off x="13387273" y="4098804"/>
          <a:ext cx="9423372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3372">
                  <a:extLst>
                    <a:ext uri="{9D8B030D-6E8A-4147-A177-3AD203B41FA5}">
                      <a16:colId xmlns:a16="http://schemas.microsoft.com/office/drawing/2014/main" val="34655000"/>
                    </a:ext>
                  </a:extLst>
                </a:gridCol>
              </a:tblGrid>
              <a:tr h="847552">
                <a:tc>
                  <a:txBody>
                    <a:bodyPr/>
                    <a:lstStyle/>
                    <a:p>
                      <a:r>
                        <a:rPr lang="th-TH" sz="6000" b="1" i="0" u="none" strike="noStrike" cap="none" spc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ผลลัพธ์</a:t>
                      </a:r>
                      <a:endParaRPr lang="th-TH" sz="6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E47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991964"/>
                  </a:ext>
                </a:extLst>
              </a:tr>
              <a:tr h="84755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S</a:t>
                      </a: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- จุดแข็ง</a:t>
                      </a:r>
                    </a:p>
                    <a:p>
                      <a:pPr algn="ctr"/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W</a:t>
                      </a: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- จุดอ่อน</a:t>
                      </a:r>
                    </a:p>
                    <a:p>
                      <a:pPr algn="ctr"/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O</a:t>
                      </a: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- โอกาส</a:t>
                      </a:r>
                    </a:p>
                    <a:p>
                      <a:pPr algn="ctr"/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 T</a:t>
                      </a: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- อุปสรรค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88882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22533C5-0AE8-3818-4A5A-F448DC7DD477}"/>
              </a:ext>
            </a:extLst>
          </p:cNvPr>
          <p:cNvSpPr/>
          <p:nvPr/>
        </p:nvSpPr>
        <p:spPr>
          <a:xfrm>
            <a:off x="4895820" y="2113406"/>
            <a:ext cx="1427583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1. Where are we now?</a:t>
            </a:r>
            <a:endParaRPr kumimoji="0" lang="th-TH" sz="9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324" y="9302784"/>
            <a:ext cx="8230013" cy="3366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55640" y="9816894"/>
            <a:ext cx="2797512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ภายนอก</a:t>
            </a:r>
          </a:p>
          <a:p>
            <a:r>
              <a:rPr lang="en-US" sz="5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PESTEL</a:t>
            </a:r>
            <a:endParaRPr lang="th-TH" sz="54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3387273" y="9816894"/>
            <a:ext cx="2321169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ภายใน</a:t>
            </a:r>
          </a:p>
          <a:p>
            <a:r>
              <a:rPr lang="en-US" sz="5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7S</a:t>
            </a:r>
            <a:endParaRPr lang="th-TH" sz="5400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3658" y="8767972"/>
            <a:ext cx="4235978" cy="44364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4295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2352688" y="5293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 คำถามหลัก จัดทำ</a:t>
            </a:r>
            <a:r>
              <a:rPr lang="th-TH" sz="96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แผนกล</a:t>
            </a:r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ยุทธ์</a:t>
            </a:r>
          </a:p>
        </p:txBody>
      </p:sp>
      <p:pic>
        <p:nvPicPr>
          <p:cNvPr id="160" name="logo-MOPH.png" descr="logo-MOPH.png"/>
          <p:cNvPicPr>
            <a:picLocks noChangeAspect="1"/>
          </p:cNvPicPr>
          <p:nvPr/>
        </p:nvPicPr>
        <p:blipFill>
          <a:blip r:embed="rId2">
            <a:alphaModFix amt="5000"/>
          </a:blip>
          <a:srcRect t="29840" r="13593" b="56334"/>
          <a:stretch>
            <a:fillRect/>
          </a:stretch>
        </p:blipFill>
        <p:spPr>
          <a:xfrm>
            <a:off x="12328405" y="-8400"/>
            <a:ext cx="12099490" cy="193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6" y="396169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0" y="1346969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81713" y="1346969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023" y="12661600"/>
            <a:ext cx="2193526" cy="105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0EC4D80-1F96-D216-7D83-8C2EB7C74197}"/>
              </a:ext>
            </a:extLst>
          </p:cNvPr>
          <p:cNvSpPr/>
          <p:nvPr/>
        </p:nvSpPr>
        <p:spPr>
          <a:xfrm>
            <a:off x="5458593" y="2338050"/>
            <a:ext cx="1427583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b="1" dirty="0">
                <a:solidFill>
                  <a:srgbClr val="745E0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2.Where do we want to be?</a:t>
            </a:r>
            <a:endParaRPr kumimoji="0" lang="th-TH" sz="9600" b="1" i="0" u="none" strike="noStrike" cap="none" spc="0" normalizeH="0" baseline="0" dirty="0">
              <a:ln>
                <a:noFill/>
              </a:ln>
              <a:solidFill>
                <a:srgbClr val="745E0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F441EAA0-78F8-A5E2-5035-14D1BE96C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06579"/>
              </p:ext>
            </p:extLst>
          </p:nvPr>
        </p:nvGraphicFramePr>
        <p:xfrm>
          <a:off x="1156182" y="4646123"/>
          <a:ext cx="7643662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3662">
                  <a:extLst>
                    <a:ext uri="{9D8B030D-6E8A-4147-A177-3AD203B41FA5}">
                      <a16:colId xmlns:a16="http://schemas.microsoft.com/office/drawing/2014/main" val="1068919589"/>
                    </a:ext>
                  </a:extLst>
                </a:gridCol>
              </a:tblGrid>
              <a:tr h="1024127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6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TH Kodchasal" panose="02000506000000020004" pitchFamily="2" charset="-34"/>
                          <a:ea typeface="Helvetica Neue Medium"/>
                          <a:cs typeface="TH Kodchasal" panose="02000506000000020004" pitchFamily="2" charset="-34"/>
                          <a:sym typeface="Helvetica Neue Medium"/>
                        </a:rPr>
                        <a:t>วิธีการ และเครื่องมือ</a:t>
                      </a:r>
                    </a:p>
                    <a:p>
                      <a:endParaRPr lang="th-TH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46566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/>
                      <a:r>
                        <a:rPr lang="th-TH" sz="60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นำข้อ 1 มาเป็นข้อมูลพื้นฐานในการกำหนด</a:t>
                      </a:r>
                    </a:p>
                    <a:p>
                      <a:pPr algn="ctr"/>
                      <a:r>
                        <a:rPr lang="th-TH" sz="60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ทิศทางของหน่วยงาน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09624"/>
                  </a:ext>
                </a:extLst>
              </a:tr>
            </a:tbl>
          </a:graphicData>
        </a:graphic>
      </p:graphicFrame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522A3AF9-7DB5-DFD1-03C0-B2986B8F2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66931"/>
              </p:ext>
            </p:extLst>
          </p:nvPr>
        </p:nvGraphicFramePr>
        <p:xfrm>
          <a:off x="9415842" y="4678105"/>
          <a:ext cx="5467738" cy="4166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7738">
                  <a:extLst>
                    <a:ext uri="{9D8B030D-6E8A-4147-A177-3AD203B41FA5}">
                      <a16:colId xmlns:a16="http://schemas.microsoft.com/office/drawing/2014/main" val="1068919589"/>
                    </a:ext>
                  </a:extLst>
                </a:gridCol>
              </a:tblGrid>
              <a:tr h="1155503">
                <a:tc>
                  <a:txBody>
                    <a:bodyPr/>
                    <a:lstStyle/>
                    <a:p>
                      <a:r>
                        <a:rPr lang="th-TH" sz="6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ผลลัพธ์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46566"/>
                  </a:ext>
                </a:extLst>
              </a:tr>
              <a:tr h="3011453">
                <a:tc>
                  <a:txBody>
                    <a:bodyPr/>
                    <a:lstStyle/>
                    <a:p>
                      <a:pPr marL="857250" indent="-857250">
                        <a:buFont typeface="Arial" panose="020B0604020202020204" pitchFamily="34" charset="0"/>
                        <a:buChar char="•"/>
                      </a:pP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วิสัยทัศน์ </a:t>
                      </a:r>
                      <a:r>
                        <a:rPr lang="en-US" sz="5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(Vision)</a:t>
                      </a:r>
                      <a:endParaRPr lang="th-TH" sz="5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  <a:p>
                      <a:pPr marL="857250" indent="-857250">
                        <a:buFont typeface="Arial" panose="020B0604020202020204" pitchFamily="34" charset="0"/>
                        <a:buChar char="•"/>
                      </a:pP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พันธกิจ (</a:t>
                      </a:r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Mission</a:t>
                      </a:r>
                      <a:endParaRPr lang="th-TH" sz="5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09624"/>
                  </a:ext>
                </a:extLst>
              </a:tr>
            </a:tbl>
          </a:graphicData>
        </a:graphic>
      </p:graphicFrame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704DC342-C070-A1CB-34C1-1277EA9FC098}"/>
              </a:ext>
            </a:extLst>
          </p:cNvPr>
          <p:cNvCxnSpPr>
            <a:cxnSpLocks/>
          </p:cNvCxnSpPr>
          <p:nvPr/>
        </p:nvCxnSpPr>
        <p:spPr>
          <a:xfrm>
            <a:off x="19292285" y="3917970"/>
            <a:ext cx="0" cy="54117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9C16B096-1BF4-1B0A-AB43-88C4A25FCB2B}"/>
              </a:ext>
            </a:extLst>
          </p:cNvPr>
          <p:cNvCxnSpPr>
            <a:cxnSpLocks/>
          </p:cNvCxnSpPr>
          <p:nvPr/>
        </p:nvCxnSpPr>
        <p:spPr>
          <a:xfrm>
            <a:off x="16104637" y="6701192"/>
            <a:ext cx="7520473" cy="355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390EB3D3-5C37-D8E9-0847-6E62866D08AB}"/>
              </a:ext>
            </a:extLst>
          </p:cNvPr>
          <p:cNvSpPr/>
          <p:nvPr/>
        </p:nvSpPr>
        <p:spPr>
          <a:xfrm>
            <a:off x="18750386" y="3144641"/>
            <a:ext cx="1561833" cy="718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O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EF8FFF3-BAC2-7EAC-DC60-C5DD44402FA6}"/>
              </a:ext>
            </a:extLst>
          </p:cNvPr>
          <p:cNvSpPr/>
          <p:nvPr/>
        </p:nvSpPr>
        <p:spPr>
          <a:xfrm>
            <a:off x="23195902" y="6324519"/>
            <a:ext cx="616475" cy="718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W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6EC36BC7-662D-5D7E-7EDA-D72D63FD9113}"/>
              </a:ext>
            </a:extLst>
          </p:cNvPr>
          <p:cNvSpPr/>
          <p:nvPr/>
        </p:nvSpPr>
        <p:spPr>
          <a:xfrm>
            <a:off x="18876015" y="9567973"/>
            <a:ext cx="1561833" cy="718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T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0AEE641F-E376-1E0D-A840-D44DEDF7ACDF}"/>
              </a:ext>
            </a:extLst>
          </p:cNvPr>
          <p:cNvSpPr/>
          <p:nvPr/>
        </p:nvSpPr>
        <p:spPr>
          <a:xfrm>
            <a:off x="14989966" y="6404563"/>
            <a:ext cx="1131842" cy="718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S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626DE9B2-36D2-1302-969A-9BDEAB7E330E}"/>
              </a:ext>
            </a:extLst>
          </p:cNvPr>
          <p:cNvSpPr/>
          <p:nvPr/>
        </p:nvSpPr>
        <p:spPr>
          <a:xfrm>
            <a:off x="17720411" y="10448651"/>
            <a:ext cx="4288924" cy="108747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ตำแหน่งกลยุทธ์ขององค์กร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2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SWOT Position</a:t>
            </a:r>
            <a:r>
              <a:rPr lang="th-TH" sz="32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)</a:t>
            </a:r>
            <a:endParaRPr kumimoji="0" lang="th-TH" sz="3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706A95B-F360-3668-8B99-B5C371D38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316" y="9145150"/>
            <a:ext cx="5829300" cy="4105275"/>
          </a:xfrm>
          <a:prstGeom prst="rect">
            <a:avLst/>
          </a:prstGeom>
        </p:spPr>
      </p:pic>
      <p:grpSp>
        <p:nvGrpSpPr>
          <p:cNvPr id="23" name="กลุ่ม 22"/>
          <p:cNvGrpSpPr/>
          <p:nvPr/>
        </p:nvGrpSpPr>
        <p:grpSpPr>
          <a:xfrm>
            <a:off x="17021908" y="4220308"/>
            <a:ext cx="3415940" cy="3882531"/>
            <a:chOff x="17021908" y="4220308"/>
            <a:chExt cx="3415940" cy="3882531"/>
          </a:xfrm>
        </p:grpSpPr>
        <p:cxnSp>
          <p:nvCxnSpPr>
            <p:cNvPr id="3" name="ตัวเชื่อมต่อตรง 2"/>
            <p:cNvCxnSpPr/>
            <p:nvPr/>
          </p:nvCxnSpPr>
          <p:spPr>
            <a:xfrm flipV="1">
              <a:off x="17021908" y="4220308"/>
              <a:ext cx="2270377" cy="246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ตัวเชื่อมต่อตรง 5"/>
            <p:cNvCxnSpPr/>
            <p:nvPr/>
          </p:nvCxnSpPr>
          <p:spPr>
            <a:xfrm>
              <a:off x="19292285" y="4265326"/>
              <a:ext cx="1145563" cy="24713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17021908" y="6718946"/>
              <a:ext cx="2270377" cy="13838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 flipV="1">
              <a:off x="19292285" y="6749243"/>
              <a:ext cx="1145563" cy="13138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86882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2361834" y="13273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 คำถามหลัก จัดทำ</a:t>
            </a:r>
            <a:r>
              <a:rPr lang="th-TH" sz="96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แผนกล</a:t>
            </a:r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ยุทธ์</a:t>
            </a:r>
          </a:p>
        </p:txBody>
      </p:sp>
      <p:pic>
        <p:nvPicPr>
          <p:cNvPr id="160" name="logo-MOPH.png" descr="logo-MOPH.png"/>
          <p:cNvPicPr>
            <a:picLocks noChangeAspect="1"/>
          </p:cNvPicPr>
          <p:nvPr/>
        </p:nvPicPr>
        <p:blipFill>
          <a:blip r:embed="rId2">
            <a:alphaModFix amt="5000"/>
          </a:blip>
          <a:srcRect t="29840" r="13593" b="56334"/>
          <a:stretch>
            <a:fillRect/>
          </a:stretch>
        </p:blipFill>
        <p:spPr>
          <a:xfrm>
            <a:off x="12337551" y="-420"/>
            <a:ext cx="12099490" cy="193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2" y="404149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9146" y="1347767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90859" y="1347767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1CAA6D8-C8E0-9539-BF9C-9FF60D224794}"/>
              </a:ext>
            </a:extLst>
          </p:cNvPr>
          <p:cNvSpPr/>
          <p:nvPr/>
        </p:nvSpPr>
        <p:spPr>
          <a:xfrm>
            <a:off x="5458593" y="2338050"/>
            <a:ext cx="1427583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b="1" dirty="0">
                <a:solidFill>
                  <a:srgbClr val="002060"/>
                </a:solidFill>
                <a:latin typeface="TH Kodchasal" panose="02000506000000020004" pitchFamily="2" charset="-34"/>
                <a:ea typeface="Helvetica Neue Medium"/>
                <a:cs typeface="TH Kodchasal" panose="02000506000000020004" pitchFamily="2" charset="-34"/>
                <a:sym typeface="Helvetica Neue Medium"/>
              </a:rPr>
              <a:t>3. How will we get there?</a:t>
            </a:r>
            <a:endParaRPr kumimoji="0" lang="th-TH" sz="9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Kodchasal" panose="02000506000000020004" pitchFamily="2" charset="-34"/>
              <a:ea typeface="Helvetica Neue Medium"/>
              <a:cs typeface="TH Kodchasal" panose="02000506000000020004" pitchFamily="2" charset="-34"/>
              <a:sym typeface="Helvetica Neue Medium"/>
            </a:endParaRPr>
          </a:p>
        </p:txBody>
      </p:sp>
      <p:graphicFrame>
        <p:nvGraphicFramePr>
          <p:cNvPr id="4" name="ตาราง 7">
            <a:extLst>
              <a:ext uri="{FF2B5EF4-FFF2-40B4-BE49-F238E27FC236}">
                <a16:creationId xmlns:a16="http://schemas.microsoft.com/office/drawing/2014/main" id="{2D1D6CF1-5818-403F-8D58-3AB12C8E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27827"/>
              </p:ext>
            </p:extLst>
          </p:nvPr>
        </p:nvGraphicFramePr>
        <p:xfrm>
          <a:off x="2648078" y="4320425"/>
          <a:ext cx="6020135" cy="2421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0135">
                  <a:extLst>
                    <a:ext uri="{9D8B030D-6E8A-4147-A177-3AD203B41FA5}">
                      <a16:colId xmlns:a16="http://schemas.microsoft.com/office/drawing/2014/main" val="1068919589"/>
                    </a:ext>
                  </a:extLst>
                </a:gridCol>
              </a:tblGrid>
              <a:tr h="1415342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6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TH Kodchasal" panose="02000506000000020004" pitchFamily="2" charset="-34"/>
                          <a:ea typeface="Helvetica Neue Medium"/>
                          <a:cs typeface="TH Kodchasal" panose="02000506000000020004" pitchFamily="2" charset="-34"/>
                          <a:sym typeface="Helvetica Neue Medium"/>
                        </a:rPr>
                        <a:t>วิธีการ และเครื่องมือ</a:t>
                      </a:r>
                    </a:p>
                    <a:p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46566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TOWS MATRIX</a:t>
                      </a:r>
                      <a:endParaRPr lang="th-TH" sz="60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09624"/>
                  </a:ext>
                </a:extLst>
              </a:tr>
            </a:tbl>
          </a:graphicData>
        </a:graphic>
      </p:graphicFrame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BCCCC2FE-41A9-1B12-F11F-96AC39C73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04106"/>
              </p:ext>
            </p:extLst>
          </p:nvPr>
        </p:nvGraphicFramePr>
        <p:xfrm>
          <a:off x="12933662" y="4050420"/>
          <a:ext cx="7155359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5359">
                  <a:extLst>
                    <a:ext uri="{9D8B030D-6E8A-4147-A177-3AD203B41FA5}">
                      <a16:colId xmlns:a16="http://schemas.microsoft.com/office/drawing/2014/main" val="1068919589"/>
                    </a:ext>
                  </a:extLst>
                </a:gridCol>
              </a:tblGrid>
              <a:tr h="1024127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5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H Kodchasal" panose="02000506000000020004" pitchFamily="2" charset="-34"/>
                          <a:ea typeface="Helvetica Neue Medium"/>
                          <a:cs typeface="TH Kodchasal" panose="02000506000000020004" pitchFamily="2" charset="-34"/>
                          <a:sym typeface="Helvetica Neue Medium"/>
                        </a:rPr>
                        <a:t>ผลลัพธ์</a:t>
                      </a:r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46566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l"/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• กลยุทธ์ </a:t>
                      </a:r>
                      <a:r>
                        <a:rPr lang="en-US" sz="5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(</a:t>
                      </a:r>
                      <a:r>
                        <a:rPr lang="en-US" sz="5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  <a:sym typeface="Helvetica Neue"/>
                        </a:rPr>
                        <a:t>Strategy)</a:t>
                      </a:r>
                      <a:endParaRPr lang="th-TH" sz="5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  <a:p>
                      <a:pPr algn="l"/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• วัตถุประสงค์ </a:t>
                      </a:r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Objective</a:t>
                      </a:r>
                    </a:p>
                    <a:p>
                      <a:pPr algn="l"/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•</a:t>
                      </a: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ค่าเป้าหมาย(</a:t>
                      </a:r>
                      <a:r>
                        <a:rPr lang="en-US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Target </a:t>
                      </a:r>
                      <a:r>
                        <a:rPr lang="th-TH" sz="5400" b="1" dirty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)</a:t>
                      </a:r>
                    </a:p>
                  </a:txBody>
                  <a:tcPr>
                    <a:solidFill>
                      <a:srgbClr val="D4E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09624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5278983-64F0-895A-36E7-B22906F03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3" t="54898" r="45851" b="2302"/>
          <a:stretch/>
        </p:blipFill>
        <p:spPr>
          <a:xfrm>
            <a:off x="1306914" y="7868381"/>
            <a:ext cx="8702461" cy="5057383"/>
          </a:xfrm>
          <a:prstGeom prst="rect">
            <a:avLst/>
          </a:prstGeom>
        </p:spPr>
      </p:pic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573F9C0D-2558-27B6-47E2-5D521C7DA1ED}"/>
              </a:ext>
            </a:extLst>
          </p:cNvPr>
          <p:cNvSpPr/>
          <p:nvPr/>
        </p:nvSpPr>
        <p:spPr>
          <a:xfrm>
            <a:off x="5262465" y="7072604"/>
            <a:ext cx="653143" cy="59269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0FF850F-C5E2-D72A-C3A4-CCC19061A7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23" t="10900" r="7585" b="2301"/>
          <a:stretch/>
        </p:blipFill>
        <p:spPr>
          <a:xfrm>
            <a:off x="12236497" y="8389092"/>
            <a:ext cx="7852524" cy="4280487"/>
          </a:xfrm>
          <a:prstGeom prst="rect">
            <a:avLst/>
          </a:prstGeom>
        </p:spPr>
      </p:pic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F12A09CD-6D34-5EE6-F352-61798AD934A5}"/>
              </a:ext>
            </a:extLst>
          </p:cNvPr>
          <p:cNvCxnSpPr/>
          <p:nvPr/>
        </p:nvCxnSpPr>
        <p:spPr>
          <a:xfrm flipH="1">
            <a:off x="10245012" y="10397072"/>
            <a:ext cx="16421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998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2361834" y="13273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en-US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Key Word </a:t>
            </a:r>
            <a:r>
              <a:rPr lang="th-TH" sz="9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แนวทางการกำหนดกลยุทธ์</a:t>
            </a:r>
          </a:p>
        </p:txBody>
      </p:sp>
      <p:pic>
        <p:nvPicPr>
          <p:cNvPr id="160" name="logo-MOPH.png" descr="logo-MOPH.png"/>
          <p:cNvPicPr>
            <a:picLocks noChangeAspect="1"/>
          </p:cNvPicPr>
          <p:nvPr/>
        </p:nvPicPr>
        <p:blipFill>
          <a:blip r:embed="rId2">
            <a:alphaModFix amt="5000"/>
          </a:blip>
          <a:srcRect t="29840" r="13593" b="56334"/>
          <a:stretch>
            <a:fillRect/>
          </a:stretch>
        </p:blipFill>
        <p:spPr>
          <a:xfrm>
            <a:off x="12337551" y="-420"/>
            <a:ext cx="12099490" cy="193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-MOPH.png" descr="logo-MO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2" y="404149"/>
            <a:ext cx="1370001" cy="13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9146" y="13477675"/>
            <a:ext cx="21081481" cy="238712"/>
          </a:xfrm>
          <a:prstGeom prst="rect">
            <a:avLst/>
          </a:prstGeom>
          <a:solidFill>
            <a:srgbClr val="337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1090859" y="13477675"/>
            <a:ext cx="623719" cy="238712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R8-MOPH1.png" descr="R8-MOP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69" y="12669580"/>
            <a:ext cx="2193526" cy="10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0FF850F-C5E2-D72A-C3A4-CCC19061A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3" t="23066" r="7439" b="2301"/>
          <a:stretch/>
        </p:blipFill>
        <p:spPr>
          <a:xfrm>
            <a:off x="1973113" y="2180398"/>
            <a:ext cx="22410887" cy="104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545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488" y="64604"/>
            <a:ext cx="2065512" cy="2065512"/>
          </a:xfrm>
          <a:prstGeom prst="rect">
            <a:avLst/>
          </a:prstGeom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387967" y="3257600"/>
            <a:ext cx="10660018" cy="936104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64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Vision</a:t>
            </a:r>
          </a:p>
          <a:p>
            <a:r>
              <a:rPr lang="th-TH" sz="56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เป็นองค์กรนวัตกรรมสมรรถนะสูง เพื่อระบบบริการสุขภาพที่มีคุณภาพ ทันสมัย และเป็นสากล</a:t>
            </a:r>
          </a:p>
          <a:p>
            <a:r>
              <a:rPr lang="th-TH" sz="56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เป็นหน่วยงานหลักในการกำหนดทิศทาง กำกับดูแล ขับเคลื่อนนโยบายของกระทรวงสาธารณสุขสู่การปฏิบัติ เพื่อประชาชนสุขภาพดี</a:t>
            </a:r>
          </a:p>
          <a:p>
            <a:r>
              <a:rPr lang="th-TH" sz="56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เป็นองค์กรหลักด้านสุขภาพ ที่รวมพลังสังคม เพื่อประชาชนสุขภาพดี</a:t>
            </a:r>
          </a:p>
          <a:p>
            <a:r>
              <a:rPr lang="th-TH" sz="56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รวมพลังภาคี เพื่อประชาชนสุขภาพดีและยั่งยืน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2912080" y="3257600"/>
            <a:ext cx="10513168" cy="936104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64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Mission</a:t>
            </a:r>
          </a:p>
          <a:p>
            <a:r>
              <a:rPr lang="th-TH" sz="44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จัดทำและเสนอนโยบาย ยุทธศาสตร์และมาตรฐานระบบบริการสุขภาพ ระบบบริการเฉพาะ และระบบสนับสนุนบริการ</a:t>
            </a:r>
          </a:p>
          <a:p>
            <a:r>
              <a:rPr lang="th-TH" sz="4400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ส่งเสริม สนับสนุน การพัฒนาระบบบริการสุขภาพ ระบบบริการเฉพาะ และระบบสนับสนุนบริการ ให้มีคุณภาพและประสิทธิภาพ</a:t>
            </a:r>
          </a:p>
          <a:p>
            <a:r>
              <a:rPr lang="th-TH" sz="44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จัดทำและเสนอแนะนโยบาย ยุทธศาสตร์และมาตรฐานของระบบบริหารจัดการทรัพยากรของหน่วยงานและในเขตสุขภาพ</a:t>
            </a:r>
          </a:p>
          <a:p>
            <a:r>
              <a:rPr lang="th-TH" sz="4400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ส่งเสริม พัฒนารูปแบบ และกลไกเกี่ยวกับระบบบริการสุขภาพให้ทันสมัย และเหมาะสมกับสถานการณ์</a:t>
            </a:r>
          </a:p>
          <a:p>
            <a:r>
              <a:rPr lang="th-TH" sz="44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ส่งเสริม และประสานความร่วมมือด้านระบบบริการสุขภาพกับหน่วยงานด้านสุขภาพ</a:t>
            </a:r>
          </a:p>
          <a:p>
            <a:r>
              <a:rPr lang="th-TH" sz="4400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ปฏิบัติงานร่วมกัน หรือสนับสนุนการปฏิบัติงานของหน่วยงานอื่นที่เกี่ยวข้อง หรือได้รับมอบหมาย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049781C5-A38A-1A6B-3DD6-F2998E375091}"/>
              </a:ext>
            </a:extLst>
          </p:cNvPr>
          <p:cNvSpPr/>
          <p:nvPr/>
        </p:nvSpPr>
        <p:spPr>
          <a:xfrm>
            <a:off x="65278" y="22874"/>
            <a:ext cx="22050878" cy="1919176"/>
          </a:xfrm>
          <a:prstGeom prst="rect">
            <a:avLst/>
          </a:prstGeom>
          <a:solidFill>
            <a:srgbClr val="60B3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r>
              <a:rPr lang="th-TH" sz="96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วิสัยทัศน์ พันธกิจ</a:t>
            </a:r>
          </a:p>
        </p:txBody>
      </p:sp>
    </p:spTree>
    <p:extLst>
      <p:ext uri="{BB962C8B-B14F-4D97-AF65-F5344CB8AC3E}">
        <p14:creationId xmlns:p14="http://schemas.microsoft.com/office/powerpoint/2010/main" val="42288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1779</Words>
  <Application>Microsoft Office PowerPoint</Application>
  <PresentationFormat>กำหนดเอง</PresentationFormat>
  <Paragraphs>234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8" baseType="lpstr">
      <vt:lpstr>Arial</vt:lpstr>
      <vt:lpstr>DBHelvethaicaX-65Med</vt:lpstr>
      <vt:lpstr>Helvetica Neue</vt:lpstr>
      <vt:lpstr>Helvetica Neue Medium</vt:lpstr>
      <vt:lpstr>TH Kodchasal</vt:lpstr>
      <vt:lpstr>TH Niramit AS</vt:lpstr>
      <vt:lpstr>TH Sarabun New</vt:lpstr>
      <vt:lpstr>TH SarabunPSK</vt:lpstr>
      <vt:lpstr>21_BasicWhite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BD-Dell</dc:creator>
  <cp:lastModifiedBy>BD-Dell</cp:lastModifiedBy>
  <cp:revision>54</cp:revision>
  <cp:lastPrinted>2023-11-17T01:48:54Z</cp:lastPrinted>
  <dcterms:modified xsi:type="dcterms:W3CDTF">2023-11-17T04:21:40Z</dcterms:modified>
</cp:coreProperties>
</file>