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Algerian" panose="04020705040A02060702" pitchFamily="82" charset="0"/>
      <p:regular r:id="rId15"/>
    </p:embeddedFont>
    <p:embeddedFont>
      <p:font typeface="Alice" panose="020B0604020202020204" charset="0"/>
      <p:regular r:id="rId16"/>
    </p:embeddedFont>
    <p:embeddedFont>
      <p:font typeface="Alice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ira Sans Light" panose="020B0604020202020204" charset="0"/>
      <p:regular r:id="rId22"/>
    </p:embeddedFont>
    <p:embeddedFont>
      <p:font typeface="Fira Sans Medium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5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sv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64730" y="2099119"/>
            <a:ext cx="19063816" cy="85914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64730" y="2656737"/>
            <a:ext cx="19552730" cy="881176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892489" y="6654648"/>
            <a:ext cx="6873065" cy="806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30"/>
              </a:lnSpc>
              <a:spcBef>
                <a:spcPct val="0"/>
              </a:spcBef>
            </a:pPr>
            <a:r>
              <a:rPr lang="en-US" sz="5275" spc="-52">
                <a:solidFill>
                  <a:srgbClr val="F4F4F4"/>
                </a:solidFill>
                <a:cs typeface="Alice Bold"/>
              </a:rPr>
              <a:t>โรงพยาบาลหนองคาย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t="9579" b="9579"/>
          <a:stretch>
            <a:fillRect/>
          </a:stretch>
        </p:blipFill>
        <p:spPr>
          <a:xfrm>
            <a:off x="717744" y="6064602"/>
            <a:ext cx="3950559" cy="31936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 t="12273" b="5146"/>
          <a:stretch>
            <a:fillRect/>
          </a:stretch>
        </p:blipFill>
        <p:spPr>
          <a:xfrm>
            <a:off x="0" y="0"/>
            <a:ext cx="18288000" cy="653169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267178" y="7805975"/>
            <a:ext cx="9776365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798" spc="-27">
                <a:solidFill>
                  <a:srgbClr val="F4F4F4"/>
                </a:solidFill>
                <a:cs typeface="Alice"/>
              </a:rPr>
              <a:t>เป็นโรงพยาบาลทั่วไป จำนวน 350 เตียง</a:t>
            </a:r>
          </a:p>
          <a:p>
            <a:pPr algn="ctr">
              <a:lnSpc>
                <a:spcPts val="3359"/>
              </a:lnSpc>
            </a:pPr>
            <a:r>
              <a:rPr lang="en-US" sz="2799" spc="-27">
                <a:solidFill>
                  <a:srgbClr val="F4F4F4"/>
                </a:solidFill>
                <a:cs typeface="Alice"/>
              </a:rPr>
              <a:t>ซึ่งรองรับผู้มารับบริการ ทั้งคนไทยและต่างชาติ </a:t>
            </a:r>
          </a:p>
          <a:p>
            <a:pPr algn="ctr">
              <a:lnSpc>
                <a:spcPts val="3359"/>
              </a:lnSpc>
            </a:pPr>
            <a:r>
              <a:rPr lang="en-US" sz="2799" spc="-27">
                <a:solidFill>
                  <a:srgbClr val="F4F4F4"/>
                </a:solidFill>
                <a:cs typeface="Alice"/>
              </a:rPr>
              <a:t>และจะพัฒนาเป็นโรงพยาบาลศูนย์ลุ่มน้ำโขง รองรับพื้นที่เศรษฐกิจพิเศษ</a:t>
            </a:r>
          </a:p>
          <a:p>
            <a:pPr algn="ctr">
              <a:lnSpc>
                <a:spcPts val="3359"/>
              </a:lnSpc>
              <a:spcBef>
                <a:spcPct val="0"/>
              </a:spcBef>
            </a:pPr>
            <a:r>
              <a:rPr lang="en-US" sz="2799" spc="-27">
                <a:solidFill>
                  <a:srgbClr val="F4F4F4"/>
                </a:solidFill>
                <a:cs typeface="Alice"/>
              </a:rPr>
              <a:t>ในปีพุทศักราช 2568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770" t="445" r="626" b="540"/>
          <a:stretch>
            <a:fillRect/>
          </a:stretch>
        </p:blipFill>
        <p:spPr>
          <a:xfrm>
            <a:off x="1125075" y="59147"/>
            <a:ext cx="7280892" cy="102278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1857" t="3020" r="1566" b="2460"/>
          <a:stretch>
            <a:fillRect/>
          </a:stretch>
        </p:blipFill>
        <p:spPr>
          <a:xfrm>
            <a:off x="9419413" y="29574"/>
            <a:ext cx="7516037" cy="102278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67839" y="220253"/>
            <a:ext cx="874576" cy="7553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9354" y="3213929"/>
            <a:ext cx="3178912" cy="6979126"/>
            <a:chOff x="0" y="0"/>
            <a:chExt cx="4238549" cy="9305501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2253893" cy="1825378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l="18388" r="15603"/>
            <a:stretch>
              <a:fillRect/>
            </a:stretch>
          </p:blipFill>
          <p:spPr>
            <a:xfrm>
              <a:off x="0" y="1825378"/>
              <a:ext cx="2594870" cy="143342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6"/>
            <a:srcRect l="5515" r="4987"/>
            <a:stretch>
              <a:fillRect/>
            </a:stretch>
          </p:blipFill>
          <p:spPr>
            <a:xfrm>
              <a:off x="0" y="3201865"/>
              <a:ext cx="3623495" cy="113978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7"/>
            <a:srcRect l="13664" r="9091"/>
            <a:stretch>
              <a:fillRect/>
            </a:stretch>
          </p:blipFill>
          <p:spPr>
            <a:xfrm>
              <a:off x="0" y="4300205"/>
              <a:ext cx="3972478" cy="1580433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8"/>
            <a:srcRect l="8686" r="9285"/>
            <a:stretch>
              <a:fillRect/>
            </a:stretch>
          </p:blipFill>
          <p:spPr>
            <a:xfrm>
              <a:off x="0" y="5880638"/>
              <a:ext cx="4092883" cy="1695557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9"/>
            <a:srcRect l="17034" r="14693"/>
            <a:stretch>
              <a:fillRect/>
            </a:stretch>
          </p:blipFill>
          <p:spPr>
            <a:xfrm>
              <a:off x="0" y="7526315"/>
              <a:ext cx="4238549" cy="1779186"/>
            </a:xfrm>
            <a:prstGeom prst="rect">
              <a:avLst/>
            </a:prstGeom>
          </p:spPr>
        </p:pic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0999880" y="2640544"/>
            <a:ext cx="7073497" cy="50059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922902" y="4020966"/>
            <a:ext cx="6957631" cy="492266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65560" y="271895"/>
            <a:ext cx="11907242" cy="756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37"/>
              </a:lnSpc>
            </a:pPr>
            <a:r>
              <a:rPr lang="en-US" sz="5694">
                <a:solidFill>
                  <a:srgbClr val="004651"/>
                </a:solidFill>
                <a:cs typeface="Alice"/>
              </a:rPr>
              <a:t>จุดเด่นของการให้บริการผู้ป่วยชาวต่างชาติ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25081" y="1118631"/>
            <a:ext cx="9960092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4651"/>
                </a:solidFill>
                <a:latin typeface="Alice Bold"/>
              </a:rPr>
              <a:t> </a:t>
            </a:r>
            <a:r>
              <a:rPr lang="en-US" sz="2599" dirty="0" err="1">
                <a:solidFill>
                  <a:srgbClr val="004651"/>
                </a:solidFill>
                <a:latin typeface="Alice Bold"/>
              </a:rPr>
              <a:t>นโยบายหนึ่งราคา</a:t>
            </a:r>
            <a:r>
              <a:rPr lang="en-US" sz="2599" dirty="0">
                <a:solidFill>
                  <a:srgbClr val="004651"/>
                </a:solidFill>
                <a:latin typeface="Alice Bold"/>
              </a:rPr>
              <a:t> </a:t>
            </a:r>
            <a:r>
              <a:rPr lang="en-US" sz="2599" dirty="0" err="1">
                <a:solidFill>
                  <a:srgbClr val="004651"/>
                </a:solidFill>
                <a:latin typeface="Alice Bold"/>
              </a:rPr>
              <a:t>หนึ่งมาตรฐาน</a:t>
            </a:r>
            <a:r>
              <a:rPr lang="en-US" sz="2599" dirty="0">
                <a:solidFill>
                  <a:srgbClr val="004651"/>
                </a:solidFill>
                <a:latin typeface="Alice Bold"/>
              </a:rPr>
              <a:t>  (one price one standard policy)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9170" y="1619448"/>
            <a:ext cx="11760994" cy="86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4651"/>
                </a:solidFill>
                <a:cs typeface="Alice"/>
              </a:rPr>
              <a:t>การให้บริการผู้ป่วยชาวต่างชาติ โรงพยาบาลหนองคาย</a:t>
            </a: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004651"/>
                </a:solidFill>
                <a:cs typeface="Alice"/>
              </a:rPr>
              <a:t>ได้มีการจัดทีมเจ้าหน้าที่ที่สามารถสื่อสารกับคนไข้ต่างชาติได้หลากหลายภาษา เช่น อังกฤษ จีน ลาว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86155" y="2684581"/>
            <a:ext cx="7242793" cy="122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41" lvl="1" indent="-253371" algn="just">
              <a:lnSpc>
                <a:spcPts val="3285"/>
              </a:lnSpc>
              <a:buFont typeface="Arial"/>
              <a:buChar char="•"/>
            </a:pPr>
            <a:r>
              <a:rPr lang="en-US" sz="2347">
                <a:solidFill>
                  <a:srgbClr val="004651"/>
                </a:solidFill>
                <a:cs typeface="Alice"/>
              </a:rPr>
              <a:t>มีช่องทางการให้บริการด่วนพิเศษสำหรับผู้ป่วยชาวต่างชาติ </a:t>
            </a:r>
          </a:p>
          <a:p>
            <a:pPr algn="just">
              <a:lnSpc>
                <a:spcPts val="3285"/>
              </a:lnSpc>
            </a:pPr>
            <a:r>
              <a:rPr lang="en-US" sz="2347">
                <a:solidFill>
                  <a:srgbClr val="004651"/>
                </a:solidFill>
                <a:cs typeface="Alice"/>
              </a:rPr>
              <a:t>โดยจัดทำป้าย International Customer Service (ICS)</a:t>
            </a:r>
          </a:p>
          <a:p>
            <a:pPr algn="just">
              <a:lnSpc>
                <a:spcPts val="3285"/>
              </a:lnSpc>
              <a:spcBef>
                <a:spcPct val="0"/>
              </a:spcBef>
            </a:pPr>
            <a:r>
              <a:rPr lang="en-US" sz="2347">
                <a:solidFill>
                  <a:srgbClr val="004651"/>
                </a:solidFill>
                <a:cs typeface="Alice"/>
              </a:rPr>
              <a:t>ตามลำดับขั้นตอนการให้บริการอย่างชัดเจน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64099" y="9075745"/>
            <a:ext cx="11152128" cy="905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5" lvl="1" indent="-269872" algn="just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4651"/>
                </a:solidFill>
                <a:cs typeface="Alice"/>
              </a:rPr>
              <a:t>การให้บริการคลินิกพิเศษเฉพาะทางนอกเวลาราชการ Special Medical Clinic (SMC)  </a:t>
            </a:r>
          </a:p>
          <a:p>
            <a:pPr algn="just">
              <a:lnSpc>
                <a:spcPts val="3779"/>
              </a:lnSpc>
              <a:spcBef>
                <a:spcPct val="0"/>
              </a:spcBef>
            </a:pPr>
            <a:r>
              <a:rPr lang="en-US" sz="2699" u="sng">
                <a:solidFill>
                  <a:srgbClr val="004651"/>
                </a:solidFill>
                <a:cs typeface="Alice"/>
              </a:rPr>
              <a:t>พบแพทย์เฉพาะทาง</a:t>
            </a:r>
            <a:r>
              <a:rPr lang="en-US" sz="2699" u="sng">
                <a:solidFill>
                  <a:srgbClr val="004651"/>
                </a:solidFill>
                <a:latin typeface="Alice"/>
              </a:rPr>
              <a:t> ไม่รอนาน ไม่เสียเวลา สะดวกสบาย ด้วยระบบ One stop service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147808" y="-316976"/>
            <a:ext cx="12245413" cy="10603976"/>
            <a:chOff x="0" y="0"/>
            <a:chExt cx="4282440" cy="3708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5808" r="-5808"/>
              </a:stretch>
            </a:blip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469363" y="9178330"/>
            <a:ext cx="731787" cy="6319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75418" y="7812699"/>
            <a:ext cx="731787" cy="6319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07205" y="6437752"/>
            <a:ext cx="731787" cy="63199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568493" y="4985012"/>
            <a:ext cx="731787" cy="63199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307205" y="3599006"/>
            <a:ext cx="731787" cy="63199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365819" y="2379719"/>
            <a:ext cx="731787" cy="6319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843632" y="1197349"/>
            <a:ext cx="731787" cy="6319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902358" y="-66675"/>
            <a:ext cx="3859283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4651"/>
                </a:solidFill>
                <a:cs typeface="Fira Sans Medium"/>
              </a:rPr>
              <a:t>โอกาสพัฒนา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41312" y="1298400"/>
            <a:ext cx="8327527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4651"/>
                </a:solidFill>
                <a:cs typeface="Alice"/>
              </a:rPr>
              <a:t>เ</a:t>
            </a:r>
            <a:r>
              <a:rPr lang="en-US" sz="2199">
                <a:solidFill>
                  <a:srgbClr val="004651"/>
                </a:solidFill>
                <a:cs typeface="Alice Bold"/>
              </a:rPr>
              <a:t>ป็นเขตเศรษฐกิจพิเศษ ติดชายแดน ใกล้นครหลวงเวียงจันทน์ (สปป.ลาว)</a:t>
            </a:r>
          </a:p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และเป็นจุดเชื่อมต่อรถไฟความเร็วสูงสู่ประเทศจีน</a:t>
            </a:r>
            <a:r>
              <a:rPr lang="en-US" sz="2199">
                <a:solidFill>
                  <a:srgbClr val="004651"/>
                </a:solidFill>
                <a:latin typeface="Alice"/>
              </a:rPr>
              <a:t>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450080" y="2480771"/>
            <a:ext cx="7745213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ปรับพื้นที่การทำงานให้สะดวกเพื่อรับรองการให้บริการผู้ป่วยต่างชาติ 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507291" y="3493768"/>
            <a:ext cx="5752009" cy="737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9"/>
              </a:lnSpc>
            </a:pPr>
            <a:r>
              <a:rPr lang="en-US" sz="2099">
                <a:solidFill>
                  <a:srgbClr val="004651"/>
                </a:solidFill>
                <a:cs typeface="Alice Bold"/>
              </a:rPr>
              <a:t>เพิ่มบุคลากร อัตรากำลังให้เพียงพอต่อผู้มารับบริการ </a:t>
            </a:r>
          </a:p>
          <a:p>
            <a:pPr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4651"/>
                </a:solidFill>
                <a:cs typeface="Alice Bold"/>
              </a:rPr>
              <a:t>เพื่อความสะดวกรวดเร็ว  และมีประสิทธิภาพ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644986" y="5086063"/>
            <a:ext cx="658370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เพิ่มสถานที่เพื่อให้เพียงพอต่อการจอดรถได้สะดวกยิ่งขึ้น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635459" y="6538803"/>
            <a:ext cx="6004371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เพิ่มทักษะการสื่อสารของเจ้าหน้าที่ในเรื่องภาษาต่างๆ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38992" y="7844998"/>
            <a:ext cx="5359490" cy="382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การแลกเปลี่ยนเรียนรู้ระหว่างประเทศ ไทย-ลาว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717635" y="9084118"/>
            <a:ext cx="5710332" cy="772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004651"/>
                </a:solidFill>
                <a:cs typeface="Alice Bold"/>
              </a:rPr>
              <a:t>พัฒนาระบบส่งต่อผู้ป่วยระหว่างประเทศไทย - ลาว ให้มีประสิทธิภาพมากขึ้น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63094" y="6077994"/>
            <a:ext cx="6383425" cy="5528076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671665" y="7004492"/>
            <a:ext cx="3034530" cy="262791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4053492" y="8956750"/>
            <a:ext cx="2141618" cy="1854652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b="21787"/>
          <a:stretch>
            <a:fillRect/>
          </a:stretch>
        </p:blipFill>
        <p:spPr>
          <a:xfrm>
            <a:off x="7191509" y="423190"/>
            <a:ext cx="3193698" cy="249787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554431" y="6413745"/>
            <a:ext cx="14766361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3600">
                <a:solidFill>
                  <a:srgbClr val="F4F4F4"/>
                </a:solidFill>
                <a:latin typeface="Fira Sans Medium"/>
              </a:rPr>
              <a:t>Customer Relationship Management</a:t>
            </a:r>
          </a:p>
          <a:p>
            <a:pPr algn="ctr">
              <a:lnSpc>
                <a:spcPts val="4320"/>
              </a:lnSpc>
              <a:spcBef>
                <a:spcPct val="0"/>
              </a:spcBef>
            </a:pPr>
            <a:endParaRPr lang="en-US" sz="3600">
              <a:solidFill>
                <a:srgbClr val="F4F4F4"/>
              </a:solidFill>
              <a:latin typeface="Fira Sans Medium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52401" y="4842120"/>
            <a:ext cx="1476636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80"/>
              </a:lnSpc>
            </a:pPr>
            <a:r>
              <a:rPr lang="en-US" sz="10400">
                <a:solidFill>
                  <a:srgbClr val="A4E473"/>
                </a:solidFill>
                <a:latin typeface="Fira Sans Medium"/>
              </a:rPr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151770" y="3688862"/>
            <a:ext cx="7027514" cy="6085860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875508" y="266481"/>
            <a:ext cx="4961246" cy="4296462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053981" y="2013186"/>
            <a:ext cx="7611546" cy="6591255"/>
            <a:chOff x="0" y="0"/>
            <a:chExt cx="4282440" cy="3708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14946" r="-14946"/>
              </a:stretch>
            </a:blip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t="16459" b="18964"/>
          <a:stretch>
            <a:fillRect/>
          </a:stretch>
        </p:blipFill>
        <p:spPr>
          <a:xfrm>
            <a:off x="2290919" y="863050"/>
            <a:ext cx="5729466" cy="369989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517062" y="4966647"/>
            <a:ext cx="9722603" cy="2362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4"/>
              </a:lnSpc>
            </a:pPr>
            <a:r>
              <a:rPr lang="en-US" sz="5170" spc="-51">
                <a:solidFill>
                  <a:srgbClr val="004651"/>
                </a:solidFill>
                <a:cs typeface="Alice Bold"/>
              </a:rPr>
              <a:t>สรุปแนวทางพัฒนาระบบให้บริการ</a:t>
            </a:r>
          </a:p>
          <a:p>
            <a:pPr algn="ctr">
              <a:lnSpc>
                <a:spcPts val="6204"/>
              </a:lnSpc>
            </a:pPr>
            <a:r>
              <a:rPr lang="en-US" sz="5170" spc="-51">
                <a:solidFill>
                  <a:srgbClr val="004651"/>
                </a:solidFill>
                <a:cs typeface="Alice Bold"/>
              </a:rPr>
              <a:t>ผู้ป่วยชาวต่างชาติ</a:t>
            </a:r>
          </a:p>
          <a:p>
            <a:pPr algn="ctr">
              <a:lnSpc>
                <a:spcPts val="6204"/>
              </a:lnSpc>
              <a:spcBef>
                <a:spcPct val="0"/>
              </a:spcBef>
            </a:pPr>
            <a:r>
              <a:rPr lang="en-US" sz="5170" spc="-51">
                <a:solidFill>
                  <a:srgbClr val="004651"/>
                </a:solidFill>
                <a:cs typeface="Alice Bold"/>
              </a:rPr>
              <a:t>โรงพยาบาลหนองคาย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10" name="AutoShape 10"/>
          <p:cNvSpPr/>
          <p:nvPr/>
        </p:nvSpPr>
        <p:spPr>
          <a:xfrm rot="6346">
            <a:off x="8467580" y="3677879"/>
            <a:ext cx="8481441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5943267" y="7269305"/>
            <a:ext cx="11005748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 b="29296"/>
          <a:stretch>
            <a:fillRect/>
          </a:stretch>
        </p:blipFill>
        <p:spPr>
          <a:xfrm>
            <a:off x="9312809" y="630248"/>
            <a:ext cx="3634697" cy="256985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927329" y="7536005"/>
            <a:ext cx="3265324" cy="235428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357164" y="3956979"/>
            <a:ext cx="3140332" cy="270530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572346" y="431550"/>
            <a:ext cx="8012635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5"/>
              </a:lnSpc>
            </a:pPr>
            <a:r>
              <a:rPr lang="en-US" sz="6396" spc="-63">
                <a:solidFill>
                  <a:srgbClr val="004651"/>
                </a:solidFill>
                <a:cs typeface="Alice"/>
              </a:rPr>
              <a:t>ประเภทของผู้มารับบริการ</a:t>
            </a:r>
          </a:p>
          <a:p>
            <a:pPr algn="ctr">
              <a:lnSpc>
                <a:spcPts val="7675"/>
              </a:lnSpc>
            </a:pPr>
            <a:r>
              <a:rPr lang="en-US" sz="6396" spc="-63">
                <a:solidFill>
                  <a:srgbClr val="004651"/>
                </a:solidFill>
                <a:cs typeface="Alice"/>
              </a:rPr>
              <a:t>ศูนย์ลูกค้าสัมพันธ์ </a:t>
            </a:r>
          </a:p>
          <a:p>
            <a:pPr algn="ctr">
              <a:lnSpc>
                <a:spcPts val="7675"/>
              </a:lnSpc>
              <a:spcBef>
                <a:spcPct val="0"/>
              </a:spcBef>
            </a:pPr>
            <a:r>
              <a:rPr lang="en-US" sz="6396" spc="-63">
                <a:solidFill>
                  <a:srgbClr val="004651"/>
                </a:solidFill>
                <a:cs typeface="Alice"/>
              </a:rPr>
              <a:t>โรงพยาบาลหนองคาย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603788" y="1700863"/>
            <a:ext cx="4655512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9"/>
              </a:lnSpc>
              <a:spcBef>
                <a:spcPct val="0"/>
              </a:spcBef>
            </a:pPr>
            <a:r>
              <a:rPr lang="en-US" sz="3699">
                <a:solidFill>
                  <a:srgbClr val="004651"/>
                </a:solidFill>
                <a:cs typeface="Fira Sans Medium Bold"/>
              </a:rPr>
              <a:t>ผู้ป่วยฉุกเฉิน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954067" y="7897955"/>
            <a:ext cx="4264598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20"/>
              </a:lnSpc>
              <a:spcBef>
                <a:spcPct val="0"/>
              </a:spcBef>
            </a:pPr>
            <a:r>
              <a:rPr lang="en-US" sz="3600">
                <a:solidFill>
                  <a:srgbClr val="004651"/>
                </a:solidFill>
                <a:cs typeface="Fira Sans Medium Bold"/>
              </a:rPr>
              <a:t>ผู้ป่วยมาตรวจสุขภาพ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389753" y="4515489"/>
            <a:ext cx="3825915" cy="537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84"/>
              </a:lnSpc>
              <a:spcBef>
                <a:spcPct val="0"/>
              </a:spcBef>
            </a:pPr>
            <a:r>
              <a:rPr lang="en-US" sz="3570">
                <a:solidFill>
                  <a:srgbClr val="004651"/>
                </a:solidFill>
                <a:cs typeface="Alice Bold"/>
              </a:rPr>
              <a:t>ผู้ป่วยไม่ฉุกเฉิน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010360" y="2634313"/>
            <a:ext cx="3642726" cy="4062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1"/>
              </a:lnSpc>
              <a:spcBef>
                <a:spcPct val="0"/>
              </a:spcBef>
            </a:pPr>
            <a:r>
              <a:rPr lang="en-US" sz="2379">
                <a:solidFill>
                  <a:srgbClr val="004651"/>
                </a:solidFill>
                <a:cs typeface="Fira Sans Light Bold"/>
              </a:rPr>
              <a:t>เข้ารับบริการที่แผนกฉุกเฉิน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389753" y="5515547"/>
            <a:ext cx="4005991" cy="82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379">
                <a:solidFill>
                  <a:srgbClr val="004651"/>
                </a:solidFill>
                <a:cs typeface="Fira Sans Light Bold"/>
              </a:rPr>
              <a:t>เข้ารับบริการที่แผนกผู้ป่วยนอก</a:t>
            </a:r>
          </a:p>
          <a:p>
            <a:pPr algn="ctr">
              <a:lnSpc>
                <a:spcPts val="3331"/>
              </a:lnSpc>
              <a:spcBef>
                <a:spcPct val="0"/>
              </a:spcBef>
            </a:pPr>
            <a:r>
              <a:rPr lang="en-US" sz="2379">
                <a:solidFill>
                  <a:srgbClr val="004651"/>
                </a:solidFill>
                <a:cs typeface="Fira Sans Light Bold"/>
              </a:rPr>
              <a:t>ห้องตรวจลูกค้าสัมพันธ์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212673" y="8821798"/>
            <a:ext cx="4005991" cy="825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31"/>
              </a:lnSpc>
            </a:pPr>
            <a:r>
              <a:rPr lang="en-US" sz="2379">
                <a:solidFill>
                  <a:srgbClr val="004651"/>
                </a:solidFill>
                <a:cs typeface="Fira Sans Light Bold"/>
              </a:rPr>
              <a:t>เข้ารับบริการที่แผนกผู้ป่วยนอก</a:t>
            </a:r>
          </a:p>
          <a:p>
            <a:pPr algn="ctr">
              <a:lnSpc>
                <a:spcPts val="3331"/>
              </a:lnSpc>
              <a:spcBef>
                <a:spcPct val="0"/>
              </a:spcBef>
            </a:pPr>
            <a:r>
              <a:rPr lang="en-US" sz="2379">
                <a:solidFill>
                  <a:srgbClr val="004651"/>
                </a:solidFill>
                <a:cs typeface="Fira Sans Light Bold"/>
              </a:rPr>
              <a:t>ห้องตรวจลูกค้าสัมพันธ์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3426121" y="-4456803"/>
            <a:ext cx="12570121" cy="6226137"/>
            <a:chOff x="0" y="0"/>
            <a:chExt cx="1084588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5882" cy="5372100"/>
            </a:xfrm>
            <a:custGeom>
              <a:avLst/>
              <a:gdLst/>
              <a:ahLst/>
              <a:cxnLst/>
              <a:rect l="l" t="t" r="r" b="b"/>
              <a:pathLst>
                <a:path w="10845882" h="5372100">
                  <a:moveTo>
                    <a:pt x="9295212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9295212" y="5372100"/>
                  </a:lnTo>
                  <a:lnTo>
                    <a:pt x="10845882" y="2686050"/>
                  </a:lnTo>
                  <a:lnTo>
                    <a:pt x="9295212" y="0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216121" y="-565167"/>
            <a:ext cx="2695438" cy="2334501"/>
            <a:chOff x="0" y="0"/>
            <a:chExt cx="6202680" cy="53721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0" y="-9525"/>
            <a:ext cx="6665753" cy="16384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325" spc="-33">
                <a:solidFill>
                  <a:srgbClr val="000000"/>
                </a:solidFill>
                <a:cs typeface="Fira Sans Medium Bold"/>
              </a:rPr>
              <a:t>สถิติ 3 ปี ย้อนหลัง - ปัจจุบัน</a:t>
            </a:r>
          </a:p>
          <a:p>
            <a:pPr algn="ctr">
              <a:lnSpc>
                <a:spcPts val="4322"/>
              </a:lnSpc>
            </a:pPr>
            <a:r>
              <a:rPr lang="en-US" sz="3325" spc="-33">
                <a:solidFill>
                  <a:srgbClr val="000000"/>
                </a:solidFill>
                <a:cs typeface="Fira Sans Medium Bold"/>
              </a:rPr>
              <a:t>การให้บริการผู้ป่วยต่างชาติ </a:t>
            </a:r>
          </a:p>
          <a:p>
            <a:pPr marL="0" lvl="0" indent="0" algn="ctr">
              <a:lnSpc>
                <a:spcPts val="4322"/>
              </a:lnSpc>
              <a:spcBef>
                <a:spcPct val="0"/>
              </a:spcBef>
            </a:pPr>
            <a:r>
              <a:rPr lang="en-US" sz="3325" spc="-33">
                <a:solidFill>
                  <a:srgbClr val="000000"/>
                </a:solidFill>
                <a:cs typeface="Fira Sans Medium Bold"/>
              </a:rPr>
              <a:t>ศูนย์ลูกค้าสัมพันธ์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5870404" y="-1167251"/>
            <a:ext cx="2695438" cy="2334501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aphicFrame>
        <p:nvGraphicFramePr>
          <p:cNvPr id="9" name="Table 9"/>
          <p:cNvGraphicFramePr>
            <a:graphicFrameLocks noGrp="1"/>
          </p:cNvGraphicFramePr>
          <p:nvPr/>
        </p:nvGraphicFramePr>
        <p:xfrm>
          <a:off x="564296" y="2478254"/>
          <a:ext cx="17159407" cy="6957122"/>
        </p:xfrm>
        <a:graphic>
          <a:graphicData uri="http://schemas.openxmlformats.org/drawingml/2006/table">
            <a:tbl>
              <a:tblPr/>
              <a:tblGrid>
                <a:gridCol w="3474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4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48619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2563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2563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2563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2563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2563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9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ลาว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cs typeface="Alice Bold"/>
                        </a:rPr>
                        <a:t>เวียดนาม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cs typeface="Alice Bold"/>
                        </a:rPr>
                        <a:t>ญวณอพยพ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cs typeface="Alice Bold"/>
                        </a:rPr>
                        <a:t>อังกฤษ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cs typeface="Alice Bold"/>
                        </a:rPr>
                        <a:t>อเมริกา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2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715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58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48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8619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926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ลาว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กัมพูชา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เมียนมา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อังกฤษ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จีน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86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latin typeface="Alice Bold"/>
                        </a:rPr>
                        <a:t>788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latin typeface="Alice Bold"/>
                        </a:rPr>
                        <a:t>34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latin typeface="Alice Bold"/>
                        </a:rPr>
                        <a:t>25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latin typeface="Alice Bold"/>
                        </a:rPr>
                        <a:t>18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latin typeface="Alice Bold"/>
                        </a:rPr>
                        <a:t>9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10"/>
          <p:cNvSpPr txBox="1"/>
          <p:nvPr/>
        </p:nvSpPr>
        <p:spPr>
          <a:xfrm>
            <a:off x="8336582" y="64268"/>
            <a:ext cx="9732387" cy="186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FFD699"/>
                </a:solidFill>
                <a:latin typeface="Alice Bold"/>
              </a:rPr>
              <a:t>5 อันดับ การให้บริการผู้ป่วยชาวต่างชาติ</a:t>
            </a:r>
          </a:p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FFD699"/>
                </a:solidFill>
                <a:cs typeface="Alice Bold"/>
              </a:rPr>
              <a:t>แยกตามประเทศ</a:t>
            </a:r>
          </a:p>
          <a:p>
            <a:pPr algn="ctr">
              <a:lnSpc>
                <a:spcPts val="4984"/>
              </a:lnSpc>
              <a:spcBef>
                <a:spcPct val="0"/>
              </a:spcBef>
            </a:pPr>
            <a:r>
              <a:rPr lang="en-US" sz="3560">
                <a:solidFill>
                  <a:srgbClr val="FFD699"/>
                </a:solidFill>
                <a:cs typeface="Alice Bold"/>
              </a:rPr>
              <a:t>ศูนย์ลูกค้าสัมพันธ์ ประจำปีงบประมาณ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74590"/>
              </p:ext>
            </p:extLst>
          </p:nvPr>
        </p:nvGraphicFramePr>
        <p:xfrm>
          <a:off x="439035" y="2478254"/>
          <a:ext cx="17159408" cy="6974649"/>
        </p:xfrm>
        <a:graphic>
          <a:graphicData uri="http://schemas.openxmlformats.org/drawingml/2006/table">
            <a:tbl>
              <a:tblPr/>
              <a:tblGrid>
                <a:gridCol w="340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4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4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11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8311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2565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2565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2565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2565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2565</a:t>
                      </a:r>
                      <a:endParaRPr lang="en-US" sz="110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1635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 dirty="0" err="1">
                          <a:solidFill>
                            <a:srgbClr val="000000"/>
                          </a:solidFill>
                          <a:cs typeface="Alice Bold"/>
                        </a:rPr>
                        <a:t>ลาว</a:t>
                      </a:r>
                      <a:endParaRPr lang="en-US" sz="1100" dirty="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 err="1">
                          <a:solidFill>
                            <a:srgbClr val="000000"/>
                          </a:solidFill>
                          <a:cs typeface="Alice Bold"/>
                        </a:rPr>
                        <a:t>เกาหลี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 err="1">
                          <a:solidFill>
                            <a:srgbClr val="000000"/>
                          </a:solidFill>
                          <a:cs typeface="Alice Bold"/>
                        </a:rPr>
                        <a:t>อังกฤษ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 err="1">
                          <a:solidFill>
                            <a:srgbClr val="000000"/>
                          </a:solidFill>
                          <a:cs typeface="Alice Bold"/>
                        </a:rPr>
                        <a:t>ฟิลิปินส์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 err="1">
                          <a:solidFill>
                            <a:srgbClr val="000000"/>
                          </a:solidFill>
                          <a:cs typeface="Alice Bold"/>
                        </a:rPr>
                        <a:t>จีน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977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>
                          <a:solidFill>
                            <a:srgbClr val="000000"/>
                          </a:solidFill>
                          <a:latin typeface="Alice Bold"/>
                        </a:rPr>
                        <a:t>2,102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78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51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>
                          <a:solidFill>
                            <a:srgbClr val="000000"/>
                          </a:solidFill>
                          <a:latin typeface="Alice Bold"/>
                        </a:rPr>
                        <a:t>38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dirty="0">
                          <a:solidFill>
                            <a:srgbClr val="000000"/>
                          </a:solidFill>
                          <a:latin typeface="Alice Bold"/>
                        </a:rPr>
                        <a:t>26</a:t>
                      </a:r>
                      <a:endParaRPr lang="en-US" sz="11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8311">
                <a:tc gridSpan="5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299" u="none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 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1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83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u="none" dirty="0" err="1">
                          <a:solidFill>
                            <a:srgbClr val="000000"/>
                          </a:solidFill>
                          <a:cs typeface="Alice Bold"/>
                        </a:rPr>
                        <a:t>ลาว</a:t>
                      </a:r>
                      <a:endParaRPr lang="en-US" sz="3300" b="1" dirty="0"/>
                    </a:p>
                  </a:txBody>
                  <a:tcPr marL="190500" marR="190500" marT="190500" marB="190500" anchor="b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dirty="0" err="1">
                          <a:solidFill>
                            <a:srgbClr val="000000"/>
                          </a:solidFill>
                          <a:cs typeface="Alice Bold"/>
                        </a:rPr>
                        <a:t>อังกฤษ</a:t>
                      </a:r>
                      <a:endParaRPr lang="en-US" sz="3300" b="1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th-TH" sz="3300" b="1" dirty="0">
                          <a:solidFill>
                            <a:srgbClr val="000000"/>
                          </a:solidFill>
                        </a:rPr>
                        <a:t>อเมริกา</a:t>
                      </a:r>
                      <a:endParaRPr lang="en-US" sz="3300" b="1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th-TH" sz="3300" b="1" dirty="0"/>
                        <a:t>เวียดนาม</a:t>
                      </a:r>
                      <a:endParaRPr lang="en-US" sz="3300" b="1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th-TH" sz="3300" b="1" dirty="0" err="1"/>
                        <a:t>ญว</a:t>
                      </a:r>
                      <a:r>
                        <a:rPr lang="th-TH" sz="3300" b="1" dirty="0"/>
                        <a:t>นอ</a:t>
                      </a:r>
                      <a:r>
                        <a:rPr lang="th-TH" sz="3300" b="1" dirty="0" err="1"/>
                        <a:t>พย</a:t>
                      </a:r>
                      <a:endParaRPr lang="en-US" sz="3300" b="1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83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dirty="0">
                          <a:latin typeface="Algerian" panose="04020705040A02060702" pitchFamily="82" charset="0"/>
                        </a:rPr>
                        <a:t>1775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dirty="0">
                          <a:latin typeface="Algerian" panose="04020705040A02060702" pitchFamily="82" charset="0"/>
                        </a:rPr>
                        <a:t>78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3300" b="1" dirty="0">
                          <a:latin typeface="Algerian" panose="04020705040A02060702" pitchFamily="82" charset="0"/>
                        </a:rPr>
                        <a:t>41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th-TH" sz="3300" b="1" dirty="0">
                          <a:latin typeface="Alice" panose="020B0604020202020204" charset="0"/>
                        </a:rPr>
                        <a:t>34</a:t>
                      </a:r>
                      <a:endParaRPr lang="en-US" sz="3300" b="1" dirty="0">
                        <a:latin typeface="Alice" panose="020B0604020202020204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4619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th-TH" sz="3300" b="1" dirty="0">
                          <a:latin typeface="Algerian" panose="04020705040A02060702" pitchFamily="82" charset="0"/>
                        </a:rPr>
                        <a:t>34</a:t>
                      </a:r>
                      <a:endParaRPr lang="en-US" sz="3300" b="1" dirty="0">
                        <a:latin typeface="Algerian" panose="04020705040A02060702" pitchFamily="82" charset="0"/>
                      </a:endParaRP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FFD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4277807" y="267816"/>
            <a:ext cx="9732387" cy="1862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FFD699"/>
                </a:solidFill>
                <a:latin typeface="Alice Bold"/>
              </a:rPr>
              <a:t>5 อันดับ การให้บริการผู้ป่วยชาวต่างชาติ</a:t>
            </a:r>
          </a:p>
          <a:p>
            <a:pPr algn="ctr">
              <a:lnSpc>
                <a:spcPts val="4984"/>
              </a:lnSpc>
            </a:pPr>
            <a:r>
              <a:rPr lang="en-US" sz="3560">
                <a:solidFill>
                  <a:srgbClr val="FFD699"/>
                </a:solidFill>
                <a:cs typeface="Alice Bold"/>
              </a:rPr>
              <a:t>แยกตามประเทศ</a:t>
            </a:r>
          </a:p>
          <a:p>
            <a:pPr algn="ctr">
              <a:lnSpc>
                <a:spcPts val="4984"/>
              </a:lnSpc>
              <a:spcBef>
                <a:spcPct val="0"/>
              </a:spcBef>
            </a:pPr>
            <a:r>
              <a:rPr lang="en-US" sz="3560">
                <a:solidFill>
                  <a:srgbClr val="FFD699"/>
                </a:solidFill>
                <a:cs typeface="Alice Bold"/>
              </a:rPr>
              <a:t>ศูนย์ลูกค้าสัมพันธ์ ประจำปีงบประมาณ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15633" y="2338922"/>
            <a:ext cx="7321033" cy="6340049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2553196">
            <a:off x="13901896" y="7439525"/>
            <a:ext cx="4970154" cy="430417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6" name="Group 6"/>
          <p:cNvGrpSpPr/>
          <p:nvPr/>
        </p:nvGrpSpPr>
        <p:grpSpPr>
          <a:xfrm rot="1588976">
            <a:off x="14385630" y="6006206"/>
            <a:ext cx="2271679" cy="1967285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8" name="Group 8"/>
          <p:cNvGrpSpPr/>
          <p:nvPr/>
        </p:nvGrpSpPr>
        <p:grpSpPr>
          <a:xfrm rot="-3511336">
            <a:off x="14301139" y="-1086529"/>
            <a:ext cx="4687933" cy="4230458"/>
            <a:chOff x="0" y="0"/>
            <a:chExt cx="4035565" cy="36417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035565" cy="3641752"/>
            </a:xfrm>
            <a:custGeom>
              <a:avLst/>
              <a:gdLst/>
              <a:ahLst/>
              <a:cxnLst/>
              <a:rect l="l" t="t" r="r" b="b"/>
              <a:pathLst>
                <a:path w="4035565" h="3641752">
                  <a:moveTo>
                    <a:pt x="4035565" y="1820876"/>
                  </a:moveTo>
                  <a:lnTo>
                    <a:pt x="3130690" y="3641752"/>
                  </a:lnTo>
                  <a:lnTo>
                    <a:pt x="904875" y="3641752"/>
                  </a:lnTo>
                  <a:lnTo>
                    <a:pt x="0" y="1820876"/>
                  </a:lnTo>
                  <a:lnTo>
                    <a:pt x="904875" y="0"/>
                  </a:lnTo>
                  <a:lnTo>
                    <a:pt x="3130563" y="0"/>
                  </a:lnTo>
                  <a:lnTo>
                    <a:pt x="4035565" y="1820876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0933" y="787583"/>
            <a:ext cx="958686" cy="827956"/>
          </a:xfrm>
          <a:prstGeom prst="rect">
            <a:avLst/>
          </a:prstGeom>
        </p:spPr>
      </p:pic>
      <p:graphicFrame>
        <p:nvGraphicFramePr>
          <p:cNvPr id="11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071466"/>
              </p:ext>
            </p:extLst>
          </p:nvPr>
        </p:nvGraphicFramePr>
        <p:xfrm>
          <a:off x="726510" y="1905942"/>
          <a:ext cx="14593946" cy="7393946"/>
        </p:xfrm>
        <a:graphic>
          <a:graphicData uri="http://schemas.openxmlformats.org/drawingml/2006/table">
            <a:tbl>
              <a:tblPr/>
              <a:tblGrid>
                <a:gridCol w="2829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7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0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75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04334">
                <a:tc>
                  <a:txBody>
                    <a:bodyPr/>
                    <a:lstStyle/>
                    <a:p>
                      <a:pPr algn="ctr">
                        <a:lnSpc>
                          <a:spcPts val="4059"/>
                        </a:lnSpc>
                        <a:defRPr/>
                      </a:pPr>
                      <a:r>
                        <a:rPr lang="en-US" sz="2899">
                          <a:solidFill>
                            <a:srgbClr val="000000"/>
                          </a:solidFill>
                          <a:cs typeface="Alice Bold"/>
                        </a:rPr>
                        <a:t>ปีงบประมาณ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lice Bold"/>
                        </a:rPr>
                        <a:t>ต่างชาติ/ราย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lice Bold"/>
                        </a:rPr>
                        <a:t>จำนวนเงิน/บาท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lice Bold"/>
                        </a:rPr>
                        <a:t>ต่างด้าว/ราย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cs typeface="Alice Bold"/>
                        </a:rPr>
                        <a:t>จำนวนเงิน/บาท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3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Alice Bold"/>
                        </a:rPr>
                        <a:t>2563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148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37,8147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335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567,520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3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Alice Bold"/>
                        </a:rPr>
                        <a:t>2564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7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lice Bold"/>
                        </a:rPr>
                        <a:t>18,470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779"/>
                        </a:lnSpc>
                        <a:defRPr/>
                      </a:pPr>
                      <a:r>
                        <a:rPr lang="en-US" sz="2699">
                          <a:solidFill>
                            <a:srgbClr val="000000"/>
                          </a:solidFill>
                          <a:latin typeface="Alice Bold"/>
                        </a:rPr>
                        <a:t>776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000000"/>
                          </a:solidFill>
                          <a:latin typeface="Alice Bold"/>
                        </a:rPr>
                        <a:t>2,754,000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2403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Alice Bold"/>
                        </a:rPr>
                        <a:t>2565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74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184,965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000000"/>
                          </a:solidFill>
                          <a:latin typeface="Alice Bold"/>
                        </a:rPr>
                        <a:t>491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latin typeface="Alice Bold"/>
                        </a:rPr>
                        <a:t>664,805</a:t>
                      </a:r>
                      <a:endParaRPr lang="en-US" sz="2800" dirty="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3">
                <a:tc>
                  <a:txBody>
                    <a:bodyPr/>
                    <a:lstStyle/>
                    <a:p>
                      <a:pPr algn="ctr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000000"/>
                          </a:solidFill>
                          <a:latin typeface="Alice Bold"/>
                        </a:rPr>
                        <a:t>2566</a:t>
                      </a:r>
                      <a:endParaRPr lang="en-US" sz="1100"/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800" b="1" dirty="0">
                          <a:latin typeface="Alice" panose="020B0604020202020204" charset="0"/>
                        </a:rPr>
                        <a:t>105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800" b="1" dirty="0">
                          <a:latin typeface="Alice" panose="020B0604020202020204" charset="0"/>
                        </a:rPr>
                        <a:t>228670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800" b="1" dirty="0">
                          <a:latin typeface="Alice" panose="020B0604020202020204" charset="0"/>
                        </a:rPr>
                        <a:t>175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800" b="1" dirty="0">
                          <a:latin typeface="Alice" panose="020B0604020202020204" charset="0"/>
                        </a:rPr>
                        <a:t>267867</a:t>
                      </a:r>
                    </a:p>
                  </a:txBody>
                  <a:tcPr marL="190500" marR="190500" marT="190500" marB="190500" anchor="ctr">
                    <a:lnL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BB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2"/>
          <p:cNvSpPr txBox="1"/>
          <p:nvPr/>
        </p:nvSpPr>
        <p:spPr>
          <a:xfrm>
            <a:off x="2201933" y="711383"/>
            <a:ext cx="1164309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4651"/>
                </a:solidFill>
                <a:cs typeface="Alice Bold"/>
              </a:rPr>
              <a:t>สรุปผลการให้บริการตรวจสุขภาพต่างชาติศูนย์ลูกค้าสัมพันธ์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53506" y="243401"/>
            <a:ext cx="3523236" cy="3729676"/>
            <a:chOff x="443973" y="-274155"/>
            <a:chExt cx="812800" cy="860425"/>
          </a:xfrm>
        </p:grpSpPr>
        <p:sp>
          <p:nvSpPr>
            <p:cNvPr id="3" name="Freeform 3"/>
            <p:cNvSpPr/>
            <p:nvPr/>
          </p:nvSpPr>
          <p:spPr>
            <a:xfrm>
              <a:off x="560856" y="47581"/>
              <a:ext cx="566996" cy="251534"/>
            </a:xfrm>
            <a:custGeom>
              <a:avLst/>
              <a:gdLst/>
              <a:ahLst/>
              <a:cxnLst/>
              <a:rect l="l" t="t" r="r" b="b"/>
              <a:pathLst>
                <a:path w="566996" h="251534">
                  <a:moveTo>
                    <a:pt x="125767" y="0"/>
                  </a:moveTo>
                  <a:lnTo>
                    <a:pt x="441229" y="0"/>
                  </a:lnTo>
                  <a:cubicBezTo>
                    <a:pt x="474585" y="0"/>
                    <a:pt x="506574" y="13250"/>
                    <a:pt x="530160" y="36836"/>
                  </a:cubicBezTo>
                  <a:cubicBezTo>
                    <a:pt x="553746" y="60422"/>
                    <a:pt x="566996" y="92412"/>
                    <a:pt x="566996" y="125767"/>
                  </a:cubicBezTo>
                  <a:lnTo>
                    <a:pt x="566996" y="125767"/>
                  </a:lnTo>
                  <a:cubicBezTo>
                    <a:pt x="566996" y="195226"/>
                    <a:pt x="510689" y="251534"/>
                    <a:pt x="441229" y="251534"/>
                  </a:cubicBezTo>
                  <a:lnTo>
                    <a:pt x="125767" y="251534"/>
                  </a:lnTo>
                  <a:cubicBezTo>
                    <a:pt x="56308" y="251534"/>
                    <a:pt x="0" y="195226"/>
                    <a:pt x="0" y="125767"/>
                  </a:cubicBezTo>
                  <a:lnTo>
                    <a:pt x="0" y="125767"/>
                  </a:lnTo>
                  <a:cubicBezTo>
                    <a:pt x="0" y="56308"/>
                    <a:pt x="56308" y="0"/>
                    <a:pt x="125767" y="0"/>
                  </a:cubicBez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443973" y="-274155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2800"/>
                </a:lnSpc>
              </a:pPr>
              <a:r>
                <a:rPr lang="en-US" sz="2000" dirty="0" err="1">
                  <a:solidFill>
                    <a:srgbClr val="F4F4F4"/>
                  </a:solidFill>
                  <a:cs typeface="Fira Sans Medium"/>
                </a:rPr>
                <a:t>จุดคัดกรอง</a:t>
              </a:r>
              <a:endParaRPr lang="en-US" sz="2000" dirty="0">
                <a:solidFill>
                  <a:srgbClr val="F4F4F4"/>
                </a:solidFill>
                <a:cs typeface="Fira Sans Medium"/>
              </a:endParaRPr>
            </a:p>
            <a:p>
              <a:pPr algn="ctr">
                <a:lnSpc>
                  <a:spcPts val="2240"/>
                </a:lnSpc>
              </a:pPr>
              <a:r>
                <a:rPr lang="en-US" sz="1600" dirty="0" err="1">
                  <a:solidFill>
                    <a:srgbClr val="F4F4F4"/>
                  </a:solidFill>
                  <a:cs typeface="Fira Sans Medium"/>
                </a:rPr>
                <a:t>รับบัตรคิว</a:t>
              </a:r>
              <a:r>
                <a:rPr lang="en-US" sz="1600" dirty="0">
                  <a:solidFill>
                    <a:srgbClr val="F4F4F4"/>
                  </a:solidFill>
                  <a:cs typeface="Fira Sans Medium"/>
                </a:rPr>
                <a:t>/</a:t>
              </a:r>
              <a:r>
                <a:rPr lang="en-US" sz="1600" dirty="0" err="1">
                  <a:solidFill>
                    <a:srgbClr val="F4F4F4"/>
                  </a:solidFill>
                  <a:cs typeface="Fira Sans Medium"/>
                </a:rPr>
                <a:t>ตรวจสุขภาพ</a:t>
              </a:r>
              <a:endParaRPr lang="en-US" sz="1600" dirty="0">
                <a:solidFill>
                  <a:srgbClr val="F4F4F4"/>
                </a:solidFill>
                <a:cs typeface="Fira Sans Medium"/>
              </a:endParaRPr>
            </a:p>
          </p:txBody>
        </p:sp>
      </p:grpSp>
      <p:sp>
        <p:nvSpPr>
          <p:cNvPr id="5" name="AutoShape 5"/>
          <p:cNvSpPr/>
          <p:nvPr/>
        </p:nvSpPr>
        <p:spPr>
          <a:xfrm rot="5399999">
            <a:off x="7760525" y="3973591"/>
            <a:ext cx="337773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6" name="AutoShape 6"/>
          <p:cNvSpPr/>
          <p:nvPr/>
        </p:nvSpPr>
        <p:spPr>
          <a:xfrm rot="5399999">
            <a:off x="7662831" y="3020527"/>
            <a:ext cx="504585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62714" y="214508"/>
            <a:ext cx="437020" cy="37742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948" y="566025"/>
            <a:ext cx="3086101" cy="3230756"/>
            <a:chOff x="-119314" y="-371916"/>
            <a:chExt cx="812800" cy="850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06610" cy="107069"/>
            </a:xfrm>
            <a:custGeom>
              <a:avLst/>
              <a:gdLst/>
              <a:ahLst/>
              <a:cxnLst/>
              <a:rect l="l" t="t" r="r" b="b"/>
              <a:pathLst>
                <a:path w="606610" h="107069">
                  <a:moveTo>
                    <a:pt x="0" y="0"/>
                  </a:moveTo>
                  <a:lnTo>
                    <a:pt x="606610" y="0"/>
                  </a:lnTo>
                  <a:lnTo>
                    <a:pt x="606610" y="107069"/>
                  </a:lnTo>
                  <a:lnTo>
                    <a:pt x="0" y="107069"/>
                  </a:lnTo>
                  <a:close/>
                </a:path>
              </a:pathLst>
            </a:custGeom>
            <a:solidFill>
              <a:srgbClr val="4CE8C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-119314" y="-371916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จุดคัดกรอง</a:t>
              </a:r>
              <a:endParaRPr lang="en-US" sz="1799" dirty="0">
                <a:solidFill>
                  <a:srgbClr val="000000"/>
                </a:solidFill>
                <a:cs typeface="Alice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989875" y="119258"/>
            <a:ext cx="13685092" cy="1360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7"/>
              </a:lnSpc>
            </a:pPr>
            <a:r>
              <a:rPr lang="en-US" sz="2251" spc="-114">
                <a:solidFill>
                  <a:srgbClr val="004651"/>
                </a:solidFill>
                <a:cs typeface="Fira Sans Light Bold"/>
              </a:rPr>
              <a:t>ขั้นตอนการให้บริการตรวจสุขภาพผู้ป่วยต่างชาติและ สิทธิหลักประกันสุขภาพ (UC) </a:t>
            </a:r>
          </a:p>
          <a:p>
            <a:pPr algn="ctr">
              <a:lnSpc>
                <a:spcPts val="3647"/>
              </a:lnSpc>
            </a:pPr>
            <a:r>
              <a:rPr lang="en-US" sz="2251" spc="-114">
                <a:solidFill>
                  <a:srgbClr val="004651"/>
                </a:solidFill>
                <a:cs typeface="Fira Sans Light Bold"/>
              </a:rPr>
              <a:t>ห้องตรวจลูกค้าสัมพันธ์ (CRM) เบอร์ 88 </a:t>
            </a:r>
          </a:p>
          <a:p>
            <a:pPr marL="0" lvl="0" indent="0">
              <a:lnSpc>
                <a:spcPts val="3647"/>
              </a:lnSpc>
            </a:pPr>
            <a:endParaRPr lang="en-US" sz="2251" spc="-114">
              <a:solidFill>
                <a:srgbClr val="004651"/>
              </a:solidFill>
              <a:cs typeface="Fira Sans Light Bold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03579" y="214508"/>
            <a:ext cx="437020" cy="377427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6414911" y="1989895"/>
            <a:ext cx="3086098" cy="3230757"/>
            <a:chOff x="906377" y="-117478"/>
            <a:chExt cx="812800" cy="850900"/>
          </a:xfrm>
        </p:grpSpPr>
        <p:sp>
          <p:nvSpPr>
            <p:cNvPr id="14" name="Freeform 14"/>
            <p:cNvSpPr/>
            <p:nvPr/>
          </p:nvSpPr>
          <p:spPr>
            <a:xfrm>
              <a:off x="963874" y="215709"/>
              <a:ext cx="680839" cy="175376"/>
            </a:xfrm>
            <a:custGeom>
              <a:avLst/>
              <a:gdLst/>
              <a:ahLst/>
              <a:cxnLst/>
              <a:rect l="l" t="t" r="r" b="b"/>
              <a:pathLst>
                <a:path w="680839" h="175376">
                  <a:moveTo>
                    <a:pt x="0" y="0"/>
                  </a:moveTo>
                  <a:lnTo>
                    <a:pt x="680839" y="0"/>
                  </a:lnTo>
                  <a:lnTo>
                    <a:pt x="680839" y="175376"/>
                  </a:lnTo>
                  <a:lnTo>
                    <a:pt x="0" y="175376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906377" y="-117478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 Bold"/>
                </a:rPr>
                <a:t>ห้องบัตร</a:t>
              </a:r>
              <a:r>
                <a:rPr lang="en-US" sz="1779" dirty="0">
                  <a:solidFill>
                    <a:srgbClr val="FFFFFF"/>
                  </a:solidFill>
                  <a:cs typeface="Fira Sans Light Bold"/>
                </a:rPr>
                <a:t> </a:t>
              </a:r>
              <a:r>
                <a:rPr lang="en-US" sz="1779" dirty="0" err="1">
                  <a:solidFill>
                    <a:srgbClr val="FFFFFF"/>
                  </a:solidFill>
                  <a:cs typeface="Fira Sans Light Bold"/>
                </a:rPr>
                <a:t>เพื่อเปิด</a:t>
              </a:r>
              <a:r>
                <a:rPr lang="en-US" sz="1779" dirty="0">
                  <a:solidFill>
                    <a:srgbClr val="FFFFFF"/>
                  </a:solidFill>
                  <a:cs typeface="Fira Sans Light Bold"/>
                </a:rPr>
                <a:t> Visit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6632" y="2083133"/>
            <a:ext cx="3086101" cy="3230756"/>
            <a:chOff x="-86477" y="-365047"/>
            <a:chExt cx="812800" cy="8509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06610" cy="107069"/>
            </a:xfrm>
            <a:custGeom>
              <a:avLst/>
              <a:gdLst/>
              <a:ahLst/>
              <a:cxnLst/>
              <a:rect l="l" t="t" r="r" b="b"/>
              <a:pathLst>
                <a:path w="606610" h="107069">
                  <a:moveTo>
                    <a:pt x="0" y="0"/>
                  </a:moveTo>
                  <a:lnTo>
                    <a:pt x="606610" y="0"/>
                  </a:lnTo>
                  <a:lnTo>
                    <a:pt x="606610" y="107069"/>
                  </a:lnTo>
                  <a:lnTo>
                    <a:pt x="0" y="107069"/>
                  </a:lnTo>
                  <a:close/>
                </a:path>
              </a:pathLst>
            </a:custGeom>
            <a:solidFill>
              <a:srgbClr val="4CE8C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-86477" y="-365047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ห้องบัตร</a:t>
              </a:r>
              <a:endParaRPr lang="en-US" sz="1799" dirty="0">
                <a:solidFill>
                  <a:srgbClr val="000000"/>
                </a:solidFill>
                <a:cs typeface="Alice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1420345" y="760422"/>
            <a:ext cx="4166470" cy="3266928"/>
            <a:chOff x="0" y="-320716"/>
            <a:chExt cx="1097342" cy="86042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97342" cy="220660"/>
            </a:xfrm>
            <a:custGeom>
              <a:avLst/>
              <a:gdLst/>
              <a:ahLst/>
              <a:cxnLst/>
              <a:rect l="l" t="t" r="r" b="b"/>
              <a:pathLst>
                <a:path w="1097342" h="220660">
                  <a:moveTo>
                    <a:pt x="0" y="0"/>
                  </a:moveTo>
                  <a:lnTo>
                    <a:pt x="1097342" y="0"/>
                  </a:lnTo>
                  <a:lnTo>
                    <a:pt x="1097342" y="220660"/>
                  </a:lnTo>
                  <a:lnTo>
                    <a:pt x="0" y="220660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66953" y="-32071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สอบถามความต้องการในการมารับบริการด้านสุขภาพ</a:t>
              </a:r>
              <a:endParaRPr lang="en-US" sz="2099" dirty="0">
                <a:solidFill>
                  <a:srgbClr val="000000"/>
                </a:solidFill>
                <a:cs typeface="Alice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5666883" y="728507"/>
            <a:ext cx="3086096" cy="3266915"/>
            <a:chOff x="-260430" y="-367943"/>
            <a:chExt cx="812800" cy="86042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317945" cy="136498"/>
            </a:xfrm>
            <a:custGeom>
              <a:avLst/>
              <a:gdLst/>
              <a:ahLst/>
              <a:cxnLst/>
              <a:rect l="l" t="t" r="r" b="b"/>
              <a:pathLst>
                <a:path w="317945" h="136498">
                  <a:moveTo>
                    <a:pt x="0" y="0"/>
                  </a:moveTo>
                  <a:lnTo>
                    <a:pt x="317945" y="0"/>
                  </a:lnTo>
                  <a:lnTo>
                    <a:pt x="317945" y="136498"/>
                  </a:lnTo>
                  <a:lnTo>
                    <a:pt x="0" y="136498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-260430" y="-367943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Alice"/>
                </a:rPr>
                <a:t>5 </a:t>
              </a:r>
              <a:r>
                <a:rPr lang="en-US" sz="2099" dirty="0" err="1">
                  <a:solidFill>
                    <a:srgbClr val="000000"/>
                  </a:solidFill>
                  <a:latin typeface="Alice"/>
                </a:rPr>
                <a:t>นาที</a:t>
              </a:r>
              <a:endParaRPr lang="en-US" sz="2099" dirty="0">
                <a:solidFill>
                  <a:srgbClr val="000000"/>
                </a:solidFill>
                <a:latin typeface="Alice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6062301" y="2975417"/>
            <a:ext cx="3649771" cy="3230757"/>
            <a:chOff x="0" y="-314671"/>
            <a:chExt cx="961257" cy="8509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961257" cy="221558"/>
            </a:xfrm>
            <a:custGeom>
              <a:avLst/>
              <a:gdLst/>
              <a:ahLst/>
              <a:cxnLst/>
              <a:rect l="l" t="t" r="r" b="b"/>
              <a:pathLst>
                <a:path w="961257" h="221558">
                  <a:moveTo>
                    <a:pt x="0" y="0"/>
                  </a:moveTo>
                  <a:lnTo>
                    <a:pt x="961257" y="0"/>
                  </a:lnTo>
                  <a:lnTo>
                    <a:pt x="961257" y="221558"/>
                  </a:lnTo>
                  <a:lnTo>
                    <a:pt x="0" y="221558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90123" y="-314671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ห้องตรวจ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 CRM (เบอร์88)</a:t>
              </a:r>
            </a:p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ให้คำปรึกษา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ตัดสินใจ</a:t>
              </a:r>
              <a:endParaRPr lang="en-US" sz="1779" dirty="0">
                <a:solidFill>
                  <a:srgbClr val="FFFFFF"/>
                </a:solidFill>
                <a:cs typeface="Fira Sans Light"/>
              </a:endParaRP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3500" y="3274699"/>
            <a:ext cx="3086101" cy="3230756"/>
            <a:chOff x="-114691" y="-354428"/>
            <a:chExt cx="812800" cy="8509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06610" cy="107069"/>
            </a:xfrm>
            <a:custGeom>
              <a:avLst/>
              <a:gdLst/>
              <a:ahLst/>
              <a:cxnLst/>
              <a:rect l="l" t="t" r="r" b="b"/>
              <a:pathLst>
                <a:path w="606610" h="107069">
                  <a:moveTo>
                    <a:pt x="0" y="0"/>
                  </a:moveTo>
                  <a:lnTo>
                    <a:pt x="606610" y="0"/>
                  </a:lnTo>
                  <a:lnTo>
                    <a:pt x="606610" y="107069"/>
                  </a:lnTo>
                  <a:lnTo>
                    <a:pt x="0" y="107069"/>
                  </a:lnTo>
                  <a:close/>
                </a:path>
              </a:pathLst>
            </a:custGeom>
            <a:solidFill>
              <a:srgbClr val="4CE8C9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-114691" y="-354428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ปวริศร์</a:t>
              </a:r>
              <a:r>
                <a:rPr lang="en-US" sz="17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มังศรี</a:t>
              </a:r>
              <a:endParaRPr lang="en-US" sz="1799" dirty="0">
                <a:solidFill>
                  <a:srgbClr val="000000"/>
                </a:solidFill>
                <a:cs typeface="Alice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904309" y="2181404"/>
            <a:ext cx="4965004" cy="3266928"/>
            <a:chOff x="0" y="-302222"/>
            <a:chExt cx="1307655" cy="86042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307655" cy="220660"/>
            </a:xfrm>
            <a:custGeom>
              <a:avLst/>
              <a:gdLst/>
              <a:ahLst/>
              <a:cxnLst/>
              <a:rect l="l" t="t" r="r" b="b"/>
              <a:pathLst>
                <a:path w="1307655" h="220660">
                  <a:moveTo>
                    <a:pt x="0" y="0"/>
                  </a:moveTo>
                  <a:lnTo>
                    <a:pt x="1307655" y="0"/>
                  </a:lnTo>
                  <a:lnTo>
                    <a:pt x="1307655" y="220660"/>
                  </a:lnTo>
                  <a:lnTo>
                    <a:pt x="0" y="220660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277375" y="-302222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เปิด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Visit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ที่ห้องบัตร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</a:p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บัตรเก่า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หมายเลข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1-2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บัตรใหม่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หมายเลข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4-5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5750289" y="2105102"/>
            <a:ext cx="3086096" cy="3266915"/>
            <a:chOff x="-238463" y="-368107"/>
            <a:chExt cx="812800" cy="86042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317945" cy="136498"/>
            </a:xfrm>
            <a:custGeom>
              <a:avLst/>
              <a:gdLst/>
              <a:ahLst/>
              <a:cxnLst/>
              <a:rect l="l" t="t" r="r" b="b"/>
              <a:pathLst>
                <a:path w="317945" h="136498">
                  <a:moveTo>
                    <a:pt x="0" y="0"/>
                  </a:moveTo>
                  <a:lnTo>
                    <a:pt x="317945" y="0"/>
                  </a:lnTo>
                  <a:lnTo>
                    <a:pt x="317945" y="136498"/>
                  </a:lnTo>
                  <a:lnTo>
                    <a:pt x="0" y="136498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-238463" y="-368107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Alice"/>
                </a:rPr>
                <a:t>5 </a:t>
              </a:r>
              <a:r>
                <a:rPr lang="en-US" sz="2099" dirty="0" err="1">
                  <a:solidFill>
                    <a:srgbClr val="000000"/>
                  </a:solidFill>
                  <a:latin typeface="Alice"/>
                </a:rPr>
                <a:t>นาที</a:t>
              </a:r>
              <a:endParaRPr lang="en-US" sz="2099" dirty="0">
                <a:solidFill>
                  <a:srgbClr val="000000"/>
                </a:solidFill>
                <a:latin typeface="Alice"/>
              </a:endParaRP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0809701" y="3364529"/>
            <a:ext cx="4965004" cy="3266928"/>
            <a:chOff x="0" y="-290580"/>
            <a:chExt cx="1307655" cy="86042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07655" cy="220660"/>
            </a:xfrm>
            <a:custGeom>
              <a:avLst/>
              <a:gdLst/>
              <a:ahLst/>
              <a:cxnLst/>
              <a:rect l="l" t="t" r="r" b="b"/>
              <a:pathLst>
                <a:path w="1307655" h="220660">
                  <a:moveTo>
                    <a:pt x="0" y="0"/>
                  </a:moveTo>
                  <a:lnTo>
                    <a:pt x="1307655" y="0"/>
                  </a:lnTo>
                  <a:lnTo>
                    <a:pt x="1307655" y="220660"/>
                  </a:lnTo>
                  <a:lnTo>
                    <a:pt x="0" y="220660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330889" y="-290580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ให้คำปรึกษา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เสนอรายละเอียดการตรวจสุขภาพพร้อมราคา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เพื่อตัดสินใจ</a:t>
              </a:r>
              <a:endParaRPr lang="en-US" sz="2099" dirty="0">
                <a:solidFill>
                  <a:srgbClr val="000000"/>
                </a:solidFill>
                <a:cs typeface="Alice"/>
              </a:endParaRP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5644588" y="3113038"/>
            <a:ext cx="3086096" cy="3266915"/>
            <a:chOff x="-266302" y="-382292"/>
            <a:chExt cx="812800" cy="86042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317945" cy="136498"/>
            </a:xfrm>
            <a:custGeom>
              <a:avLst/>
              <a:gdLst/>
              <a:ahLst/>
              <a:cxnLst/>
              <a:rect l="l" t="t" r="r" b="b"/>
              <a:pathLst>
                <a:path w="317945" h="136498">
                  <a:moveTo>
                    <a:pt x="0" y="0"/>
                  </a:moveTo>
                  <a:lnTo>
                    <a:pt x="317945" y="0"/>
                  </a:lnTo>
                  <a:lnTo>
                    <a:pt x="317945" y="136498"/>
                  </a:lnTo>
                  <a:lnTo>
                    <a:pt x="0" y="136498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-266302" y="-382292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Alice"/>
                </a:rPr>
                <a:t>10 </a:t>
              </a:r>
              <a:r>
                <a:rPr lang="en-US" sz="2099" dirty="0" err="1">
                  <a:solidFill>
                    <a:srgbClr val="000000"/>
                  </a:solidFill>
                  <a:latin typeface="Alice"/>
                </a:rPr>
                <a:t>นาที</a:t>
              </a:r>
              <a:endParaRPr lang="en-US" sz="2099" dirty="0">
                <a:solidFill>
                  <a:srgbClr val="000000"/>
                </a:solidFill>
                <a:latin typeface="Alice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6175708" y="4074487"/>
            <a:ext cx="3649771" cy="3230760"/>
            <a:chOff x="0" y="-318301"/>
            <a:chExt cx="961257" cy="85090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61257" cy="200939"/>
            </a:xfrm>
            <a:custGeom>
              <a:avLst/>
              <a:gdLst/>
              <a:ahLst/>
              <a:cxnLst/>
              <a:rect l="l" t="t" r="r" b="b"/>
              <a:pathLst>
                <a:path w="961257" h="200939">
                  <a:moveTo>
                    <a:pt x="0" y="0"/>
                  </a:moveTo>
                  <a:lnTo>
                    <a:pt x="961257" y="0"/>
                  </a:lnTo>
                  <a:lnTo>
                    <a:pt x="961257" y="200939"/>
                  </a:lnTo>
                  <a:lnTo>
                    <a:pt x="0" y="200939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78765" y="-318301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ซักประวัติ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เจาะเลือด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หัตถการ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 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อื่นๆ</a:t>
              </a:r>
              <a:endParaRPr lang="en-US" sz="1779" dirty="0">
                <a:solidFill>
                  <a:srgbClr val="FFFFFF"/>
                </a:solidFill>
                <a:cs typeface="Fira Sans Light"/>
              </a:endParaRPr>
            </a:p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พบแพทย์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ติดตามผล</a:t>
              </a:r>
              <a:endParaRPr lang="en-US" sz="1779" dirty="0">
                <a:solidFill>
                  <a:srgbClr val="FFFFFF"/>
                </a:solidFill>
                <a:cs typeface="Fira Sans Light"/>
              </a:endParaRPr>
            </a:p>
          </p:txBody>
        </p:sp>
      </p:grpSp>
      <p:sp>
        <p:nvSpPr>
          <p:cNvPr id="46" name="AutoShape 46"/>
          <p:cNvSpPr/>
          <p:nvPr/>
        </p:nvSpPr>
        <p:spPr>
          <a:xfrm rot="5550301">
            <a:off x="7773096" y="5129213"/>
            <a:ext cx="32689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47" name="Group 47"/>
          <p:cNvGrpSpPr/>
          <p:nvPr/>
        </p:nvGrpSpPr>
        <p:grpSpPr>
          <a:xfrm>
            <a:off x="0" y="4050690"/>
            <a:ext cx="3086101" cy="3230761"/>
            <a:chOff x="-126148" y="-330523"/>
            <a:chExt cx="812800" cy="8509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06610" cy="189854"/>
            </a:xfrm>
            <a:custGeom>
              <a:avLst/>
              <a:gdLst/>
              <a:ahLst/>
              <a:cxnLst/>
              <a:rect l="l" t="t" r="r" b="b"/>
              <a:pathLst>
                <a:path w="606610" h="189854">
                  <a:moveTo>
                    <a:pt x="0" y="0"/>
                  </a:moveTo>
                  <a:lnTo>
                    <a:pt x="606610" y="0"/>
                  </a:lnTo>
                  <a:lnTo>
                    <a:pt x="606610" y="189854"/>
                  </a:lnTo>
                  <a:lnTo>
                    <a:pt x="0" y="189854"/>
                  </a:lnTo>
                  <a:close/>
                </a:path>
              </a:pathLst>
            </a:custGeom>
            <a:solidFill>
              <a:srgbClr val="4CE8C9"/>
            </a:solidFill>
          </p:spPr>
        </p:sp>
        <p:sp>
          <p:nvSpPr>
            <p:cNvPr id="49" name="TextBox 49"/>
            <p:cNvSpPr txBox="1"/>
            <p:nvPr/>
          </p:nvSpPr>
          <p:spPr>
            <a:xfrm>
              <a:off x="-126148" y="-330523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พยาบาล</a:t>
              </a:r>
              <a:r>
                <a:rPr lang="en-US" sz="1799" dirty="0">
                  <a:solidFill>
                    <a:srgbClr val="000000"/>
                  </a:solidFill>
                  <a:cs typeface="Alice"/>
                </a:rPr>
                <a:t> CRM /</a:t>
              </a:r>
            </a:p>
            <a:p>
              <a:pPr algn="ctr">
                <a:lnSpc>
                  <a:spcPts val="2519"/>
                </a:lnSpc>
              </a:pPr>
              <a:r>
                <a:rPr lang="en-US" sz="1799" dirty="0">
                  <a:solidFill>
                    <a:srgbClr val="000000"/>
                  </a:solidFill>
                  <a:latin typeface="Alice"/>
                </a:rPr>
                <a:t>X-ray/EKG</a:t>
              </a:r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0809701" y="4838666"/>
            <a:ext cx="4965004" cy="3266928"/>
            <a:chOff x="0" y="-184846"/>
            <a:chExt cx="1307655" cy="86042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1307655" cy="318497"/>
            </a:xfrm>
            <a:custGeom>
              <a:avLst/>
              <a:gdLst/>
              <a:ahLst/>
              <a:cxnLst/>
              <a:rect l="l" t="t" r="r" b="b"/>
              <a:pathLst>
                <a:path w="1307655" h="318497">
                  <a:moveTo>
                    <a:pt x="0" y="0"/>
                  </a:moveTo>
                  <a:lnTo>
                    <a:pt x="1307655" y="0"/>
                  </a:lnTo>
                  <a:lnTo>
                    <a:pt x="1307655" y="318497"/>
                  </a:lnTo>
                  <a:lnTo>
                    <a:pt x="0" y="318497"/>
                  </a:lnTo>
                  <a:close/>
                </a:path>
              </a:pathLst>
            </a:custGeom>
            <a:solidFill>
              <a:srgbClr val="A4E473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255015" y="-18484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วัดความดัน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ชั่งน้ำหนัก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ซักประวัติ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สั่งหัตถการ</a:t>
              </a:r>
              <a:endParaRPr lang="en-US" sz="2099" dirty="0">
                <a:solidFill>
                  <a:srgbClr val="000000"/>
                </a:solidFill>
                <a:cs typeface="Alice"/>
              </a:endParaRPr>
            </a:p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มี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จนท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.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นำส่ง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EKG/X-ray/US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รอผล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เมื่อผลทั้งหมดพร้อม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เข้าพบแพทย์ห้องตรวจ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CRM</a:t>
              </a:r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15644587" y="4489634"/>
            <a:ext cx="3086096" cy="3266915"/>
            <a:chOff x="-267680" y="-364986"/>
            <a:chExt cx="812800" cy="86042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317945" cy="136498"/>
            </a:xfrm>
            <a:custGeom>
              <a:avLst/>
              <a:gdLst/>
              <a:ahLst/>
              <a:cxnLst/>
              <a:rect l="l" t="t" r="r" b="b"/>
              <a:pathLst>
                <a:path w="317945" h="136498">
                  <a:moveTo>
                    <a:pt x="0" y="0"/>
                  </a:moveTo>
                  <a:lnTo>
                    <a:pt x="317945" y="0"/>
                  </a:lnTo>
                  <a:lnTo>
                    <a:pt x="317945" y="136498"/>
                  </a:lnTo>
                  <a:lnTo>
                    <a:pt x="0" y="136498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-267680" y="-364986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Alice"/>
                </a:rPr>
                <a:t>2 </a:t>
              </a:r>
              <a:r>
                <a:rPr lang="en-US" sz="2099" dirty="0" err="1">
                  <a:solidFill>
                    <a:srgbClr val="000000"/>
                  </a:solidFill>
                  <a:latin typeface="Alice"/>
                </a:rPr>
                <a:t>ชั่วโมง</a:t>
              </a:r>
              <a:endParaRPr lang="en-US" sz="2099" dirty="0">
                <a:solidFill>
                  <a:srgbClr val="000000"/>
                </a:solidFill>
                <a:latin typeface="Alice"/>
              </a:endParaRPr>
            </a:p>
          </p:txBody>
        </p:sp>
      </p:grpSp>
      <p:grpSp>
        <p:nvGrpSpPr>
          <p:cNvPr id="56" name="Group 56"/>
          <p:cNvGrpSpPr/>
          <p:nvPr/>
        </p:nvGrpSpPr>
        <p:grpSpPr>
          <a:xfrm>
            <a:off x="31529" y="4757832"/>
            <a:ext cx="3086101" cy="3230756"/>
            <a:chOff x="-117844" y="-365385"/>
            <a:chExt cx="812800" cy="850900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606610" cy="107069"/>
            </a:xfrm>
            <a:custGeom>
              <a:avLst/>
              <a:gdLst/>
              <a:ahLst/>
              <a:cxnLst/>
              <a:rect l="l" t="t" r="r" b="b"/>
              <a:pathLst>
                <a:path w="606610" h="107069">
                  <a:moveTo>
                    <a:pt x="0" y="0"/>
                  </a:moveTo>
                  <a:lnTo>
                    <a:pt x="606610" y="0"/>
                  </a:lnTo>
                  <a:lnTo>
                    <a:pt x="606610" y="107069"/>
                  </a:lnTo>
                  <a:lnTo>
                    <a:pt x="0" y="107069"/>
                  </a:lnTo>
                  <a:close/>
                </a:path>
              </a:pathLst>
            </a:custGeom>
            <a:solidFill>
              <a:srgbClr val="4CE8C9"/>
            </a:solidFill>
          </p:spPr>
        </p:sp>
        <p:sp>
          <p:nvSpPr>
            <p:cNvPr id="58" name="TextBox 58"/>
            <p:cNvSpPr txBox="1"/>
            <p:nvPr/>
          </p:nvSpPr>
          <p:spPr>
            <a:xfrm>
              <a:off x="-117844" y="-365385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000000"/>
                  </a:solidFill>
                  <a:cs typeface="Alice"/>
                </a:rPr>
                <a:t>แพทย์เวร</a:t>
              </a:r>
              <a:r>
                <a:rPr lang="en-US" sz="1799" dirty="0">
                  <a:solidFill>
                    <a:srgbClr val="000000"/>
                  </a:solidFill>
                  <a:cs typeface="Alice"/>
                </a:rPr>
                <a:t> CRM</a:t>
              </a:r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6429195" y="6356904"/>
            <a:ext cx="3086100" cy="1055998"/>
            <a:chOff x="0" y="0"/>
            <a:chExt cx="2396337" cy="819976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2396337" cy="741996"/>
            </a:xfrm>
            <a:custGeom>
              <a:avLst/>
              <a:gdLst/>
              <a:ahLst/>
              <a:cxnLst/>
              <a:rect l="l" t="t" r="r" b="b"/>
              <a:pathLst>
                <a:path w="2396337" h="741996">
                  <a:moveTo>
                    <a:pt x="1198169" y="0"/>
                  </a:moveTo>
                  <a:lnTo>
                    <a:pt x="2396337" y="370998"/>
                  </a:lnTo>
                  <a:lnTo>
                    <a:pt x="1198169" y="741996"/>
                  </a:lnTo>
                  <a:lnTo>
                    <a:pt x="0" y="370998"/>
                  </a:lnTo>
                  <a:lnTo>
                    <a:pt x="1198169" y="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61" name="TextBox 61"/>
            <p:cNvSpPr txBox="1"/>
            <p:nvPr/>
          </p:nvSpPr>
          <p:spPr>
            <a:xfrm>
              <a:off x="903673" y="238951"/>
              <a:ext cx="533400" cy="581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F4F4F4"/>
                  </a:solidFill>
                  <a:latin typeface="Alice"/>
                </a:rPr>
                <a:t>investigate</a:t>
              </a:r>
            </a:p>
          </p:txBody>
        </p:sp>
      </p:grpSp>
      <p:sp>
        <p:nvSpPr>
          <p:cNvPr id="62" name="AutoShape 62"/>
          <p:cNvSpPr/>
          <p:nvPr/>
        </p:nvSpPr>
        <p:spPr>
          <a:xfrm rot="5424905">
            <a:off x="7711693" y="6250844"/>
            <a:ext cx="496127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63" name="Group 63"/>
          <p:cNvGrpSpPr/>
          <p:nvPr/>
        </p:nvGrpSpPr>
        <p:grpSpPr>
          <a:xfrm>
            <a:off x="3736953" y="6026626"/>
            <a:ext cx="3086100" cy="3266936"/>
            <a:chOff x="-194271" y="-349592"/>
            <a:chExt cx="812800" cy="860425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429287" cy="161240"/>
            </a:xfrm>
            <a:custGeom>
              <a:avLst/>
              <a:gdLst/>
              <a:ahLst/>
              <a:cxnLst/>
              <a:rect l="l" t="t" r="r" b="b"/>
              <a:pathLst>
                <a:path w="429287" h="161240">
                  <a:moveTo>
                    <a:pt x="0" y="0"/>
                  </a:moveTo>
                  <a:lnTo>
                    <a:pt x="429287" y="0"/>
                  </a:lnTo>
                  <a:lnTo>
                    <a:pt x="429287" y="161240"/>
                  </a:lnTo>
                  <a:lnTo>
                    <a:pt x="0" y="161240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65" name="TextBox 65"/>
            <p:cNvSpPr txBox="1"/>
            <p:nvPr/>
          </p:nvSpPr>
          <p:spPr>
            <a:xfrm>
              <a:off x="-194271" y="-349592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FFFFFF"/>
                  </a:solidFill>
                  <a:cs typeface="Alice"/>
                </a:rPr>
                <a:t>รับใบสั่งยา</a:t>
              </a:r>
              <a:endParaRPr lang="en-US" sz="2099" dirty="0">
                <a:solidFill>
                  <a:srgbClr val="FFFFFF"/>
                </a:solidFill>
                <a:cs typeface="Alice"/>
              </a:endParaRPr>
            </a:p>
          </p:txBody>
        </p:sp>
      </p:grpSp>
      <p:sp>
        <p:nvSpPr>
          <p:cNvPr id="66" name="TextBox 66"/>
          <p:cNvSpPr txBox="1"/>
          <p:nvPr/>
        </p:nvSpPr>
        <p:spPr>
          <a:xfrm>
            <a:off x="401703" y="1272834"/>
            <a:ext cx="245775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4651"/>
                </a:solidFill>
                <a:cs typeface="Alice"/>
              </a:rPr>
              <a:t>ผู้รับผิดชอบ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6671960" y="1272834"/>
            <a:ext cx="245775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4651"/>
                </a:solidFill>
                <a:cs typeface="Alice"/>
              </a:rPr>
              <a:t>ขั้นตอนการปฏิบัติงาน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2274703" y="1272834"/>
            <a:ext cx="245775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4651"/>
                </a:solidFill>
                <a:cs typeface="Alice"/>
              </a:rPr>
              <a:t>ขั้นตอนการปฏิบัติงาน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6030424" y="1272834"/>
            <a:ext cx="245775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004651"/>
                </a:solidFill>
                <a:cs typeface="Alice"/>
              </a:rPr>
              <a:t>ระยะเวลา</a:t>
            </a:r>
          </a:p>
        </p:txBody>
      </p:sp>
      <p:grpSp>
        <p:nvGrpSpPr>
          <p:cNvPr id="70" name="Group 70"/>
          <p:cNvGrpSpPr/>
          <p:nvPr/>
        </p:nvGrpSpPr>
        <p:grpSpPr>
          <a:xfrm>
            <a:off x="8804234" y="6067418"/>
            <a:ext cx="3649771" cy="3230760"/>
            <a:chOff x="0" y="-330422"/>
            <a:chExt cx="961257" cy="8509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961257" cy="200939"/>
            </a:xfrm>
            <a:custGeom>
              <a:avLst/>
              <a:gdLst/>
              <a:ahLst/>
              <a:cxnLst/>
              <a:rect l="l" t="t" r="r" b="b"/>
              <a:pathLst>
                <a:path w="961257" h="200939">
                  <a:moveTo>
                    <a:pt x="0" y="0"/>
                  </a:moveTo>
                  <a:lnTo>
                    <a:pt x="961257" y="0"/>
                  </a:lnTo>
                  <a:lnTo>
                    <a:pt x="961257" y="200939"/>
                  </a:lnTo>
                  <a:lnTo>
                    <a:pt x="0" y="200939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54041" y="-330422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1"/>
                </a:lnSpc>
              </a:pPr>
              <a:r>
                <a:rPr lang="en-US" sz="1779" dirty="0">
                  <a:solidFill>
                    <a:srgbClr val="FFFFFF"/>
                  </a:solidFill>
                  <a:latin typeface="Fira Sans Light"/>
                </a:rPr>
                <a:t>Consult </a:t>
              </a:r>
              <a:r>
                <a:rPr lang="en-US" sz="1779" dirty="0" err="1">
                  <a:solidFill>
                    <a:srgbClr val="FFFFFF"/>
                  </a:solidFill>
                  <a:latin typeface="Fira Sans Light"/>
                </a:rPr>
                <a:t>ห้องตรวจ</a:t>
              </a:r>
              <a:r>
                <a:rPr lang="en-US" sz="1779" dirty="0">
                  <a:solidFill>
                    <a:srgbClr val="FFFFFF"/>
                  </a:solidFill>
                  <a:latin typeface="Fira Sans Light"/>
                </a:rPr>
                <a:t> </a:t>
              </a:r>
              <a:r>
                <a:rPr lang="en-US" sz="1779" dirty="0" err="1">
                  <a:solidFill>
                    <a:srgbClr val="FFFFFF"/>
                  </a:solidFill>
                  <a:latin typeface="Fira Sans Light"/>
                </a:rPr>
                <a:t>พบแพทย์</a:t>
              </a:r>
              <a:endParaRPr lang="en-US" sz="1779" dirty="0">
                <a:solidFill>
                  <a:srgbClr val="FFFFFF"/>
                </a:solidFill>
                <a:latin typeface="Fira Sans Light"/>
              </a:endParaRPr>
            </a:p>
            <a:p>
              <a:pPr algn="ctr">
                <a:lnSpc>
                  <a:spcPts val="2491"/>
                </a:lnSpc>
              </a:pPr>
              <a:r>
                <a:rPr lang="en-US" sz="1779" dirty="0">
                  <a:solidFill>
                    <a:srgbClr val="FFFFFF"/>
                  </a:solidFill>
                  <a:latin typeface="Fira Sans Light"/>
                </a:rPr>
                <a:t>(</a:t>
              </a:r>
              <a:r>
                <a:rPr lang="en-US" sz="1779" dirty="0" err="1">
                  <a:solidFill>
                    <a:srgbClr val="FFFFFF"/>
                  </a:solidFill>
                  <a:latin typeface="Fira Sans Light"/>
                </a:rPr>
                <a:t>โดยพยาบาลประสาน</a:t>
              </a:r>
              <a:r>
                <a:rPr lang="en-US" sz="1779" dirty="0">
                  <a:solidFill>
                    <a:srgbClr val="FFFFFF"/>
                  </a:solidFill>
                  <a:latin typeface="Fira Sans Light"/>
                </a:rPr>
                <a:t>)</a:t>
              </a:r>
            </a:p>
          </p:txBody>
        </p:sp>
      </p:grpSp>
      <p:sp>
        <p:nvSpPr>
          <p:cNvPr id="73" name="AutoShape 73"/>
          <p:cNvSpPr/>
          <p:nvPr/>
        </p:nvSpPr>
        <p:spPr>
          <a:xfrm rot="5435422">
            <a:off x="7799631" y="8496710"/>
            <a:ext cx="348824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74" name="Group 74"/>
          <p:cNvGrpSpPr/>
          <p:nvPr/>
        </p:nvGrpSpPr>
        <p:grpSpPr>
          <a:xfrm>
            <a:off x="15697437" y="5703840"/>
            <a:ext cx="3086096" cy="3266915"/>
            <a:chOff x="-252383" y="-370475"/>
            <a:chExt cx="812800" cy="86042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317945" cy="136498"/>
            </a:xfrm>
            <a:custGeom>
              <a:avLst/>
              <a:gdLst/>
              <a:ahLst/>
              <a:cxnLst/>
              <a:rect l="l" t="t" r="r" b="b"/>
              <a:pathLst>
                <a:path w="317945" h="136498">
                  <a:moveTo>
                    <a:pt x="0" y="0"/>
                  </a:moveTo>
                  <a:lnTo>
                    <a:pt x="317945" y="0"/>
                  </a:lnTo>
                  <a:lnTo>
                    <a:pt x="317945" y="136498"/>
                  </a:lnTo>
                  <a:lnTo>
                    <a:pt x="0" y="136498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-252383" y="-37047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>
                  <a:solidFill>
                    <a:srgbClr val="000000"/>
                  </a:solidFill>
                  <a:latin typeface="Alice"/>
                </a:rPr>
                <a:t>30 </a:t>
              </a:r>
              <a:r>
                <a:rPr lang="en-US" sz="2099" dirty="0" err="1">
                  <a:solidFill>
                    <a:srgbClr val="000000"/>
                  </a:solidFill>
                  <a:latin typeface="Alice"/>
                </a:rPr>
                <a:t>นาที</a:t>
              </a:r>
              <a:endParaRPr lang="en-US" sz="2099" dirty="0">
                <a:solidFill>
                  <a:srgbClr val="000000"/>
                </a:solidFill>
                <a:latin typeface="Alice"/>
              </a:endParaRPr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5257216" y="6846667"/>
            <a:ext cx="5410003" cy="1527880"/>
            <a:chOff x="0" y="0"/>
            <a:chExt cx="7213337" cy="2037174"/>
          </a:xfrm>
        </p:grpSpPr>
        <p:sp>
          <p:nvSpPr>
            <p:cNvPr id="78" name="AutoShape 78"/>
            <p:cNvSpPr/>
            <p:nvPr/>
          </p:nvSpPr>
          <p:spPr>
            <a:xfrm rot="5400000">
              <a:off x="6836407" y="326130"/>
              <a:ext cx="7030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79" name="AutoShape 79"/>
            <p:cNvSpPr/>
            <p:nvPr/>
          </p:nvSpPr>
          <p:spPr>
            <a:xfrm rot="-51500">
              <a:off x="5492106" y="12697"/>
              <a:ext cx="1695546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0" name="AutoShape 80"/>
            <p:cNvSpPr/>
            <p:nvPr/>
          </p:nvSpPr>
          <p:spPr>
            <a:xfrm rot="5400000">
              <a:off x="-326130" y="376927"/>
              <a:ext cx="70306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arrow" w="med" len="sm"/>
            </a:ln>
          </p:spPr>
        </p:sp>
        <p:sp>
          <p:nvSpPr>
            <p:cNvPr id="81" name="AutoShape 81"/>
            <p:cNvSpPr/>
            <p:nvPr/>
          </p:nvSpPr>
          <p:spPr>
            <a:xfrm rot="-26877">
              <a:off x="50974" y="44446"/>
              <a:ext cx="1624400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2" name="AutoShape 82"/>
            <p:cNvSpPr/>
            <p:nvPr/>
          </p:nvSpPr>
          <p:spPr>
            <a:xfrm rot="15723">
              <a:off x="34790" y="1970041"/>
              <a:ext cx="7141986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3" name="AutoShape 83"/>
            <p:cNvSpPr/>
            <p:nvPr/>
          </p:nvSpPr>
          <p:spPr>
            <a:xfrm rot="-5460127">
              <a:off x="-172800" y="1732710"/>
              <a:ext cx="43951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4" name="AutoShape 84"/>
            <p:cNvSpPr/>
            <p:nvPr/>
          </p:nvSpPr>
          <p:spPr>
            <a:xfrm rot="-5460127">
              <a:off x="6938942" y="1766207"/>
              <a:ext cx="439512" cy="0"/>
            </a:xfrm>
            <a:prstGeom prst="line">
              <a:avLst/>
            </a:prstGeom>
            <a:ln w="508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85" name="Group 85"/>
          <p:cNvGrpSpPr/>
          <p:nvPr/>
        </p:nvGrpSpPr>
        <p:grpSpPr>
          <a:xfrm>
            <a:off x="6190515" y="7480490"/>
            <a:ext cx="3649771" cy="3230760"/>
            <a:chOff x="0" y="-304152"/>
            <a:chExt cx="961257" cy="8509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961257" cy="200939"/>
            </a:xfrm>
            <a:custGeom>
              <a:avLst/>
              <a:gdLst/>
              <a:ahLst/>
              <a:cxnLst/>
              <a:rect l="l" t="t" r="r" b="b"/>
              <a:pathLst>
                <a:path w="961257" h="200939">
                  <a:moveTo>
                    <a:pt x="0" y="0"/>
                  </a:moveTo>
                  <a:lnTo>
                    <a:pt x="961257" y="0"/>
                  </a:lnTo>
                  <a:lnTo>
                    <a:pt x="961257" y="200939"/>
                  </a:lnTo>
                  <a:lnTo>
                    <a:pt x="0" y="200939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5098" y="-304152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91"/>
                </a:lnSpc>
              </a:pP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ชำระค่าบริการ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รับยา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รับสมุดตรวจสุขภาพ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/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รับใบนัด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(</a:t>
              </a:r>
              <a:r>
                <a:rPr lang="en-US" sz="1779" dirty="0" err="1">
                  <a:solidFill>
                    <a:srgbClr val="FFFFFF"/>
                  </a:solidFill>
                  <a:cs typeface="Fira Sans Light"/>
                </a:rPr>
                <a:t>ถ้ามี</a:t>
              </a:r>
              <a:r>
                <a:rPr lang="en-US" sz="1779" dirty="0">
                  <a:solidFill>
                    <a:srgbClr val="FFFFFF"/>
                  </a:solidFill>
                  <a:cs typeface="Fira Sans Light"/>
                </a:rPr>
                <a:t>)</a:t>
              </a:r>
            </a:p>
          </p:txBody>
        </p:sp>
      </p:grpSp>
      <p:sp>
        <p:nvSpPr>
          <p:cNvPr id="88" name="AutoShape 88"/>
          <p:cNvSpPr/>
          <p:nvPr/>
        </p:nvSpPr>
        <p:spPr>
          <a:xfrm rot="5435422">
            <a:off x="7810924" y="9580176"/>
            <a:ext cx="348824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triangle" w="lg" len="med"/>
          </a:ln>
        </p:spPr>
      </p:sp>
      <p:grpSp>
        <p:nvGrpSpPr>
          <p:cNvPr id="89" name="Group 89"/>
          <p:cNvGrpSpPr/>
          <p:nvPr/>
        </p:nvGrpSpPr>
        <p:grpSpPr>
          <a:xfrm>
            <a:off x="6407620" y="8374333"/>
            <a:ext cx="3086101" cy="3230756"/>
            <a:chOff x="-97496" y="-372341"/>
            <a:chExt cx="812800" cy="850900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06610" cy="107069"/>
            </a:xfrm>
            <a:custGeom>
              <a:avLst/>
              <a:gdLst/>
              <a:ahLst/>
              <a:cxnLst/>
              <a:rect l="l" t="t" r="r" b="b"/>
              <a:pathLst>
                <a:path w="606610" h="107069">
                  <a:moveTo>
                    <a:pt x="0" y="0"/>
                  </a:moveTo>
                  <a:lnTo>
                    <a:pt x="606610" y="0"/>
                  </a:lnTo>
                  <a:lnTo>
                    <a:pt x="606610" y="107069"/>
                  </a:lnTo>
                  <a:lnTo>
                    <a:pt x="0" y="107069"/>
                  </a:lnTo>
                  <a:close/>
                </a:path>
              </a:pathLst>
            </a:custGeom>
            <a:solidFill>
              <a:srgbClr val="004651"/>
            </a:solidFill>
          </p:spPr>
        </p:sp>
        <p:sp>
          <p:nvSpPr>
            <p:cNvPr id="91" name="TextBox 91"/>
            <p:cNvSpPr txBox="1"/>
            <p:nvPr/>
          </p:nvSpPr>
          <p:spPr>
            <a:xfrm>
              <a:off x="-97496" y="-372341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19"/>
                </a:lnSpc>
              </a:pPr>
              <a:r>
                <a:rPr lang="en-US" sz="1799" dirty="0" err="1">
                  <a:solidFill>
                    <a:srgbClr val="FFFFFF"/>
                  </a:solidFill>
                  <a:cs typeface="Alice"/>
                </a:rPr>
                <a:t>กลับบ้าน</a:t>
              </a:r>
              <a:endParaRPr lang="en-US" sz="1799" dirty="0">
                <a:solidFill>
                  <a:srgbClr val="FFFFFF"/>
                </a:solidFill>
                <a:cs typeface="Alice"/>
              </a:endParaRPr>
            </a:p>
          </p:txBody>
        </p:sp>
      </p:grpSp>
      <p:grpSp>
        <p:nvGrpSpPr>
          <p:cNvPr id="92" name="Group 92"/>
          <p:cNvGrpSpPr/>
          <p:nvPr/>
        </p:nvGrpSpPr>
        <p:grpSpPr>
          <a:xfrm>
            <a:off x="15162579" y="7693507"/>
            <a:ext cx="3086102" cy="3266928"/>
            <a:chOff x="-204734" y="-261729"/>
            <a:chExt cx="812800" cy="86042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392764" cy="318497"/>
            </a:xfrm>
            <a:custGeom>
              <a:avLst/>
              <a:gdLst/>
              <a:ahLst/>
              <a:cxnLst/>
              <a:rect l="l" t="t" r="r" b="b"/>
              <a:pathLst>
                <a:path w="392764" h="318497">
                  <a:moveTo>
                    <a:pt x="0" y="0"/>
                  </a:moveTo>
                  <a:lnTo>
                    <a:pt x="392764" y="0"/>
                  </a:lnTo>
                  <a:lnTo>
                    <a:pt x="392764" y="318497"/>
                  </a:lnTo>
                  <a:lnTo>
                    <a:pt x="0" y="318497"/>
                  </a:lnTo>
                  <a:close/>
                </a:path>
              </a:pathLst>
            </a:custGeom>
            <a:solidFill>
              <a:srgbClr val="F2EF12"/>
            </a:solidFill>
          </p:spPr>
        </p:sp>
        <p:sp>
          <p:nvSpPr>
            <p:cNvPr id="94" name="TextBox 94"/>
            <p:cNvSpPr txBox="1"/>
            <p:nvPr/>
          </p:nvSpPr>
          <p:spPr>
            <a:xfrm>
              <a:off x="-204734" y="-261729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รวมระยะเวลาดำเนินการ</a:t>
              </a:r>
              <a:r>
                <a:rPr lang="en-US" sz="2099" dirty="0">
                  <a:solidFill>
                    <a:srgbClr val="000000"/>
                  </a:solidFill>
                  <a:cs typeface="Alice"/>
                </a:rPr>
                <a:t> 2.50 </a:t>
              </a:r>
              <a:r>
                <a:rPr lang="en-US" sz="2099" dirty="0" err="1">
                  <a:solidFill>
                    <a:srgbClr val="000000"/>
                  </a:solidFill>
                  <a:cs typeface="Alice"/>
                </a:rPr>
                <a:t>ชั่วโมง</a:t>
              </a:r>
              <a:endParaRPr lang="en-US" sz="2099" dirty="0">
                <a:solidFill>
                  <a:srgbClr val="000000"/>
                </a:solidFill>
                <a:cs typeface="Alice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4133880">
            <a:off x="-2461014" y="7300831"/>
            <a:ext cx="4354794" cy="3771272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69149" y="-1116894"/>
            <a:ext cx="3034530" cy="2627917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id="6" name="Group 6"/>
          <p:cNvGrpSpPr/>
          <p:nvPr/>
        </p:nvGrpSpPr>
        <p:grpSpPr>
          <a:xfrm rot="-4849581">
            <a:off x="16453743" y="101374"/>
            <a:ext cx="2141618" cy="1854652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t="1194" b="1194"/>
          <a:stretch>
            <a:fillRect/>
          </a:stretch>
        </p:blipFill>
        <p:spPr>
          <a:xfrm>
            <a:off x="348116" y="495300"/>
            <a:ext cx="16806824" cy="92798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619627" cy="3134614"/>
            </a:xfrm>
            <a:custGeom>
              <a:avLst/>
              <a:gdLst/>
              <a:ahLst/>
              <a:cxnLst/>
              <a:rect l="l" t="t" r="r" b="b"/>
              <a:pathLst>
                <a:path w="3619627" h="3134614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 l="226" r="1444"/>
          <a:stretch>
            <a:fillRect/>
          </a:stretch>
        </p:blipFill>
        <p:spPr>
          <a:xfrm>
            <a:off x="1622535" y="319792"/>
            <a:ext cx="15636765" cy="893850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631</Words>
  <Application>Microsoft Office PowerPoint</Application>
  <PresentationFormat>กำหนดเอง</PresentationFormat>
  <Paragraphs>156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21" baseType="lpstr">
      <vt:lpstr>Fira Sans Medium</vt:lpstr>
      <vt:lpstr>Calibri</vt:lpstr>
      <vt:lpstr>Alice Bold</vt:lpstr>
      <vt:lpstr>Fira Sans Light</vt:lpstr>
      <vt:lpstr>Algerian</vt:lpstr>
      <vt:lpstr>Arial</vt:lpstr>
      <vt:lpstr>Alice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สรุประบบให้บริการผู้ป่วยชาวต่างชาติ โรงพยาบาลหนองคาย</dc:title>
  <cp:lastModifiedBy>Panlaan Boutique Resort</cp:lastModifiedBy>
  <cp:revision>4</cp:revision>
  <dcterms:created xsi:type="dcterms:W3CDTF">2006-08-16T00:00:00Z</dcterms:created>
  <dcterms:modified xsi:type="dcterms:W3CDTF">2023-03-21T06:00:08Z</dcterms:modified>
  <dc:identifier>DAFdQJOITmE</dc:identifier>
</cp:coreProperties>
</file>