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0" r:id="rId8"/>
    <p:sldId id="263" r:id="rId9"/>
    <p:sldId id="265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Kanit" panose="00000500000000000000" pitchFamily="50" charset="-34"/>
      <p:regular r:id="rId17"/>
      <p:italic r:id="rId18"/>
    </p:embeddedFont>
    <p:embeddedFont>
      <p:font typeface="Sukhumvit Set" panose="02000506000000020004" pitchFamily="2" charset="-34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F3F3F3"/>
    <a:srgbClr val="C83635"/>
    <a:srgbClr val="FF7979"/>
    <a:srgbClr val="FFC1C1"/>
    <a:srgbClr val="DCDCDC"/>
    <a:srgbClr val="E6E6E5"/>
    <a:srgbClr val="FFABAB"/>
    <a:srgbClr val="FFFFFF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4D03A-A9D4-4381-B410-53A40C66C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1ED6F-264A-435B-ABAE-C8418C33E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22037-2865-4ECF-98DA-DD8EDA2F2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AD70-6B55-403A-961A-FB57D7E24AE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BD3F-B765-49C2-8F63-6CFC456A1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2071A-D5DC-4A5F-9162-EC898598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9772-0E0F-483B-984F-E847704A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2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418FC-BB3B-44AF-8617-CBD3456E1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5BDC0-05B2-49BB-A1F2-3E1EEF7BF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C3BE4-AA85-4FBB-8F19-0FFE7BEC2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AD70-6B55-403A-961A-FB57D7E24AE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6D1C2-AE54-4804-AF09-B742F2CE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D685F-A22F-4444-BF7C-5D81EE43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9772-0E0F-483B-984F-E847704A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4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1EFE4-32DE-4D4F-9FAE-D7E42C92CC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FEB25-0B5F-4F3D-B2DE-B66802488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4C98A-8DF0-41E8-AE27-CCD541475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AD70-6B55-403A-961A-FB57D7E24AE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BAB17-E8C3-431E-960D-1329AE3E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B44C8-A168-4AEA-B52C-ADF11CC8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9772-0E0F-483B-984F-E847704A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83979-D82F-45D2-A5B3-6FA782E5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7449-3DD8-4F4D-8EA3-2C2BDA700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76CF6-2870-4846-83B9-1E59BD8B5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AD70-6B55-403A-961A-FB57D7E24AE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68A61-D11B-488A-A8D5-9D425D4B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249DF-FA17-450F-B977-176ACE44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9772-0E0F-483B-984F-E847704A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7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A6138-F1FB-4CB5-84F6-C4999E10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DCFCC-D79E-41E8-B96B-6AD2E75E0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81B38-7FBA-4F73-9EFD-6EC7BEE4E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AD70-6B55-403A-961A-FB57D7E24AE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33278-46D5-4BDF-965E-FD6A2AF3E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A270C-C09A-4DB0-9B59-BF8A5783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9772-0E0F-483B-984F-E847704A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9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6ADB-A2EE-4F62-A36F-9F32BC04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BCD1-AA4F-4B25-90CC-99575D4F8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60CF2-5A04-494A-ABE2-2E5C90BD5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E9B5A-FCAE-4672-BFEB-9686D490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AD70-6B55-403A-961A-FB57D7E24AE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DDD98-774E-4603-A201-5A611A0F6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CF38D-10B4-4801-B827-098F4773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9772-0E0F-483B-984F-E847704A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2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82F0C-74F8-4055-A35A-858DA401F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659FE-17AF-40C4-A7E5-DAD260D3C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E1A04-F1CB-47F6-B56E-626DEB910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A0B53-1B7D-4DDC-BE1F-C81D97FEA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EFC8C-3AAF-4DA7-914E-58C49DF84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EBD70F-F8C7-4746-A87A-9C7A51952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AD70-6B55-403A-961A-FB57D7E24AE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6F508-B049-4AD9-96C8-F7F24C2D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21FED-D4D0-409C-A7E7-684AD249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9772-0E0F-483B-984F-E847704A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0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033F7-58DA-42C7-BA38-71D30F52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3A4E8B-05B4-4AA4-B10A-12A5D733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AD70-6B55-403A-961A-FB57D7E24AE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18FFA-1B7D-4F6D-B4AD-1DDA9B41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F6CEF-9A59-45CA-86D4-AD539C7FD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9772-0E0F-483B-984F-E847704A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4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F79F81-7E27-4774-9BD1-1A2F1966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AD70-6B55-403A-961A-FB57D7E24AE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E72709-F23A-408C-9A42-07E466FF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46977-C238-497A-B4ED-C3028AC2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9772-0E0F-483B-984F-E847704A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7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C9D3-E03F-4783-8B37-34E3607A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2935-3B9C-4900-9C00-AFE468C14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62832-CD41-470B-A47F-96B23F0BB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5E47D-86B7-402D-AA08-628C27F7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AD70-6B55-403A-961A-FB57D7E24AE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134B8-FB9D-4310-8B87-3C187718A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998DD-6CFE-43F2-AE2B-2043A42B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9772-0E0F-483B-984F-E847704A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1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24F6-5130-4B7A-823E-0B2FDFD8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6DAA32-2241-46F7-A5FB-16DB90F7C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89BF1-8035-4ADF-8B58-A27F676D4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475EB-39C1-4266-B535-770C25DF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AD70-6B55-403A-961A-FB57D7E24AE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50F7B-89FA-492B-B04B-5B396F878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6786B-B265-400C-B9F6-909046AF8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9772-0E0F-483B-984F-E847704A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8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D42E51-5329-47AF-820B-262F3679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D239D-C637-43B0-8B97-557D259E8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4D85A-0FCA-4AA6-A6C1-1D1CB5C63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FAD70-6B55-403A-961A-FB57D7E24AE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BD14E-70D0-42A7-A3A6-B5AF7EF3B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12CAB-308D-4171-BEBE-B9847EBF2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99772-0E0F-483B-984F-E847704A7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A538571F-FE88-4CF5-81FB-C99967BAD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8748" y="4354195"/>
            <a:ext cx="8446183" cy="1655762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0070C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20 </a:t>
            </a:r>
            <a:r>
              <a:rPr lang="th-TH" b="1" dirty="0">
                <a:solidFill>
                  <a:srgbClr val="0070C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กุมภาพันธ์ </a:t>
            </a:r>
            <a:r>
              <a:rPr lang="en-US" b="1" dirty="0">
                <a:solidFill>
                  <a:srgbClr val="0070C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2566</a:t>
            </a:r>
          </a:p>
        </p:txBody>
      </p: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4D62F201-4B80-471D-9380-8481CBB98CCE}"/>
              </a:ext>
            </a:extLst>
          </p:cNvPr>
          <p:cNvGrpSpPr/>
          <p:nvPr/>
        </p:nvGrpSpPr>
        <p:grpSpPr>
          <a:xfrm>
            <a:off x="-1" y="135629"/>
            <a:ext cx="12192001" cy="6656804"/>
            <a:chOff x="-1" y="135629"/>
            <a:chExt cx="12192001" cy="6656804"/>
          </a:xfrm>
        </p:grpSpPr>
        <p:pic>
          <p:nvPicPr>
            <p:cNvPr id="12" name="รูปภาพ 11">
              <a:extLst>
                <a:ext uri="{FF2B5EF4-FFF2-40B4-BE49-F238E27FC236}">
                  <a16:creationId xmlns:a16="http://schemas.microsoft.com/office/drawing/2014/main" id="{C09B69DE-5A55-4C8A-97D4-BAAAA4BC74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75"/>
            <a:stretch/>
          </p:blipFill>
          <p:spPr>
            <a:xfrm>
              <a:off x="478722" y="1226673"/>
              <a:ext cx="4721376" cy="3546928"/>
            </a:xfrm>
            <a:prstGeom prst="rect">
              <a:avLst/>
            </a:prstGeom>
          </p:spPr>
        </p:pic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96CD14B0-B3CA-4FB5-8CC5-334A33DB67A4}"/>
                </a:ext>
              </a:extLst>
            </p:cNvPr>
            <p:cNvGrpSpPr/>
            <p:nvPr/>
          </p:nvGrpSpPr>
          <p:grpSpPr>
            <a:xfrm>
              <a:off x="0" y="6576668"/>
              <a:ext cx="12192000" cy="152593"/>
              <a:chOff x="0" y="6576668"/>
              <a:chExt cx="12192000" cy="152593"/>
            </a:xfrm>
          </p:grpSpPr>
          <p:sp>
            <p:nvSpPr>
              <p:cNvPr id="9" name="สี่เหลี่ยมผืนผ้า 8">
                <a:extLst>
                  <a:ext uri="{FF2B5EF4-FFF2-40B4-BE49-F238E27FC236}">
                    <a16:creationId xmlns:a16="http://schemas.microsoft.com/office/drawing/2014/main" id="{44E94999-64AF-45F7-BC84-A5AA310806D2}"/>
                  </a:ext>
                </a:extLst>
              </p:cNvPr>
              <p:cNvSpPr/>
              <p:nvPr/>
            </p:nvSpPr>
            <p:spPr>
              <a:xfrm>
                <a:off x="1330017" y="6576668"/>
                <a:ext cx="10861983" cy="152593"/>
              </a:xfrm>
              <a:prstGeom prst="rect">
                <a:avLst/>
              </a:prstGeom>
              <a:solidFill>
                <a:srgbClr val="FFAB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สี่เหลี่ยมผืนผ้า 9">
                <a:extLst>
                  <a:ext uri="{FF2B5EF4-FFF2-40B4-BE49-F238E27FC236}">
                    <a16:creationId xmlns:a16="http://schemas.microsoft.com/office/drawing/2014/main" id="{AEFE0DBD-B22D-449B-8743-D341AF77F710}"/>
                  </a:ext>
                </a:extLst>
              </p:cNvPr>
              <p:cNvSpPr/>
              <p:nvPr/>
            </p:nvSpPr>
            <p:spPr>
              <a:xfrm>
                <a:off x="0" y="6576668"/>
                <a:ext cx="1368000" cy="152593"/>
              </a:xfrm>
              <a:prstGeom prst="rect">
                <a:avLst/>
              </a:prstGeom>
              <a:solidFill>
                <a:srgbClr val="FF3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ลูกศร: รูปห้าเหลี่ยม 7">
              <a:extLst>
                <a:ext uri="{FF2B5EF4-FFF2-40B4-BE49-F238E27FC236}">
                  <a16:creationId xmlns:a16="http://schemas.microsoft.com/office/drawing/2014/main" id="{CDAAF5F7-F601-4538-9342-485386BF6193}"/>
                </a:ext>
              </a:extLst>
            </p:cNvPr>
            <p:cNvSpPr/>
            <p:nvPr/>
          </p:nvSpPr>
          <p:spPr>
            <a:xfrm>
              <a:off x="-1" y="539496"/>
              <a:ext cx="487130" cy="386864"/>
            </a:xfrm>
            <a:prstGeom prst="homePlate">
              <a:avLst>
                <a:gd name="adj" fmla="val 30846"/>
              </a:avLst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ชื่อเรื่อง 1">
              <a:extLst>
                <a:ext uri="{FF2B5EF4-FFF2-40B4-BE49-F238E27FC236}">
                  <a16:creationId xmlns:a16="http://schemas.microsoft.com/office/drawing/2014/main" id="{7B3DA10B-8C2B-424A-90CF-59AAF8FB5F01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517462"/>
              <a:ext cx="12191999" cy="2749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50" charset="-34"/>
                  <a:cs typeface="Kanit" panose="00000500000000000000" pitchFamily="50" charset="-34"/>
                </a:rPr>
                <a:t>R8 Forensic Medicine 202</a:t>
              </a:r>
              <a:r>
                <a:rPr lang="th-TH" sz="12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50" charset="-34"/>
                  <a:cs typeface="Kanit" panose="00000500000000000000" pitchFamily="50" charset="-34"/>
                </a:rPr>
                <a:t>3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Kanit" panose="00000500000000000000" pitchFamily="50" charset="-34"/>
                <a:cs typeface="Kanit" panose="00000500000000000000" pitchFamily="50" charset="-34"/>
              </a:endParaRPr>
            </a:p>
          </p:txBody>
        </p:sp>
        <p:grpSp>
          <p:nvGrpSpPr>
            <p:cNvPr id="18" name="กลุ่ม 17">
              <a:extLst>
                <a:ext uri="{FF2B5EF4-FFF2-40B4-BE49-F238E27FC236}">
                  <a16:creationId xmlns:a16="http://schemas.microsoft.com/office/drawing/2014/main" id="{287E9483-2806-49D0-B59C-18210F67C19E}"/>
                </a:ext>
              </a:extLst>
            </p:cNvPr>
            <p:cNvGrpSpPr/>
            <p:nvPr/>
          </p:nvGrpSpPr>
          <p:grpSpPr>
            <a:xfrm>
              <a:off x="11410701" y="135629"/>
              <a:ext cx="616212" cy="616212"/>
              <a:chOff x="8776417" y="307034"/>
              <a:chExt cx="1735097" cy="1735097"/>
            </a:xfrm>
            <a:solidFill>
              <a:srgbClr val="DCDCDC"/>
            </a:solidFill>
          </p:grpSpPr>
          <p:sp>
            <p:nvSpPr>
              <p:cNvPr id="15" name="วงรี 14">
                <a:extLst>
                  <a:ext uri="{FF2B5EF4-FFF2-40B4-BE49-F238E27FC236}">
                    <a16:creationId xmlns:a16="http://schemas.microsoft.com/office/drawing/2014/main" id="{335774AD-C189-4AAD-8F3D-BD265D518B8D}"/>
                  </a:ext>
                </a:extLst>
              </p:cNvPr>
              <p:cNvSpPr/>
              <p:nvPr/>
            </p:nvSpPr>
            <p:spPr>
              <a:xfrm>
                <a:off x="8776417" y="307034"/>
                <a:ext cx="1735097" cy="17350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8" name="Picture 4" descr="Download Forensic Medicine PNG Image with No Background - PNGkey.com">
                <a:extLst>
                  <a:ext uri="{FF2B5EF4-FFF2-40B4-BE49-F238E27FC236}">
                    <a16:creationId xmlns:a16="http://schemas.microsoft.com/office/drawing/2014/main" id="{6D808185-38EE-4961-B53D-F412160BD900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25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6417" y="405103"/>
                <a:ext cx="1735097" cy="1538958"/>
              </a:xfrm>
              <a:prstGeom prst="ellipse">
                <a:avLst/>
              </a:prstGeom>
              <a:grpFill/>
              <a:ln>
                <a:noFill/>
              </a:ln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83A25E-F8FC-4009-A35A-49373202E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722" y="1693439"/>
            <a:ext cx="10080859" cy="1934678"/>
          </a:xfrm>
        </p:spPr>
        <p:txBody>
          <a:bodyPr>
            <a:noAutofit/>
          </a:bodyPr>
          <a:lstStyle/>
          <a:p>
            <a:pPr algn="r"/>
            <a:r>
              <a:rPr lang="th-TH" sz="4800" b="1" dirty="0">
                <a:solidFill>
                  <a:srgbClr val="0070C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การประชุมคณะกรรมการ</a:t>
            </a:r>
            <a:br>
              <a:rPr lang="th-TH" sz="4800" b="1" dirty="0">
                <a:solidFill>
                  <a:srgbClr val="0070C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4800" b="1" dirty="0">
                <a:solidFill>
                  <a:srgbClr val="0070C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พัฒนาระบบบริการสุขภาพ</a:t>
            </a:r>
            <a:br>
              <a:rPr lang="th-TH" sz="4800" b="1" dirty="0">
                <a:solidFill>
                  <a:srgbClr val="0070C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en-US" sz="4800" b="1" dirty="0">
                <a:solidFill>
                  <a:srgbClr val="0070C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Service Plan </a:t>
            </a:r>
            <a:r>
              <a:rPr lang="th-TH" sz="4800" b="1" dirty="0">
                <a:solidFill>
                  <a:srgbClr val="C83635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นิติเวช</a:t>
            </a:r>
            <a:endParaRPr lang="en-US" sz="4800" b="1" dirty="0">
              <a:solidFill>
                <a:srgbClr val="C83635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248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5EC9B59-92B9-4837-8904-403D35355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658" y="118323"/>
            <a:ext cx="5003321" cy="6858000"/>
          </a:xfrm>
          <a:prstGeom prst="rect">
            <a:avLst/>
          </a:prstGeom>
        </p:spPr>
      </p:pic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E2B9556A-DB93-4B38-841F-4DBBE230A65B}"/>
              </a:ext>
            </a:extLst>
          </p:cNvPr>
          <p:cNvGrpSpPr/>
          <p:nvPr/>
        </p:nvGrpSpPr>
        <p:grpSpPr>
          <a:xfrm>
            <a:off x="6483469" y="417466"/>
            <a:ext cx="4950675" cy="2458434"/>
            <a:chOff x="6162285" y="679618"/>
            <a:chExt cx="1944466" cy="965594"/>
          </a:xfrm>
        </p:grpSpPr>
        <p:pic>
          <p:nvPicPr>
            <p:cNvPr id="7" name="รูปภาพ 6">
              <a:extLst>
                <a:ext uri="{FF2B5EF4-FFF2-40B4-BE49-F238E27FC236}">
                  <a16:creationId xmlns:a16="http://schemas.microsoft.com/office/drawing/2014/main" id="{AEFB0BE7-A77A-446D-A9D3-87522AC88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239" r="1239"/>
            <a:stretch/>
          </p:blipFill>
          <p:spPr>
            <a:xfrm>
              <a:off x="6162285" y="781118"/>
              <a:ext cx="1889912" cy="864094"/>
            </a:xfrm>
            <a:prstGeom prst="rect">
              <a:avLst/>
            </a:prstGeom>
          </p:spPr>
        </p:pic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1A0A06F8-30F5-48A9-9F30-AB972427F749}"/>
                </a:ext>
              </a:extLst>
            </p:cNvPr>
            <p:cNvSpPr txBox="1"/>
            <p:nvPr/>
          </p:nvSpPr>
          <p:spPr>
            <a:xfrm>
              <a:off x="6202693" y="679618"/>
              <a:ext cx="1904058" cy="10879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chemeClr val="accent6">
                      <a:lumMod val="75000"/>
                    </a:schemeClr>
                  </a:solidFill>
                  <a:latin typeface="Sukhumvit Set" panose="02000506000000020004" pitchFamily="2" charset="-34"/>
                  <a:cs typeface="Sukhumvit Set" panose="02000506000000020004" pitchFamily="2" charset="-34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th-TH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แพทย์นิติเวช เขตสุขภาพที่ 8</a:t>
              </a:r>
            </a:p>
          </p:txBody>
        </p:sp>
      </p:grp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33CD53D-0F98-4E15-8EDC-970B817D3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51912" flipV="1">
            <a:off x="5294039" y="690614"/>
            <a:ext cx="1603922" cy="76944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E720AC2-3CDD-4981-A6BB-952091E77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173" y="862392"/>
            <a:ext cx="1515745" cy="1212596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A4DC3E82-9F0F-4B03-8E2E-F958EC227D75}"/>
              </a:ext>
            </a:extLst>
          </p:cNvPr>
          <p:cNvSpPr txBox="1"/>
          <p:nvPr/>
        </p:nvSpPr>
        <p:spPr>
          <a:xfrm>
            <a:off x="6418587" y="2877564"/>
            <a:ext cx="2955403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6">
                    <a:lumMod val="75000"/>
                  </a:schemeClr>
                </a:solidFill>
                <a:latin typeface="Sukhumvit Set" panose="02000506000000020004" pitchFamily="2" charset="-34"/>
                <a:cs typeface="Sukhumvit Set" panose="02000506000000020004" pitchFamily="2" charset="-34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รพ.เลย</a:t>
            </a:r>
          </a:p>
          <a:p>
            <a:pPr algn="l"/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พญ.ศิรินภา เรืองวินิตวงศ์ 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20908A09-7567-4763-8A80-4A1F8665A589}"/>
              </a:ext>
            </a:extLst>
          </p:cNvPr>
          <p:cNvSpPr txBox="1"/>
          <p:nvPr/>
        </p:nvSpPr>
        <p:spPr>
          <a:xfrm>
            <a:off x="9236597" y="3360591"/>
            <a:ext cx="295540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6">
                    <a:lumMod val="75000"/>
                  </a:schemeClr>
                </a:solidFill>
                <a:latin typeface="Sukhumvit Set" panose="02000506000000020004" pitchFamily="2" charset="-34"/>
                <a:cs typeface="Sukhumvit Set" panose="02000506000000020004" pitchFamily="2" charset="-34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th-TH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รพสกลนคร</a:t>
            </a:r>
          </a:p>
          <a:p>
            <a:pPr marL="342900" indent="-342900" algn="l">
              <a:buAutoNum type="arabicPeriod"/>
            </a:pP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พญ.</a:t>
            </a:r>
            <a:r>
              <a:rPr lang="th-TH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วชิ</a:t>
            </a: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ราภรณ์ </a:t>
            </a:r>
            <a:r>
              <a:rPr lang="th-TH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นั</a:t>
            </a: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นทการ</a:t>
            </a:r>
          </a:p>
          <a:p>
            <a:pPr marL="342900" indent="-342900" algn="l">
              <a:buAutoNum type="arabicPeriod"/>
            </a:pP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พญ.ณัฐหทัย สุวิทย์สกุลวงศ์</a:t>
            </a:r>
          </a:p>
        </p:txBody>
      </p: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276DC362-587D-4FDF-896C-3B4CBC2CB47A}"/>
              </a:ext>
            </a:extLst>
          </p:cNvPr>
          <p:cNvGrpSpPr/>
          <p:nvPr/>
        </p:nvGrpSpPr>
        <p:grpSpPr>
          <a:xfrm>
            <a:off x="9279629" y="1216291"/>
            <a:ext cx="1014045" cy="811236"/>
            <a:chOff x="7760899" y="3632501"/>
            <a:chExt cx="1014045" cy="811236"/>
          </a:xfrm>
        </p:grpSpPr>
        <p:pic>
          <p:nvPicPr>
            <p:cNvPr id="16" name="รูปภาพ 15">
              <a:extLst>
                <a:ext uri="{FF2B5EF4-FFF2-40B4-BE49-F238E27FC236}">
                  <a16:creationId xmlns:a16="http://schemas.microsoft.com/office/drawing/2014/main" id="{55A26DAE-5604-4A85-84C1-83886260B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60899" y="3632501"/>
              <a:ext cx="1014045" cy="811236"/>
            </a:xfrm>
            <a:prstGeom prst="rect">
              <a:avLst/>
            </a:prstGeom>
          </p:spPr>
        </p:pic>
        <p:sp>
          <p:nvSpPr>
            <p:cNvPr id="17" name="วงรี 16">
              <a:extLst>
                <a:ext uri="{FF2B5EF4-FFF2-40B4-BE49-F238E27FC236}">
                  <a16:creationId xmlns:a16="http://schemas.microsoft.com/office/drawing/2014/main" id="{97523D13-50F3-41F9-BB4A-7CEBB410027E}"/>
                </a:ext>
              </a:extLst>
            </p:cNvPr>
            <p:cNvSpPr/>
            <p:nvPr/>
          </p:nvSpPr>
          <p:spPr>
            <a:xfrm>
              <a:off x="8170385" y="3897469"/>
              <a:ext cx="195072" cy="195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E47ABB49-DD9E-465F-8E3B-D8E025F888DF}"/>
              </a:ext>
            </a:extLst>
          </p:cNvPr>
          <p:cNvSpPr txBox="1"/>
          <p:nvPr/>
        </p:nvSpPr>
        <p:spPr>
          <a:xfrm>
            <a:off x="463408" y="1091556"/>
            <a:ext cx="3048468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6">
                    <a:lumMod val="75000"/>
                  </a:schemeClr>
                </a:solidFill>
                <a:latin typeface="Sukhumvit Set" panose="02000506000000020004" pitchFamily="2" charset="-34"/>
                <a:cs typeface="Sukhumvit Set" panose="02000506000000020004" pitchFamily="2" charset="-34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>
              <a:tabLst>
                <a:tab pos="1341438" algn="l"/>
              </a:tabLst>
            </a:pPr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แพทย์นิติเวช	85 คน</a:t>
            </a:r>
          </a:p>
          <a:p>
            <a:pPr algn="l" defTabSz="671513"/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ปฏิบัติงาน	42 จังหวัด</a:t>
            </a:r>
            <a:endParaRPr lang="th-TH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DA8296D3-3E54-4F49-A040-360B54703322}"/>
              </a:ext>
            </a:extLst>
          </p:cNvPr>
          <p:cNvGrpSpPr/>
          <p:nvPr/>
        </p:nvGrpSpPr>
        <p:grpSpPr>
          <a:xfrm>
            <a:off x="7207017" y="1370276"/>
            <a:ext cx="1014045" cy="811236"/>
            <a:chOff x="7760899" y="3632501"/>
            <a:chExt cx="1014045" cy="811236"/>
          </a:xfrm>
        </p:grpSpPr>
        <p:pic>
          <p:nvPicPr>
            <p:cNvPr id="21" name="รูปภาพ 20">
              <a:extLst>
                <a:ext uri="{FF2B5EF4-FFF2-40B4-BE49-F238E27FC236}">
                  <a16:creationId xmlns:a16="http://schemas.microsoft.com/office/drawing/2014/main" id="{8A485B31-9B6D-41F3-8679-346723887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60899" y="3632501"/>
              <a:ext cx="1014045" cy="811236"/>
            </a:xfrm>
            <a:prstGeom prst="rect">
              <a:avLst/>
            </a:prstGeom>
          </p:spPr>
        </p:pic>
        <p:sp>
          <p:nvSpPr>
            <p:cNvPr id="22" name="วงรี 21">
              <a:extLst>
                <a:ext uri="{FF2B5EF4-FFF2-40B4-BE49-F238E27FC236}">
                  <a16:creationId xmlns:a16="http://schemas.microsoft.com/office/drawing/2014/main" id="{9BBD85D6-0371-4C82-A660-F6E0DF460F4E}"/>
                </a:ext>
              </a:extLst>
            </p:cNvPr>
            <p:cNvSpPr/>
            <p:nvPr/>
          </p:nvSpPr>
          <p:spPr>
            <a:xfrm>
              <a:off x="8170385" y="3897469"/>
              <a:ext cx="195072" cy="195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ตัวเชื่อมต่อ: หักมุม 23">
            <a:extLst>
              <a:ext uri="{FF2B5EF4-FFF2-40B4-BE49-F238E27FC236}">
                <a16:creationId xmlns:a16="http://schemas.microsoft.com/office/drawing/2014/main" id="{7ADB55C3-FA31-4274-9D69-DBC0AD9E0A5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146052" y="2519477"/>
            <a:ext cx="1076099" cy="40017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ตัวเชื่อมต่อ: หักมุม 25">
            <a:extLst>
              <a:ext uri="{FF2B5EF4-FFF2-40B4-BE49-F238E27FC236}">
                <a16:creationId xmlns:a16="http://schemas.microsoft.com/office/drawing/2014/main" id="{9ED29905-C59D-4E28-9548-CC0126CC27D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023521" y="2355154"/>
            <a:ext cx="1076099" cy="40017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81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15FF65-5EBE-414D-8964-5A1605D17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43" y="595020"/>
            <a:ext cx="4739484" cy="5859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9E4A01-A541-4D62-A6FE-0D325DAE6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" y="635267"/>
            <a:ext cx="5980665" cy="5962755"/>
          </a:xfrm>
          <a:prstGeom prst="rect">
            <a:avLst/>
          </a:prstGeom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F9D6D105-F633-480D-97FC-B71DF421BCE2}"/>
              </a:ext>
            </a:extLst>
          </p:cNvPr>
          <p:cNvGrpSpPr/>
          <p:nvPr/>
        </p:nvGrpSpPr>
        <p:grpSpPr>
          <a:xfrm>
            <a:off x="-1" y="135629"/>
            <a:ext cx="12192001" cy="6656804"/>
            <a:chOff x="-1" y="135629"/>
            <a:chExt cx="12192001" cy="6656804"/>
          </a:xfrm>
        </p:grpSpPr>
        <p:grpSp>
          <p:nvGrpSpPr>
            <p:cNvPr id="8" name="กลุ่ม 7">
              <a:extLst>
                <a:ext uri="{FF2B5EF4-FFF2-40B4-BE49-F238E27FC236}">
                  <a16:creationId xmlns:a16="http://schemas.microsoft.com/office/drawing/2014/main" id="{6D4ED864-0ACE-4892-87C1-F71818606D43}"/>
                </a:ext>
              </a:extLst>
            </p:cNvPr>
            <p:cNvGrpSpPr/>
            <p:nvPr/>
          </p:nvGrpSpPr>
          <p:grpSpPr>
            <a:xfrm>
              <a:off x="0" y="6576668"/>
              <a:ext cx="12192000" cy="152593"/>
              <a:chOff x="0" y="6576668"/>
              <a:chExt cx="12192000" cy="152593"/>
            </a:xfrm>
          </p:grpSpPr>
          <p:sp>
            <p:nvSpPr>
              <p:cNvPr id="15" name="สี่เหลี่ยมผืนผ้า 14">
                <a:extLst>
                  <a:ext uri="{FF2B5EF4-FFF2-40B4-BE49-F238E27FC236}">
                    <a16:creationId xmlns:a16="http://schemas.microsoft.com/office/drawing/2014/main" id="{4D969074-9B97-48D5-94AD-AC23DA82F473}"/>
                  </a:ext>
                </a:extLst>
              </p:cNvPr>
              <p:cNvSpPr/>
              <p:nvPr/>
            </p:nvSpPr>
            <p:spPr>
              <a:xfrm>
                <a:off x="1330017" y="6576668"/>
                <a:ext cx="10861983" cy="152593"/>
              </a:xfrm>
              <a:prstGeom prst="rect">
                <a:avLst/>
              </a:prstGeom>
              <a:solidFill>
                <a:srgbClr val="FFAB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สี่เหลี่ยมผืนผ้า 15">
                <a:extLst>
                  <a:ext uri="{FF2B5EF4-FFF2-40B4-BE49-F238E27FC236}">
                    <a16:creationId xmlns:a16="http://schemas.microsoft.com/office/drawing/2014/main" id="{D0198FB3-F1E6-4006-B3CE-D3DDF898517E}"/>
                  </a:ext>
                </a:extLst>
              </p:cNvPr>
              <p:cNvSpPr/>
              <p:nvPr/>
            </p:nvSpPr>
            <p:spPr>
              <a:xfrm>
                <a:off x="0" y="6576668"/>
                <a:ext cx="1368000" cy="152593"/>
              </a:xfrm>
              <a:prstGeom prst="rect">
                <a:avLst/>
              </a:prstGeom>
              <a:solidFill>
                <a:srgbClr val="FF3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ลูกศร: รูปห้าเหลี่ยม 9">
              <a:extLst>
                <a:ext uri="{FF2B5EF4-FFF2-40B4-BE49-F238E27FC236}">
                  <a16:creationId xmlns:a16="http://schemas.microsoft.com/office/drawing/2014/main" id="{95C486E2-BE33-4785-A97B-B9FB11B345E0}"/>
                </a:ext>
              </a:extLst>
            </p:cNvPr>
            <p:cNvSpPr/>
            <p:nvPr/>
          </p:nvSpPr>
          <p:spPr>
            <a:xfrm>
              <a:off x="-1" y="539496"/>
              <a:ext cx="487130" cy="386864"/>
            </a:xfrm>
            <a:prstGeom prst="homePlate">
              <a:avLst>
                <a:gd name="adj" fmla="val 30846"/>
              </a:avLst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ชื่อเรื่อง 1">
              <a:extLst>
                <a:ext uri="{FF2B5EF4-FFF2-40B4-BE49-F238E27FC236}">
                  <a16:creationId xmlns:a16="http://schemas.microsoft.com/office/drawing/2014/main" id="{8103E777-9722-44A0-B2BE-18143F1EE9BA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517462"/>
              <a:ext cx="12191999" cy="2749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50" charset="-34"/>
                  <a:cs typeface="Kanit" panose="00000500000000000000" pitchFamily="50" charset="-34"/>
                </a:rPr>
                <a:t>R8 Forensic Medicine 202</a:t>
              </a:r>
              <a:r>
                <a:rPr lang="th-TH" sz="12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50" charset="-34"/>
                  <a:cs typeface="Kanit" panose="00000500000000000000" pitchFamily="50" charset="-34"/>
                </a:rPr>
                <a:t>3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Kanit" panose="00000500000000000000" pitchFamily="50" charset="-34"/>
                <a:cs typeface="Kanit" panose="00000500000000000000" pitchFamily="50" charset="-34"/>
              </a:endParaRPr>
            </a:p>
          </p:txBody>
        </p:sp>
        <p:grpSp>
          <p:nvGrpSpPr>
            <p:cNvPr id="12" name="กลุ่ม 11">
              <a:extLst>
                <a:ext uri="{FF2B5EF4-FFF2-40B4-BE49-F238E27FC236}">
                  <a16:creationId xmlns:a16="http://schemas.microsoft.com/office/drawing/2014/main" id="{ED91CF62-D621-4530-BFB9-8DF927D0C107}"/>
                </a:ext>
              </a:extLst>
            </p:cNvPr>
            <p:cNvGrpSpPr/>
            <p:nvPr/>
          </p:nvGrpSpPr>
          <p:grpSpPr>
            <a:xfrm>
              <a:off x="11410701" y="135629"/>
              <a:ext cx="616212" cy="616212"/>
              <a:chOff x="8776417" y="307034"/>
              <a:chExt cx="1735097" cy="1735097"/>
            </a:xfrm>
            <a:solidFill>
              <a:srgbClr val="DCDCDC"/>
            </a:solidFill>
          </p:grpSpPr>
          <p:sp>
            <p:nvSpPr>
              <p:cNvPr id="13" name="วงรี 12">
                <a:extLst>
                  <a:ext uri="{FF2B5EF4-FFF2-40B4-BE49-F238E27FC236}">
                    <a16:creationId xmlns:a16="http://schemas.microsoft.com/office/drawing/2014/main" id="{BE1181DB-D1E6-4184-BECD-213B1774CF70}"/>
                  </a:ext>
                </a:extLst>
              </p:cNvPr>
              <p:cNvSpPr/>
              <p:nvPr/>
            </p:nvSpPr>
            <p:spPr>
              <a:xfrm>
                <a:off x="8776417" y="307034"/>
                <a:ext cx="1735097" cy="17350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4" descr="Download Forensic Medicine PNG Image with No Background - PNGkey.com">
                <a:extLst>
                  <a:ext uri="{FF2B5EF4-FFF2-40B4-BE49-F238E27FC236}">
                    <a16:creationId xmlns:a16="http://schemas.microsoft.com/office/drawing/2014/main" id="{714E50F1-6E63-4FF5-A428-2E39B301804C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-25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6417" y="405103"/>
                <a:ext cx="1735097" cy="1538958"/>
              </a:xfrm>
              <a:prstGeom prst="ellipse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79105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12D19C7-F37A-4851-BF60-571E1A380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307" y="1626055"/>
            <a:ext cx="5062865" cy="4729025"/>
          </a:xfrm>
          <a:solidFill>
            <a:srgbClr val="DCDCDC"/>
          </a:solidFill>
          <a:ln>
            <a:noFill/>
          </a:ln>
        </p:spPr>
        <p:txBody>
          <a:bodyPr>
            <a:normAutofit/>
          </a:bodyPr>
          <a:lstStyle/>
          <a:p>
            <a:pPr algn="l">
              <a:lnSpc>
                <a:spcPts val="3800"/>
              </a:lnSpc>
              <a:spcBef>
                <a:spcPts val="0"/>
              </a:spcBef>
            </a:pPr>
            <a:r>
              <a:rPr lang="th-TH" sz="3200" b="1" dirty="0">
                <a:solidFill>
                  <a:srgbClr val="7030A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วัตถุประสงค์</a:t>
            </a:r>
            <a:endParaRPr lang="en-US" sz="3200" b="1" dirty="0">
              <a:solidFill>
                <a:srgbClr val="7030A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algn="l">
              <a:lnSpc>
                <a:spcPts val="3800"/>
              </a:lnSpc>
              <a:spcBef>
                <a:spcPts val="0"/>
              </a:spcBef>
            </a:pPr>
            <a:r>
              <a:rPr lang="th-TH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เพื่อพัฒนาระบบบริการนิติเวช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marL="447675" indent="-447675" algn="just">
              <a:lnSpc>
                <a:spcPts val="38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ให้สามารถรองรับการดำเนินงานด้านนิติเวชได้อย่างมีประสิทธิภาพ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         </a:t>
            </a:r>
          </a:p>
          <a:p>
            <a:pPr marL="447675" indent="-447675" algn="just">
              <a:lnSpc>
                <a:spcPts val="38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เป็นไปในทิศทางเดียวกันทั่วประเทศ </a:t>
            </a:r>
          </a:p>
          <a:p>
            <a:pPr marL="447675" indent="-447675" algn="just">
              <a:lnSpc>
                <a:spcPts val="38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th-TH" b="1" dirty="0">
                <a:solidFill>
                  <a:schemeClr val="tx1">
                    <a:lumMod val="65000"/>
                    <a:lumOff val="35000"/>
                  </a:schemeClr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เกิดประโยชน์ต่อระบบบริการสาธารณสุขและผู้มารับบริการ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78FA0D3-8011-4EC3-BC19-B90668E6FCCF}"/>
              </a:ext>
            </a:extLst>
          </p:cNvPr>
          <p:cNvSpPr txBox="1">
            <a:spLocks/>
          </p:cNvSpPr>
          <p:nvPr/>
        </p:nvSpPr>
        <p:spPr>
          <a:xfrm>
            <a:off x="5489945" y="1626055"/>
            <a:ext cx="5062865" cy="4729025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ts val="38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Sukhumvit Set" panose="02000506000000020004" pitchFamily="2" charset="-34"/>
                <a:cs typeface="Sukhumvit Set" panose="02000506000000020004" pitchFamily="2" charset="-34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th-TH" dirty="0"/>
              <a:t>กบรส.ขอให้เขตดำเนินการ</a:t>
            </a:r>
          </a:p>
          <a:p>
            <a:pPr marL="355600" indent="-355600" defTabSz="355600">
              <a:buFont typeface="+mj-lt"/>
              <a:buAutoNum type="arabicPeriod"/>
            </a:pPr>
            <a:r>
              <a:rPr lang="th-TH" sz="2400" dirty="0"/>
              <a:t>แต่งตั้งคณะกรรมการพัฒนาระบบบริการสุขภาพ </a:t>
            </a:r>
            <a:r>
              <a:rPr lang="en-US" sz="2400" dirty="0"/>
              <a:t>Service Plan </a:t>
            </a:r>
            <a:r>
              <a:rPr lang="th-TH" sz="2400" dirty="0"/>
              <a:t>นิติเวช  ระดับเขต เพื่อขับเคลื่อนงาน</a:t>
            </a:r>
          </a:p>
          <a:p>
            <a:pPr marL="355600" indent="-355600" defTabSz="355600">
              <a:buFont typeface="+mj-lt"/>
              <a:buAutoNum type="arabicPeriod"/>
            </a:pPr>
            <a:r>
              <a:rPr lang="th-TH" sz="2400" dirty="0"/>
              <a:t>แจ้งรายชื่อประธานคณะทำงาน ให้</a:t>
            </a:r>
          </a:p>
          <a:p>
            <a:pPr marL="355600" indent="-355600" defTabSz="355600"/>
            <a:r>
              <a:rPr lang="th-TH" sz="2400" dirty="0"/>
              <a:t>	กบรส</a:t>
            </a:r>
            <a:r>
              <a:rPr lang="en-US" sz="2400" dirty="0"/>
              <a:t>.</a:t>
            </a:r>
            <a:r>
              <a:rPr lang="th-TH" sz="2400" dirty="0"/>
              <a:t>ภายใน </a:t>
            </a:r>
            <a:r>
              <a:rPr lang="en-US" sz="2400" dirty="0"/>
              <a:t>27 </a:t>
            </a:r>
            <a:r>
              <a:rPr lang="th-TH" sz="2400" dirty="0"/>
              <a:t>ม.ค.</a:t>
            </a:r>
            <a:r>
              <a:rPr lang="en-US" sz="2400" dirty="0"/>
              <a:t>66 </a:t>
            </a:r>
            <a:r>
              <a:rPr lang="th-TH" sz="2400" dirty="0"/>
              <a:t>เพื่อแต่งตั้ง คณะกรรมการฯ ระดับกระทรวง</a:t>
            </a:r>
            <a:endParaRPr lang="en-US" sz="2400" dirty="0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B9B200EF-8701-4DC7-9778-C4BA19E50B19}"/>
              </a:ext>
            </a:extLst>
          </p:cNvPr>
          <p:cNvGrpSpPr/>
          <p:nvPr/>
        </p:nvGrpSpPr>
        <p:grpSpPr>
          <a:xfrm>
            <a:off x="-1" y="135629"/>
            <a:ext cx="12192001" cy="6656804"/>
            <a:chOff x="-1" y="135629"/>
            <a:chExt cx="12192001" cy="6656804"/>
          </a:xfrm>
        </p:grpSpPr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54EB5983-B755-4FDE-A240-F10014DE12DA}"/>
                </a:ext>
              </a:extLst>
            </p:cNvPr>
            <p:cNvGrpSpPr/>
            <p:nvPr/>
          </p:nvGrpSpPr>
          <p:grpSpPr>
            <a:xfrm>
              <a:off x="0" y="6576668"/>
              <a:ext cx="12192000" cy="152593"/>
              <a:chOff x="0" y="6576668"/>
              <a:chExt cx="12192000" cy="152593"/>
            </a:xfrm>
          </p:grpSpPr>
          <p:sp>
            <p:nvSpPr>
              <p:cNvPr id="15" name="สี่เหลี่ยมผืนผ้า 14">
                <a:extLst>
                  <a:ext uri="{FF2B5EF4-FFF2-40B4-BE49-F238E27FC236}">
                    <a16:creationId xmlns:a16="http://schemas.microsoft.com/office/drawing/2014/main" id="{7018C072-E039-449C-81CD-5E13FA1B47BC}"/>
                  </a:ext>
                </a:extLst>
              </p:cNvPr>
              <p:cNvSpPr/>
              <p:nvPr/>
            </p:nvSpPr>
            <p:spPr>
              <a:xfrm>
                <a:off x="1330017" y="6576668"/>
                <a:ext cx="10861983" cy="152593"/>
              </a:xfrm>
              <a:prstGeom prst="rect">
                <a:avLst/>
              </a:prstGeom>
              <a:solidFill>
                <a:srgbClr val="FFAB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สี่เหลี่ยมผืนผ้า 15">
                <a:extLst>
                  <a:ext uri="{FF2B5EF4-FFF2-40B4-BE49-F238E27FC236}">
                    <a16:creationId xmlns:a16="http://schemas.microsoft.com/office/drawing/2014/main" id="{EDA32A97-0B92-4A71-817A-4B2F1CBDD152}"/>
                  </a:ext>
                </a:extLst>
              </p:cNvPr>
              <p:cNvSpPr/>
              <p:nvPr/>
            </p:nvSpPr>
            <p:spPr>
              <a:xfrm>
                <a:off x="0" y="6576668"/>
                <a:ext cx="1368000" cy="152593"/>
              </a:xfrm>
              <a:prstGeom prst="rect">
                <a:avLst/>
              </a:prstGeom>
              <a:solidFill>
                <a:srgbClr val="FF3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ลูกศร: รูปห้าเหลี่ยม 9">
              <a:extLst>
                <a:ext uri="{FF2B5EF4-FFF2-40B4-BE49-F238E27FC236}">
                  <a16:creationId xmlns:a16="http://schemas.microsoft.com/office/drawing/2014/main" id="{AE4FADE9-CD42-4E7F-B351-96CE12C113C4}"/>
                </a:ext>
              </a:extLst>
            </p:cNvPr>
            <p:cNvSpPr/>
            <p:nvPr/>
          </p:nvSpPr>
          <p:spPr>
            <a:xfrm>
              <a:off x="-1" y="539496"/>
              <a:ext cx="487130" cy="386864"/>
            </a:xfrm>
            <a:prstGeom prst="homePlate">
              <a:avLst>
                <a:gd name="adj" fmla="val 30846"/>
              </a:avLst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ชื่อเรื่อง 1">
              <a:extLst>
                <a:ext uri="{FF2B5EF4-FFF2-40B4-BE49-F238E27FC236}">
                  <a16:creationId xmlns:a16="http://schemas.microsoft.com/office/drawing/2014/main" id="{88710973-EBDA-49FF-8651-81FDE91174F5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517462"/>
              <a:ext cx="12191999" cy="2749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50" charset="-34"/>
                  <a:cs typeface="Kanit" panose="00000500000000000000" pitchFamily="50" charset="-34"/>
                </a:rPr>
                <a:t>R8 Forensic Medicine 202</a:t>
              </a:r>
              <a:r>
                <a:rPr lang="th-TH" sz="12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50" charset="-34"/>
                  <a:cs typeface="Kanit" panose="00000500000000000000" pitchFamily="50" charset="-34"/>
                </a:rPr>
                <a:t>3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Kanit" panose="00000500000000000000" pitchFamily="50" charset="-34"/>
                <a:cs typeface="Kanit" panose="00000500000000000000" pitchFamily="50" charset="-34"/>
              </a:endParaRPr>
            </a:p>
          </p:txBody>
        </p:sp>
        <p:grpSp>
          <p:nvGrpSpPr>
            <p:cNvPr id="12" name="กลุ่ม 11">
              <a:extLst>
                <a:ext uri="{FF2B5EF4-FFF2-40B4-BE49-F238E27FC236}">
                  <a16:creationId xmlns:a16="http://schemas.microsoft.com/office/drawing/2014/main" id="{1ED0084A-52B7-4E69-94C1-BDC528C8EEC3}"/>
                </a:ext>
              </a:extLst>
            </p:cNvPr>
            <p:cNvGrpSpPr/>
            <p:nvPr/>
          </p:nvGrpSpPr>
          <p:grpSpPr>
            <a:xfrm>
              <a:off x="11410701" y="135629"/>
              <a:ext cx="616212" cy="616212"/>
              <a:chOff x="8776417" y="307034"/>
              <a:chExt cx="1735097" cy="1735097"/>
            </a:xfrm>
            <a:solidFill>
              <a:srgbClr val="DCDCDC"/>
            </a:solidFill>
          </p:grpSpPr>
          <p:sp>
            <p:nvSpPr>
              <p:cNvPr id="13" name="วงรี 12">
                <a:extLst>
                  <a:ext uri="{FF2B5EF4-FFF2-40B4-BE49-F238E27FC236}">
                    <a16:creationId xmlns:a16="http://schemas.microsoft.com/office/drawing/2014/main" id="{1A5C2C7E-989A-4222-9D1F-5F9A14AF4288}"/>
                  </a:ext>
                </a:extLst>
              </p:cNvPr>
              <p:cNvSpPr/>
              <p:nvPr/>
            </p:nvSpPr>
            <p:spPr>
              <a:xfrm>
                <a:off x="8776417" y="307034"/>
                <a:ext cx="1735097" cy="17350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4" descr="Download Forensic Medicine PNG Image with No Background - PNGkey.com">
                <a:extLst>
                  <a:ext uri="{FF2B5EF4-FFF2-40B4-BE49-F238E27FC236}">
                    <a16:creationId xmlns:a16="http://schemas.microsoft.com/office/drawing/2014/main" id="{EC8B6F77-705B-4FB1-B148-7F94CF8B5E42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25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6417" y="405103"/>
                <a:ext cx="1735097" cy="1538958"/>
              </a:xfrm>
              <a:prstGeom prst="ellipse">
                <a:avLst/>
              </a:prstGeom>
              <a:grpFill/>
              <a:ln>
                <a:noFill/>
              </a:ln>
            </p:spPr>
          </p:pic>
        </p:grpSp>
      </p:grp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A8259962-09B2-4C02-9A57-A5639276E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744" y="4126172"/>
            <a:ext cx="1530616" cy="21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0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74774A-5C38-408A-AF0D-37B5364BF114}"/>
              </a:ext>
            </a:extLst>
          </p:cNvPr>
          <p:cNvSpPr txBox="1"/>
          <p:nvPr/>
        </p:nvSpPr>
        <p:spPr>
          <a:xfrm>
            <a:off x="1005891" y="647442"/>
            <a:ext cx="9296350" cy="54303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thaiDist">
              <a:lnSpc>
                <a:spcPts val="3800"/>
              </a:lnSpc>
              <a:spcAft>
                <a:spcPts val="0"/>
              </a:spcAft>
            </a:pPr>
            <a:r>
              <a:rPr lang="th-TH" sz="3200" b="1" dirty="0">
                <a:solidFill>
                  <a:srgbClr val="C83635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ขอความร่วมมือ รพ.ระดับ </a:t>
            </a:r>
            <a:r>
              <a:rPr lang="en-US" sz="3200" b="1" dirty="0">
                <a:solidFill>
                  <a:srgbClr val="C83635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A,S,M1</a:t>
            </a:r>
            <a:r>
              <a:rPr lang="th-TH" sz="3200" b="1" dirty="0">
                <a:solidFill>
                  <a:srgbClr val="C83635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 และ</a:t>
            </a:r>
            <a:r>
              <a:rPr lang="en-US" sz="3200" b="1" dirty="0">
                <a:solidFill>
                  <a:srgbClr val="C83635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 </a:t>
            </a:r>
            <a:r>
              <a:rPr lang="th-TH" sz="3200" b="1" dirty="0">
                <a:solidFill>
                  <a:srgbClr val="C83635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สสจ.ทุกแห่ง</a:t>
            </a:r>
          </a:p>
          <a:p>
            <a:pPr algn="thaiDist">
              <a:lnSpc>
                <a:spcPts val="3800"/>
              </a:lnSpc>
              <a:spcAft>
                <a:spcPts val="0"/>
              </a:spcAft>
            </a:pPr>
            <a:r>
              <a:rPr lang="th-TH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ส่งรายชื่อผู้รับผิดชอบงาน เพื่อเข้าร่วมเป็นคณะกรรมการ ดังนี้</a:t>
            </a:r>
            <a:endParaRPr lang="en-US" sz="2800" b="1" dirty="0">
              <a:solidFill>
                <a:srgbClr val="0070C0"/>
              </a:solidFill>
              <a:effectLst/>
              <a:latin typeface="Sukhumvit Set" panose="02000506000000020004" pitchFamily="2" charset="-34"/>
              <a:ea typeface="Calibri" panose="020F0502020204030204" pitchFamily="34" charset="0"/>
              <a:cs typeface="Sukhumvit Set" panose="02000506000000020004" pitchFamily="2" charset="-34"/>
            </a:endParaRPr>
          </a:p>
          <a:p>
            <a:pPr marL="893763" indent="-355600" algn="thaiDist">
              <a:lnSpc>
                <a:spcPts val="38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แพทย์ผู้รับผิดชอบงานนิติเวช</a:t>
            </a:r>
            <a:endParaRPr lang="en-US" sz="2800" b="1" dirty="0">
              <a:solidFill>
                <a:srgbClr val="0070C0"/>
              </a:solidFill>
              <a:effectLst/>
              <a:latin typeface="Sukhumvit Set" panose="02000506000000020004" pitchFamily="2" charset="-34"/>
              <a:ea typeface="Calibri" panose="020F0502020204030204" pitchFamily="34" charset="0"/>
              <a:cs typeface="Sukhumvit Set" panose="02000506000000020004" pitchFamily="2" charset="-34"/>
            </a:endParaRPr>
          </a:p>
          <a:p>
            <a:pPr marL="893763" indent="-355600" algn="thaiDist">
              <a:lnSpc>
                <a:spcPts val="38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จิตแพทย์</a:t>
            </a:r>
            <a:endParaRPr lang="en-US" sz="2800" b="1" dirty="0">
              <a:solidFill>
                <a:srgbClr val="0070C0"/>
              </a:solidFill>
              <a:effectLst/>
              <a:latin typeface="Sukhumvit Set" panose="02000506000000020004" pitchFamily="2" charset="-34"/>
              <a:ea typeface="Calibri" panose="020F0502020204030204" pitchFamily="34" charset="0"/>
              <a:cs typeface="Sukhumvit Set" panose="02000506000000020004" pitchFamily="2" charset="-34"/>
            </a:endParaRPr>
          </a:p>
          <a:p>
            <a:pPr marL="893763" indent="-355600" algn="thaiDist">
              <a:lnSpc>
                <a:spcPts val="38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หัวหน้ากลุ่มงานเวชศาสตร์ฉุกเฉินและนิติเวช      </a:t>
            </a:r>
            <a:endParaRPr lang="en-US" sz="2800" b="1" dirty="0">
              <a:solidFill>
                <a:srgbClr val="0070C0"/>
              </a:solidFill>
              <a:effectLst/>
              <a:latin typeface="Sukhumvit Set" panose="02000506000000020004" pitchFamily="2" charset="-34"/>
              <a:ea typeface="Calibri" panose="020F0502020204030204" pitchFamily="34" charset="0"/>
              <a:cs typeface="Sukhumvit Set" panose="02000506000000020004" pitchFamily="2" charset="-34"/>
            </a:endParaRPr>
          </a:p>
          <a:p>
            <a:pPr marL="893763" indent="-355600" algn="thaiDist">
              <a:lnSpc>
                <a:spcPts val="38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หัวหน้าศูนย์ส่งต่อ</a:t>
            </a:r>
            <a:endParaRPr lang="en-US" sz="2800" b="1" dirty="0">
              <a:solidFill>
                <a:srgbClr val="0070C0"/>
              </a:solidFill>
              <a:effectLst/>
              <a:latin typeface="Sukhumvit Set" panose="02000506000000020004" pitchFamily="2" charset="-34"/>
              <a:ea typeface="Calibri" panose="020F0502020204030204" pitchFamily="34" charset="0"/>
              <a:cs typeface="Sukhumvit Set" panose="02000506000000020004" pitchFamily="2" charset="-34"/>
            </a:endParaRPr>
          </a:p>
          <a:p>
            <a:pPr marL="893763" indent="-355600" algn="thaiDist">
              <a:lnSpc>
                <a:spcPts val="38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หัวหน้าพยาบาลอุบัติเหตุและฉุกเฉิน</a:t>
            </a:r>
            <a:endParaRPr lang="en-US" sz="2800" b="1" dirty="0">
              <a:solidFill>
                <a:srgbClr val="0070C0"/>
              </a:solidFill>
              <a:effectLst/>
              <a:latin typeface="Sukhumvit Set" panose="02000506000000020004" pitchFamily="2" charset="-34"/>
              <a:ea typeface="Calibri" panose="020F0502020204030204" pitchFamily="34" charset="0"/>
              <a:cs typeface="Sukhumvit Set" panose="02000506000000020004" pitchFamily="2" charset="-34"/>
            </a:endParaRPr>
          </a:p>
          <a:p>
            <a:pPr marL="893763" indent="-355600" algn="thaiDist">
              <a:lnSpc>
                <a:spcPts val="38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ผู้รับผิดชอบงานนิติเวชสำนักงานสาธารณสุขจังหวัด</a:t>
            </a:r>
          </a:p>
          <a:p>
            <a:pPr marL="893763" indent="-355600" algn="thaiDist">
              <a:lnSpc>
                <a:spcPts val="38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800" b="1" dirty="0">
                <a:solidFill>
                  <a:srgbClr val="0070C0"/>
                </a:solidFill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นิติกร</a:t>
            </a:r>
            <a:r>
              <a:rPr lang="th-TH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สำนักงานสาธารณสุขจังหวัด/ เขต</a:t>
            </a:r>
            <a:endParaRPr lang="en-US" sz="2800" b="1" dirty="0">
              <a:solidFill>
                <a:srgbClr val="0070C0"/>
              </a:solidFill>
              <a:effectLst/>
              <a:latin typeface="Sukhumvit Set" panose="02000506000000020004" pitchFamily="2" charset="-34"/>
              <a:ea typeface="Calibri" panose="020F0502020204030204" pitchFamily="34" charset="0"/>
              <a:cs typeface="Sukhumvit Set" panose="02000506000000020004" pitchFamily="2" charset="-34"/>
            </a:endParaRPr>
          </a:p>
          <a:p>
            <a:pPr indent="457200" algn="thaiDist">
              <a:lnSpc>
                <a:spcPts val="3800"/>
              </a:lnSpc>
              <a:spcAft>
                <a:spcPts val="0"/>
              </a:spcAft>
            </a:pPr>
            <a:r>
              <a:rPr lang="th-TH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*สนง.เขตสุขภาพที่ </a:t>
            </a:r>
            <a:r>
              <a:rPr lang="en-US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8</a:t>
            </a:r>
            <a:r>
              <a:rPr lang="th-TH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 จัดประชุม คัดเลือก ประธาน</a:t>
            </a:r>
          </a:p>
          <a:p>
            <a:pPr indent="457200" algn="thaiDist">
              <a:lnSpc>
                <a:spcPts val="3800"/>
              </a:lnSpc>
              <a:spcAft>
                <a:spcPts val="0"/>
              </a:spcAft>
            </a:pPr>
            <a:r>
              <a:rPr lang="th-TH" sz="2800" b="1" dirty="0">
                <a:solidFill>
                  <a:srgbClr val="0070C0"/>
                </a:solidFill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 </a:t>
            </a:r>
            <a:r>
              <a:rPr lang="th-TH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ในวันที่ </a:t>
            </a:r>
            <a:r>
              <a:rPr lang="en-US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25</a:t>
            </a:r>
            <a:r>
              <a:rPr lang="th-TH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ม.ค</a:t>
            </a:r>
            <a:r>
              <a:rPr lang="en-US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.</a:t>
            </a:r>
            <a:r>
              <a:rPr lang="th-TH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 </a:t>
            </a:r>
            <a:r>
              <a:rPr lang="en-US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66)</a:t>
            </a: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C8DDADB0-A729-4EA7-806C-2A3C1CC850CD}"/>
              </a:ext>
            </a:extLst>
          </p:cNvPr>
          <p:cNvGrpSpPr/>
          <p:nvPr/>
        </p:nvGrpSpPr>
        <p:grpSpPr>
          <a:xfrm>
            <a:off x="-1" y="135629"/>
            <a:ext cx="12192001" cy="6656804"/>
            <a:chOff x="-1" y="135629"/>
            <a:chExt cx="12192001" cy="6656804"/>
          </a:xfrm>
        </p:grpSpPr>
        <p:grpSp>
          <p:nvGrpSpPr>
            <p:cNvPr id="4" name="กลุ่ม 3">
              <a:extLst>
                <a:ext uri="{FF2B5EF4-FFF2-40B4-BE49-F238E27FC236}">
                  <a16:creationId xmlns:a16="http://schemas.microsoft.com/office/drawing/2014/main" id="{1CBCB6B4-D801-4100-97C8-8F42DBABA98D}"/>
                </a:ext>
              </a:extLst>
            </p:cNvPr>
            <p:cNvGrpSpPr/>
            <p:nvPr/>
          </p:nvGrpSpPr>
          <p:grpSpPr>
            <a:xfrm>
              <a:off x="0" y="6576668"/>
              <a:ext cx="12192000" cy="152593"/>
              <a:chOff x="0" y="6576668"/>
              <a:chExt cx="12192000" cy="152593"/>
            </a:xfrm>
          </p:grpSpPr>
          <p:sp>
            <p:nvSpPr>
              <p:cNvPr id="11" name="สี่เหลี่ยมผืนผ้า 10">
                <a:extLst>
                  <a:ext uri="{FF2B5EF4-FFF2-40B4-BE49-F238E27FC236}">
                    <a16:creationId xmlns:a16="http://schemas.microsoft.com/office/drawing/2014/main" id="{150BBADD-8101-46B9-ACAD-C060B1913B25}"/>
                  </a:ext>
                </a:extLst>
              </p:cNvPr>
              <p:cNvSpPr/>
              <p:nvPr/>
            </p:nvSpPr>
            <p:spPr>
              <a:xfrm>
                <a:off x="1330017" y="6576668"/>
                <a:ext cx="10861983" cy="152593"/>
              </a:xfrm>
              <a:prstGeom prst="rect">
                <a:avLst/>
              </a:prstGeom>
              <a:solidFill>
                <a:srgbClr val="FFAB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สี่เหลี่ยมผืนผ้า 11">
                <a:extLst>
                  <a:ext uri="{FF2B5EF4-FFF2-40B4-BE49-F238E27FC236}">
                    <a16:creationId xmlns:a16="http://schemas.microsoft.com/office/drawing/2014/main" id="{05C8154C-4363-46A3-9630-4501D212FC05}"/>
                  </a:ext>
                </a:extLst>
              </p:cNvPr>
              <p:cNvSpPr/>
              <p:nvPr/>
            </p:nvSpPr>
            <p:spPr>
              <a:xfrm>
                <a:off x="0" y="6576668"/>
                <a:ext cx="1368000" cy="152593"/>
              </a:xfrm>
              <a:prstGeom prst="rect">
                <a:avLst/>
              </a:prstGeom>
              <a:solidFill>
                <a:srgbClr val="FF3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ลูกศร: รูปห้าเหลี่ยม 4">
              <a:extLst>
                <a:ext uri="{FF2B5EF4-FFF2-40B4-BE49-F238E27FC236}">
                  <a16:creationId xmlns:a16="http://schemas.microsoft.com/office/drawing/2014/main" id="{66EC3255-C278-4998-AE3B-F690393FD598}"/>
                </a:ext>
              </a:extLst>
            </p:cNvPr>
            <p:cNvSpPr/>
            <p:nvPr/>
          </p:nvSpPr>
          <p:spPr>
            <a:xfrm>
              <a:off x="-1" y="539496"/>
              <a:ext cx="487130" cy="386864"/>
            </a:xfrm>
            <a:prstGeom prst="homePlate">
              <a:avLst>
                <a:gd name="adj" fmla="val 30846"/>
              </a:avLst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ชื่อเรื่อง 1">
              <a:extLst>
                <a:ext uri="{FF2B5EF4-FFF2-40B4-BE49-F238E27FC236}">
                  <a16:creationId xmlns:a16="http://schemas.microsoft.com/office/drawing/2014/main" id="{1F14E39C-8E28-415F-9E0A-589ABAD05402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517462"/>
              <a:ext cx="12191999" cy="2749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50" charset="-34"/>
                  <a:cs typeface="Kanit" panose="00000500000000000000" pitchFamily="50" charset="-34"/>
                </a:rPr>
                <a:t>R8 Forensic Medicine 202</a:t>
              </a:r>
              <a:r>
                <a:rPr lang="th-TH" sz="12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50" charset="-34"/>
                  <a:cs typeface="Kanit" panose="00000500000000000000" pitchFamily="50" charset="-34"/>
                </a:rPr>
                <a:t>3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Kanit" panose="00000500000000000000" pitchFamily="50" charset="-34"/>
                <a:cs typeface="Kanit" panose="00000500000000000000" pitchFamily="50" charset="-34"/>
              </a:endParaRPr>
            </a:p>
          </p:txBody>
        </p:sp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A2647474-41F6-40D3-9320-61012ACA3FCD}"/>
                </a:ext>
              </a:extLst>
            </p:cNvPr>
            <p:cNvGrpSpPr/>
            <p:nvPr/>
          </p:nvGrpSpPr>
          <p:grpSpPr>
            <a:xfrm>
              <a:off x="11410701" y="135629"/>
              <a:ext cx="616212" cy="616212"/>
              <a:chOff x="8776417" y="307034"/>
              <a:chExt cx="1735097" cy="1735097"/>
            </a:xfrm>
            <a:solidFill>
              <a:srgbClr val="DCDCDC"/>
            </a:solidFill>
          </p:grpSpPr>
          <p:sp>
            <p:nvSpPr>
              <p:cNvPr id="8" name="วงรี 7">
                <a:extLst>
                  <a:ext uri="{FF2B5EF4-FFF2-40B4-BE49-F238E27FC236}">
                    <a16:creationId xmlns:a16="http://schemas.microsoft.com/office/drawing/2014/main" id="{5A69140A-75F3-4653-A43A-44526ED53831}"/>
                  </a:ext>
                </a:extLst>
              </p:cNvPr>
              <p:cNvSpPr/>
              <p:nvPr/>
            </p:nvSpPr>
            <p:spPr>
              <a:xfrm>
                <a:off x="8776417" y="307034"/>
                <a:ext cx="1735097" cy="17350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4" descr="Download Forensic Medicine PNG Image with No Background - PNGkey.com">
                <a:extLst>
                  <a:ext uri="{FF2B5EF4-FFF2-40B4-BE49-F238E27FC236}">
                    <a16:creationId xmlns:a16="http://schemas.microsoft.com/office/drawing/2014/main" id="{D71F19E6-DC9E-4253-BBC3-EF754F56A496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25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6417" y="405103"/>
                <a:ext cx="1735097" cy="1538958"/>
              </a:xfrm>
              <a:prstGeom prst="ellipse">
                <a:avLst/>
              </a:prstGeom>
              <a:grpFill/>
              <a:ln>
                <a:noFill/>
              </a:ln>
            </p:spPr>
          </p:pic>
        </p:grpSp>
      </p:grp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ECB4DDDF-0DFA-41E8-B456-D8BC02707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744" y="4126172"/>
            <a:ext cx="1530616" cy="21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5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45B18D-37A6-48FB-8E3D-972E231EF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7030A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หน้าที่และอำนาจ</a:t>
            </a:r>
            <a:br>
              <a:rPr lang="th-TH" b="1" dirty="0">
                <a:solidFill>
                  <a:srgbClr val="7030A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3600" b="1" dirty="0">
                <a:solidFill>
                  <a:srgbClr val="7030A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คณะกรรมการพัฒนาระบบบริการสุขภาพ </a:t>
            </a:r>
            <a:r>
              <a:rPr lang="en-US" sz="3600" b="1" dirty="0">
                <a:solidFill>
                  <a:srgbClr val="7030A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Service Plan </a:t>
            </a:r>
            <a:r>
              <a:rPr lang="th-TH" sz="3600" b="1" dirty="0">
                <a:solidFill>
                  <a:srgbClr val="FF000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นิติเวช</a:t>
            </a:r>
            <a:endParaRPr lang="en-US" b="1" dirty="0">
              <a:solidFill>
                <a:srgbClr val="FF000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1636D6C-065D-4A78-A3D7-DD801241E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446" y="1690688"/>
            <a:ext cx="10814467" cy="4486177"/>
          </a:xfrm>
        </p:spPr>
        <p:txBody>
          <a:bodyPr>
            <a:normAutofit/>
          </a:bodyPr>
          <a:lstStyle/>
          <a:p>
            <a:pPr marL="514350" indent="-514350">
              <a:lnSpc>
                <a:spcPts val="3800"/>
              </a:lnSpc>
              <a:spcBef>
                <a:spcPts val="0"/>
              </a:spcBef>
              <a:buFont typeface="+mj-lt"/>
              <a:buAutoNum type="arabicPeriod"/>
            </a:pPr>
            <a:r>
              <a:rPr lang="th-TH" sz="2400" b="1" dirty="0">
                <a:solidFill>
                  <a:srgbClr val="0070C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ประสานความร่วมมือกับคณะกรรมการพัฒนาระบบบริการสุขภาพระดับกระทรวง  ในการขับเคลื่อนการพัฒนาระบบบริการนิติเวชให้มีขีดความสามารถที่จะรองรับการดำเนินงานด้านนิติเวชได้อย่างมีประสิทธิภาพ และเป็นไปในทิศทางเดียวกัน</a:t>
            </a:r>
          </a:p>
          <a:p>
            <a:pPr marL="514350" indent="-514350">
              <a:lnSpc>
                <a:spcPts val="3800"/>
              </a:lnSpc>
              <a:spcBef>
                <a:spcPts val="0"/>
              </a:spcBef>
              <a:buFont typeface="+mj-lt"/>
              <a:buAutoNum type="arabicPeriod"/>
            </a:pPr>
            <a:r>
              <a:rPr lang="th-TH" sz="2400" b="1" dirty="0">
                <a:solidFill>
                  <a:srgbClr val="0070C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ส่งเสริม สนับสนุนการจัดบริการงานนิติเวช ทั้งทางด้านบริหาร บริการ และวิชาการในเขตสุขภาพ</a:t>
            </a:r>
          </a:p>
          <a:p>
            <a:pPr marL="514350" indent="-514350">
              <a:lnSpc>
                <a:spcPts val="3800"/>
              </a:lnSpc>
              <a:spcBef>
                <a:spcPts val="0"/>
              </a:spcBef>
              <a:buFont typeface="+mj-lt"/>
              <a:buAutoNum type="arabicPeriod"/>
            </a:pPr>
            <a:r>
              <a:rPr lang="th-TH" sz="2400" b="1" dirty="0">
                <a:solidFill>
                  <a:srgbClr val="0070C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พัฒนาเครือข่ายบริการและระบบส่งต่อแบบบูรณาการทุกภาคส่วนภายในเขตสุขภาพ</a:t>
            </a:r>
          </a:p>
          <a:p>
            <a:pPr marL="514350" indent="-514350">
              <a:lnSpc>
                <a:spcPts val="3800"/>
              </a:lnSpc>
              <a:spcBef>
                <a:spcPts val="0"/>
              </a:spcBef>
              <a:buFont typeface="+mj-lt"/>
              <a:buAutoNum type="arabicPeriod"/>
            </a:pPr>
            <a:r>
              <a:rPr lang="th-TH" sz="2400" b="1" dirty="0">
                <a:solidFill>
                  <a:srgbClr val="0070C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กำกับ ติดตาม ประเมินผลการดำเนินงาน และรายงานผลการดำเนินงานต่อผู้บริหาร</a:t>
            </a:r>
          </a:p>
          <a:p>
            <a:pPr marL="514350" indent="-514350">
              <a:lnSpc>
                <a:spcPts val="3800"/>
              </a:lnSpc>
              <a:spcBef>
                <a:spcPts val="0"/>
              </a:spcBef>
              <a:buFont typeface="+mj-lt"/>
              <a:buAutoNum type="arabicPeriod"/>
            </a:pPr>
            <a:r>
              <a:rPr lang="th-TH" sz="2400" b="1" dirty="0">
                <a:solidFill>
                  <a:srgbClr val="0070C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แต่งตั้งคณะอนุกรรมการหรือคณะทำงานได้ตามความเหมาะสม</a:t>
            </a:r>
          </a:p>
          <a:p>
            <a:pPr marL="514350" indent="-514350">
              <a:lnSpc>
                <a:spcPts val="3800"/>
              </a:lnSpc>
              <a:spcBef>
                <a:spcPts val="0"/>
              </a:spcBef>
              <a:buFont typeface="+mj-lt"/>
              <a:buAutoNum type="arabicPeriod"/>
            </a:pPr>
            <a:r>
              <a:rPr lang="th-TH" sz="2400" b="1" dirty="0">
                <a:solidFill>
                  <a:srgbClr val="0070C0"/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งานอื่นๆ ตามที่ได้รับมอบหมาย</a:t>
            </a:r>
            <a:endParaRPr lang="en-US" sz="2400" b="1" dirty="0">
              <a:solidFill>
                <a:srgbClr val="0070C0"/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6EC053B1-A8A7-4AF5-8032-ABD602B2569F}"/>
              </a:ext>
            </a:extLst>
          </p:cNvPr>
          <p:cNvGrpSpPr/>
          <p:nvPr/>
        </p:nvGrpSpPr>
        <p:grpSpPr>
          <a:xfrm>
            <a:off x="-1" y="135629"/>
            <a:ext cx="12192001" cy="6656804"/>
            <a:chOff x="-1" y="135629"/>
            <a:chExt cx="12192001" cy="6656804"/>
          </a:xfrm>
        </p:grpSpPr>
        <p:grpSp>
          <p:nvGrpSpPr>
            <p:cNvPr id="5" name="กลุ่ม 4">
              <a:extLst>
                <a:ext uri="{FF2B5EF4-FFF2-40B4-BE49-F238E27FC236}">
                  <a16:creationId xmlns:a16="http://schemas.microsoft.com/office/drawing/2014/main" id="{EBA63F56-9EAD-4035-85E3-EA8D3479BB23}"/>
                </a:ext>
              </a:extLst>
            </p:cNvPr>
            <p:cNvGrpSpPr/>
            <p:nvPr/>
          </p:nvGrpSpPr>
          <p:grpSpPr>
            <a:xfrm>
              <a:off x="0" y="6576668"/>
              <a:ext cx="12192000" cy="152593"/>
              <a:chOff x="0" y="6576668"/>
              <a:chExt cx="12192000" cy="152593"/>
            </a:xfrm>
          </p:grpSpPr>
          <p:sp>
            <p:nvSpPr>
              <p:cNvPr id="11" name="สี่เหลี่ยมผืนผ้า 10">
                <a:extLst>
                  <a:ext uri="{FF2B5EF4-FFF2-40B4-BE49-F238E27FC236}">
                    <a16:creationId xmlns:a16="http://schemas.microsoft.com/office/drawing/2014/main" id="{1ADA9FB2-DA3A-4AD3-892F-022A42C5C436}"/>
                  </a:ext>
                </a:extLst>
              </p:cNvPr>
              <p:cNvSpPr/>
              <p:nvPr/>
            </p:nvSpPr>
            <p:spPr>
              <a:xfrm>
                <a:off x="1330017" y="6576668"/>
                <a:ext cx="10861983" cy="152593"/>
              </a:xfrm>
              <a:prstGeom prst="rect">
                <a:avLst/>
              </a:prstGeom>
              <a:solidFill>
                <a:srgbClr val="FFAB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สี่เหลี่ยมผืนผ้า 11">
                <a:extLst>
                  <a:ext uri="{FF2B5EF4-FFF2-40B4-BE49-F238E27FC236}">
                    <a16:creationId xmlns:a16="http://schemas.microsoft.com/office/drawing/2014/main" id="{02E6B5D6-52B3-4489-8902-71993BC29C56}"/>
                  </a:ext>
                </a:extLst>
              </p:cNvPr>
              <p:cNvSpPr/>
              <p:nvPr/>
            </p:nvSpPr>
            <p:spPr>
              <a:xfrm>
                <a:off x="0" y="6576668"/>
                <a:ext cx="1368000" cy="152593"/>
              </a:xfrm>
              <a:prstGeom prst="rect">
                <a:avLst/>
              </a:prstGeom>
              <a:solidFill>
                <a:srgbClr val="FF3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ลูกศร: รูปห้าเหลี่ยม 5">
              <a:extLst>
                <a:ext uri="{FF2B5EF4-FFF2-40B4-BE49-F238E27FC236}">
                  <a16:creationId xmlns:a16="http://schemas.microsoft.com/office/drawing/2014/main" id="{5203BA19-AEB9-4F4D-9A7F-8798500FA2A4}"/>
                </a:ext>
              </a:extLst>
            </p:cNvPr>
            <p:cNvSpPr/>
            <p:nvPr/>
          </p:nvSpPr>
          <p:spPr>
            <a:xfrm>
              <a:off x="-1" y="539496"/>
              <a:ext cx="487130" cy="386864"/>
            </a:xfrm>
            <a:prstGeom prst="homePlate">
              <a:avLst>
                <a:gd name="adj" fmla="val 30846"/>
              </a:avLst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ชื่อเรื่อง 1">
              <a:extLst>
                <a:ext uri="{FF2B5EF4-FFF2-40B4-BE49-F238E27FC236}">
                  <a16:creationId xmlns:a16="http://schemas.microsoft.com/office/drawing/2014/main" id="{F2D49A11-E5F5-456A-A770-19095588AFA4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517462"/>
              <a:ext cx="12191999" cy="2749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50" charset="-34"/>
                  <a:cs typeface="Kanit" panose="00000500000000000000" pitchFamily="50" charset="-34"/>
                </a:rPr>
                <a:t>R8 Forensic Medicine 202</a:t>
              </a:r>
              <a:r>
                <a:rPr lang="th-TH" sz="12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50" charset="-34"/>
                  <a:cs typeface="Kanit" panose="00000500000000000000" pitchFamily="50" charset="-34"/>
                </a:rPr>
                <a:t>3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Kanit" panose="00000500000000000000" pitchFamily="50" charset="-34"/>
                <a:cs typeface="Kanit" panose="00000500000000000000" pitchFamily="50" charset="-34"/>
              </a:endParaRPr>
            </a:p>
          </p:txBody>
        </p:sp>
        <p:grpSp>
          <p:nvGrpSpPr>
            <p:cNvPr id="8" name="กลุ่ม 7">
              <a:extLst>
                <a:ext uri="{FF2B5EF4-FFF2-40B4-BE49-F238E27FC236}">
                  <a16:creationId xmlns:a16="http://schemas.microsoft.com/office/drawing/2014/main" id="{BD14E48A-51BC-4262-B168-D64D6CF932C5}"/>
                </a:ext>
              </a:extLst>
            </p:cNvPr>
            <p:cNvGrpSpPr/>
            <p:nvPr/>
          </p:nvGrpSpPr>
          <p:grpSpPr>
            <a:xfrm>
              <a:off x="11410701" y="135629"/>
              <a:ext cx="616212" cy="616212"/>
              <a:chOff x="8776417" y="307034"/>
              <a:chExt cx="1735097" cy="1735097"/>
            </a:xfrm>
            <a:solidFill>
              <a:srgbClr val="DCDCDC"/>
            </a:solidFill>
          </p:grpSpPr>
          <p:sp>
            <p:nvSpPr>
              <p:cNvPr id="9" name="วงรี 8">
                <a:extLst>
                  <a:ext uri="{FF2B5EF4-FFF2-40B4-BE49-F238E27FC236}">
                    <a16:creationId xmlns:a16="http://schemas.microsoft.com/office/drawing/2014/main" id="{349394C0-AEFA-432C-86D8-E88750CE35C9}"/>
                  </a:ext>
                </a:extLst>
              </p:cNvPr>
              <p:cNvSpPr/>
              <p:nvPr/>
            </p:nvSpPr>
            <p:spPr>
              <a:xfrm>
                <a:off x="8776417" y="307034"/>
                <a:ext cx="1735097" cy="17350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4" descr="Download Forensic Medicine PNG Image with No Background - PNGkey.com">
                <a:extLst>
                  <a:ext uri="{FF2B5EF4-FFF2-40B4-BE49-F238E27FC236}">
                    <a16:creationId xmlns:a16="http://schemas.microsoft.com/office/drawing/2014/main" id="{51D63963-D80C-4124-9895-D24BE234327F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25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6417" y="405103"/>
                <a:ext cx="1735097" cy="1538958"/>
              </a:xfrm>
              <a:prstGeom prst="ellipse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78199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068A-CEAA-4140-9DF4-F995DC73D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7747" y="448594"/>
            <a:ext cx="9144000" cy="1249577"/>
          </a:xfrm>
        </p:spPr>
        <p:txBody>
          <a:bodyPr>
            <a:noAutofit/>
          </a:bodyPr>
          <a:lstStyle/>
          <a:p>
            <a:r>
              <a:rPr lang="th-TH" sz="4000" b="1" dirty="0">
                <a:solidFill>
                  <a:schemeClr val="accent6">
                    <a:lumMod val="75000"/>
                  </a:schemeClr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เสนอคณะกรรมการบริหารเขตสุขภาพที่ 8</a:t>
            </a:r>
            <a:br>
              <a:rPr lang="th-TH" sz="4000" b="1" dirty="0">
                <a:solidFill>
                  <a:schemeClr val="accent6">
                    <a:lumMod val="75000"/>
                  </a:schemeClr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4000" b="1" dirty="0">
                <a:solidFill>
                  <a:schemeClr val="accent6">
                    <a:lumMod val="75000"/>
                  </a:schemeClr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วันที่ 23 มกราคม 2566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3CC566A4-5046-48CA-A406-0BC117D0F81C}"/>
              </a:ext>
            </a:extLst>
          </p:cNvPr>
          <p:cNvGrpSpPr/>
          <p:nvPr/>
        </p:nvGrpSpPr>
        <p:grpSpPr>
          <a:xfrm>
            <a:off x="-1" y="135629"/>
            <a:ext cx="12192001" cy="6656804"/>
            <a:chOff x="-1" y="135629"/>
            <a:chExt cx="12192001" cy="6656804"/>
          </a:xfrm>
        </p:grpSpPr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246EC619-326F-4DD6-BAF0-A34F4D4F4ED0}"/>
                </a:ext>
              </a:extLst>
            </p:cNvPr>
            <p:cNvGrpSpPr/>
            <p:nvPr/>
          </p:nvGrpSpPr>
          <p:grpSpPr>
            <a:xfrm>
              <a:off x="0" y="6576668"/>
              <a:ext cx="12192000" cy="152593"/>
              <a:chOff x="0" y="6576668"/>
              <a:chExt cx="12192000" cy="152593"/>
            </a:xfrm>
          </p:grpSpPr>
          <p:sp>
            <p:nvSpPr>
              <p:cNvPr id="12" name="สี่เหลี่ยมผืนผ้า 11">
                <a:extLst>
                  <a:ext uri="{FF2B5EF4-FFF2-40B4-BE49-F238E27FC236}">
                    <a16:creationId xmlns:a16="http://schemas.microsoft.com/office/drawing/2014/main" id="{F181C608-2E86-42E3-9689-481846BDF446}"/>
                  </a:ext>
                </a:extLst>
              </p:cNvPr>
              <p:cNvSpPr/>
              <p:nvPr/>
            </p:nvSpPr>
            <p:spPr>
              <a:xfrm>
                <a:off x="1330017" y="6576668"/>
                <a:ext cx="10861983" cy="152593"/>
              </a:xfrm>
              <a:prstGeom prst="rect">
                <a:avLst/>
              </a:prstGeom>
              <a:solidFill>
                <a:srgbClr val="FFAB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สี่เหลี่ยมผืนผ้า 12">
                <a:extLst>
                  <a:ext uri="{FF2B5EF4-FFF2-40B4-BE49-F238E27FC236}">
                    <a16:creationId xmlns:a16="http://schemas.microsoft.com/office/drawing/2014/main" id="{20E41FAA-AA36-4253-B1B1-98DAA3546FE5}"/>
                  </a:ext>
                </a:extLst>
              </p:cNvPr>
              <p:cNvSpPr/>
              <p:nvPr/>
            </p:nvSpPr>
            <p:spPr>
              <a:xfrm>
                <a:off x="0" y="6576668"/>
                <a:ext cx="1368000" cy="152593"/>
              </a:xfrm>
              <a:prstGeom prst="rect">
                <a:avLst/>
              </a:prstGeom>
              <a:solidFill>
                <a:srgbClr val="FF3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ลูกศร: รูปห้าเหลี่ยม 6">
              <a:extLst>
                <a:ext uri="{FF2B5EF4-FFF2-40B4-BE49-F238E27FC236}">
                  <a16:creationId xmlns:a16="http://schemas.microsoft.com/office/drawing/2014/main" id="{B3AACD8A-3936-4C0A-99E7-2B7F07F580D3}"/>
                </a:ext>
              </a:extLst>
            </p:cNvPr>
            <p:cNvSpPr/>
            <p:nvPr/>
          </p:nvSpPr>
          <p:spPr>
            <a:xfrm>
              <a:off x="-1" y="539496"/>
              <a:ext cx="487130" cy="386864"/>
            </a:xfrm>
            <a:prstGeom prst="homePlate">
              <a:avLst>
                <a:gd name="adj" fmla="val 30846"/>
              </a:avLst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ชื่อเรื่อง 1">
              <a:extLst>
                <a:ext uri="{FF2B5EF4-FFF2-40B4-BE49-F238E27FC236}">
                  <a16:creationId xmlns:a16="http://schemas.microsoft.com/office/drawing/2014/main" id="{4C72DFE5-053F-4408-9211-4C2E69722D45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517462"/>
              <a:ext cx="12191999" cy="2749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50" charset="-34"/>
                  <a:cs typeface="Kanit" panose="00000500000000000000" pitchFamily="50" charset="-34"/>
                </a:rPr>
                <a:t>R8 Forensic Medicine 202</a:t>
              </a:r>
              <a:r>
                <a:rPr lang="th-TH" sz="12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50" charset="-34"/>
                  <a:cs typeface="Kanit" panose="00000500000000000000" pitchFamily="50" charset="-34"/>
                </a:rPr>
                <a:t>3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Kanit" panose="00000500000000000000" pitchFamily="50" charset="-34"/>
                <a:cs typeface="Kanit" panose="00000500000000000000" pitchFamily="50" charset="-34"/>
              </a:endParaRPr>
            </a:p>
          </p:txBody>
        </p:sp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15F20E78-6D1E-40DB-BA0D-21A497430F2F}"/>
                </a:ext>
              </a:extLst>
            </p:cNvPr>
            <p:cNvGrpSpPr/>
            <p:nvPr/>
          </p:nvGrpSpPr>
          <p:grpSpPr>
            <a:xfrm>
              <a:off x="11410701" y="135629"/>
              <a:ext cx="616212" cy="616212"/>
              <a:chOff x="8776417" y="307034"/>
              <a:chExt cx="1735097" cy="1735097"/>
            </a:xfrm>
            <a:solidFill>
              <a:srgbClr val="DCDCDC"/>
            </a:solidFill>
          </p:grpSpPr>
          <p:sp>
            <p:nvSpPr>
              <p:cNvPr id="10" name="วงรี 9">
                <a:extLst>
                  <a:ext uri="{FF2B5EF4-FFF2-40B4-BE49-F238E27FC236}">
                    <a16:creationId xmlns:a16="http://schemas.microsoft.com/office/drawing/2014/main" id="{B87D1217-B890-4008-8398-039B01D3DF78}"/>
                  </a:ext>
                </a:extLst>
              </p:cNvPr>
              <p:cNvSpPr/>
              <p:nvPr/>
            </p:nvSpPr>
            <p:spPr>
              <a:xfrm>
                <a:off x="8776417" y="307034"/>
                <a:ext cx="1735097" cy="17350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4" descr="Download Forensic Medicine PNG Image with No Background - PNGkey.com">
                <a:extLst>
                  <a:ext uri="{FF2B5EF4-FFF2-40B4-BE49-F238E27FC236}">
                    <a16:creationId xmlns:a16="http://schemas.microsoft.com/office/drawing/2014/main" id="{7FAB9559-55BB-41B9-86A0-A4D73C06E9B3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-25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6417" y="405103"/>
                <a:ext cx="1735097" cy="1538958"/>
              </a:xfrm>
              <a:prstGeom prst="ellipse">
                <a:avLst/>
              </a:prstGeom>
              <a:grpFill/>
              <a:ln>
                <a:noFill/>
              </a:ln>
            </p:spPr>
          </p:pic>
        </p:grpSp>
      </p:grpSp>
      <p:sp>
        <p:nvSpPr>
          <p:cNvPr id="15" name="TextBox 8">
            <a:extLst>
              <a:ext uri="{FF2B5EF4-FFF2-40B4-BE49-F238E27FC236}">
                <a16:creationId xmlns:a16="http://schemas.microsoft.com/office/drawing/2014/main" id="{3A068A8A-0107-4843-9C4E-3CE017591E73}"/>
              </a:ext>
            </a:extLst>
          </p:cNvPr>
          <p:cNvSpPr txBox="1"/>
          <p:nvPr/>
        </p:nvSpPr>
        <p:spPr>
          <a:xfrm>
            <a:off x="1052543" y="1932627"/>
            <a:ext cx="10712917" cy="39683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thaiDist">
              <a:lnSpc>
                <a:spcPts val="3800"/>
              </a:lnSpc>
              <a:spcAft>
                <a:spcPts val="0"/>
              </a:spcAft>
            </a:pPr>
            <a:r>
              <a:rPr lang="th-TH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เห็นชอบให้จัดตั้งคณะกรรมการฯ ประกอบด้วย</a:t>
            </a:r>
            <a:endParaRPr lang="en-US" sz="2800" b="1" dirty="0">
              <a:solidFill>
                <a:srgbClr val="0070C0"/>
              </a:solidFill>
              <a:effectLst/>
              <a:latin typeface="Sukhumvit Set" panose="02000506000000020004" pitchFamily="2" charset="-34"/>
              <a:ea typeface="Calibri" panose="020F0502020204030204" pitchFamily="34" charset="0"/>
              <a:cs typeface="Sukhumvit Set" panose="02000506000000020004" pitchFamily="2" charset="-34"/>
            </a:endParaRPr>
          </a:p>
          <a:p>
            <a:pPr marL="893763" indent="-355600" algn="thaiDist">
              <a:lnSpc>
                <a:spcPts val="38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แพทย์ผู้รับผิดชอบงานนิติเวช</a:t>
            </a:r>
            <a:endParaRPr lang="en-US" sz="2800" b="1" dirty="0">
              <a:solidFill>
                <a:srgbClr val="0070C0"/>
              </a:solidFill>
              <a:effectLst/>
              <a:latin typeface="Sukhumvit Set" panose="02000506000000020004" pitchFamily="2" charset="-34"/>
              <a:ea typeface="Calibri" panose="020F0502020204030204" pitchFamily="34" charset="0"/>
              <a:cs typeface="Sukhumvit Set" panose="02000506000000020004" pitchFamily="2" charset="-34"/>
            </a:endParaRPr>
          </a:p>
          <a:p>
            <a:pPr marL="893763" indent="-355600" algn="thaiDist">
              <a:lnSpc>
                <a:spcPts val="38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จิตแพทย์</a:t>
            </a:r>
            <a:endParaRPr lang="en-US" sz="2800" b="1" dirty="0">
              <a:solidFill>
                <a:srgbClr val="0070C0"/>
              </a:solidFill>
              <a:effectLst/>
              <a:latin typeface="Sukhumvit Set" panose="02000506000000020004" pitchFamily="2" charset="-34"/>
              <a:ea typeface="Calibri" panose="020F0502020204030204" pitchFamily="34" charset="0"/>
              <a:cs typeface="Sukhumvit Set" panose="02000506000000020004" pitchFamily="2" charset="-34"/>
            </a:endParaRPr>
          </a:p>
          <a:p>
            <a:pPr marL="893763" indent="-355600" algn="thaiDist">
              <a:lnSpc>
                <a:spcPts val="38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หัวหน้ากลุ่มงานเวชศาสตร์ฉุกเฉินและนิติเวช      </a:t>
            </a:r>
            <a:endParaRPr lang="en-US" sz="2800" b="1" dirty="0">
              <a:solidFill>
                <a:srgbClr val="0070C0"/>
              </a:solidFill>
              <a:effectLst/>
              <a:latin typeface="Sukhumvit Set" panose="02000506000000020004" pitchFamily="2" charset="-34"/>
              <a:ea typeface="Calibri" panose="020F0502020204030204" pitchFamily="34" charset="0"/>
              <a:cs typeface="Sukhumvit Set" panose="02000506000000020004" pitchFamily="2" charset="-34"/>
            </a:endParaRPr>
          </a:p>
          <a:p>
            <a:pPr marL="893763" indent="-355600" algn="thaiDist">
              <a:lnSpc>
                <a:spcPts val="38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หัวหน้าศูนย์ส่งต่อ</a:t>
            </a:r>
            <a:endParaRPr lang="en-US" sz="2800" b="1" dirty="0">
              <a:solidFill>
                <a:srgbClr val="0070C0"/>
              </a:solidFill>
              <a:effectLst/>
              <a:latin typeface="Sukhumvit Set" panose="02000506000000020004" pitchFamily="2" charset="-34"/>
              <a:ea typeface="Calibri" panose="020F0502020204030204" pitchFamily="34" charset="0"/>
              <a:cs typeface="Sukhumvit Set" panose="02000506000000020004" pitchFamily="2" charset="-34"/>
            </a:endParaRPr>
          </a:p>
          <a:p>
            <a:pPr marL="893763" indent="-355600" algn="thaiDist">
              <a:lnSpc>
                <a:spcPts val="38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หัวหน้าพยาบาลอุบัติเหตุและฉุกเฉิน</a:t>
            </a:r>
            <a:endParaRPr lang="en-US" sz="2800" b="1" dirty="0">
              <a:solidFill>
                <a:srgbClr val="0070C0"/>
              </a:solidFill>
              <a:effectLst/>
              <a:latin typeface="Sukhumvit Set" panose="02000506000000020004" pitchFamily="2" charset="-34"/>
              <a:ea typeface="Calibri" panose="020F0502020204030204" pitchFamily="34" charset="0"/>
              <a:cs typeface="Sukhumvit Set" panose="02000506000000020004" pitchFamily="2" charset="-34"/>
            </a:endParaRPr>
          </a:p>
          <a:p>
            <a:pPr marL="893763" indent="-355600" algn="thaiDist">
              <a:lnSpc>
                <a:spcPts val="38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ผู้รับผิดชอบงานนิติเวชสำนักงานสาธารณสุขจังหวัด</a:t>
            </a:r>
          </a:p>
          <a:p>
            <a:pPr marL="893763" indent="-355600" algn="thaiDist">
              <a:lnSpc>
                <a:spcPts val="38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2800" b="1" dirty="0">
                <a:solidFill>
                  <a:srgbClr val="0070C0"/>
                </a:solidFill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นิติกร</a:t>
            </a:r>
            <a:r>
              <a:rPr lang="th-TH" sz="2800" b="1" dirty="0">
                <a:solidFill>
                  <a:srgbClr val="0070C0"/>
                </a:solidFill>
                <a:effectLst/>
                <a:latin typeface="Sukhumvit Set" panose="02000506000000020004" pitchFamily="2" charset="-34"/>
                <a:ea typeface="Calibri" panose="020F0502020204030204" pitchFamily="34" charset="0"/>
                <a:cs typeface="Sukhumvit Set" panose="02000506000000020004" pitchFamily="2" charset="-34"/>
              </a:rPr>
              <a:t>สำนักงานสาธารณสุขจังหวัด/ เขต</a:t>
            </a:r>
            <a:endParaRPr lang="en-US" sz="2800" b="1" dirty="0">
              <a:solidFill>
                <a:srgbClr val="0070C0"/>
              </a:solidFill>
              <a:effectLst/>
              <a:latin typeface="Sukhumvit Set" panose="02000506000000020004" pitchFamily="2" charset="-34"/>
              <a:ea typeface="Calibri" panose="020F0502020204030204" pitchFamily="34" charset="0"/>
              <a:cs typeface="Sukhumvit Set" panose="02000506000000020004" pitchFamily="2" charset="-34"/>
            </a:endParaRPr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D0F0AB9A-3160-4672-A32A-74DC09E67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744" y="4126172"/>
            <a:ext cx="1530616" cy="21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8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532109BA-03DA-476F-ACE2-25499897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96" y="1280842"/>
            <a:ext cx="7720608" cy="3743829"/>
          </a:xfrm>
          <a:prstGeom prst="rect">
            <a:avLst/>
          </a:prstGeom>
        </p:spPr>
      </p:pic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5F8F08F7-4730-4F5C-9F51-9C52F4876D51}"/>
              </a:ext>
            </a:extLst>
          </p:cNvPr>
          <p:cNvGrpSpPr/>
          <p:nvPr/>
        </p:nvGrpSpPr>
        <p:grpSpPr>
          <a:xfrm>
            <a:off x="7494309" y="2725192"/>
            <a:ext cx="1571870" cy="1257496"/>
            <a:chOff x="7760899" y="3632501"/>
            <a:chExt cx="1014045" cy="811236"/>
          </a:xfrm>
        </p:grpSpPr>
        <p:pic>
          <p:nvPicPr>
            <p:cNvPr id="22" name="รูปภาพ 21">
              <a:extLst>
                <a:ext uri="{FF2B5EF4-FFF2-40B4-BE49-F238E27FC236}">
                  <a16:creationId xmlns:a16="http://schemas.microsoft.com/office/drawing/2014/main" id="{BAB4A71D-FF0B-4411-A917-D5CCE439C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0899" y="3632501"/>
              <a:ext cx="1014045" cy="811236"/>
            </a:xfrm>
            <a:prstGeom prst="rect">
              <a:avLst/>
            </a:prstGeom>
          </p:spPr>
        </p:pic>
        <p:sp>
          <p:nvSpPr>
            <p:cNvPr id="23" name="วงรี 22">
              <a:extLst>
                <a:ext uri="{FF2B5EF4-FFF2-40B4-BE49-F238E27FC236}">
                  <a16:creationId xmlns:a16="http://schemas.microsoft.com/office/drawing/2014/main" id="{B92E83FD-83BD-4834-9C6E-494838B9FFF0}"/>
                </a:ext>
              </a:extLst>
            </p:cNvPr>
            <p:cNvSpPr/>
            <p:nvPr/>
          </p:nvSpPr>
          <p:spPr>
            <a:xfrm>
              <a:off x="8170385" y="3897469"/>
              <a:ext cx="195072" cy="195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19C007F4-1CB1-4A44-9A6D-B6D1D7E9600D}"/>
              </a:ext>
            </a:extLst>
          </p:cNvPr>
          <p:cNvGrpSpPr/>
          <p:nvPr/>
        </p:nvGrpSpPr>
        <p:grpSpPr>
          <a:xfrm>
            <a:off x="3352444" y="2250172"/>
            <a:ext cx="1571870" cy="1257496"/>
            <a:chOff x="7760899" y="3632501"/>
            <a:chExt cx="1014045" cy="811236"/>
          </a:xfrm>
        </p:grpSpPr>
        <p:pic>
          <p:nvPicPr>
            <p:cNvPr id="25" name="รูปภาพ 24">
              <a:extLst>
                <a:ext uri="{FF2B5EF4-FFF2-40B4-BE49-F238E27FC236}">
                  <a16:creationId xmlns:a16="http://schemas.microsoft.com/office/drawing/2014/main" id="{91068E4E-1B55-4B5D-8DD8-60B1647BB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0899" y="3632501"/>
              <a:ext cx="1014045" cy="811236"/>
            </a:xfrm>
            <a:prstGeom prst="rect">
              <a:avLst/>
            </a:prstGeom>
          </p:spPr>
        </p:pic>
        <p:sp>
          <p:nvSpPr>
            <p:cNvPr id="26" name="วงรี 25">
              <a:extLst>
                <a:ext uri="{FF2B5EF4-FFF2-40B4-BE49-F238E27FC236}">
                  <a16:creationId xmlns:a16="http://schemas.microsoft.com/office/drawing/2014/main" id="{0CB4906C-28EA-4399-9F7E-0ACE233FB283}"/>
                </a:ext>
              </a:extLst>
            </p:cNvPr>
            <p:cNvSpPr/>
            <p:nvPr/>
          </p:nvSpPr>
          <p:spPr>
            <a:xfrm>
              <a:off x="8170385" y="3897469"/>
              <a:ext cx="195072" cy="195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ตัวเชื่อมต่อ: หักมุม 26">
            <a:extLst>
              <a:ext uri="{FF2B5EF4-FFF2-40B4-BE49-F238E27FC236}">
                <a16:creationId xmlns:a16="http://schemas.microsoft.com/office/drawing/2014/main" id="{1AE27597-2761-4133-BD9E-7E40A62C1490}"/>
              </a:ext>
            </a:extLst>
          </p:cNvPr>
          <p:cNvCxnSpPr>
            <a:cxnSpLocks/>
          </p:cNvCxnSpPr>
          <p:nvPr/>
        </p:nvCxnSpPr>
        <p:spPr>
          <a:xfrm rot="10800000">
            <a:off x="7638080" y="3761904"/>
            <a:ext cx="1627219" cy="1218852"/>
          </a:xfrm>
          <a:prstGeom prst="bentConnector3">
            <a:avLst>
              <a:gd name="adj1" fmla="val 99887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ตัวเชื่อมต่อ: หักมุม 27">
            <a:extLst>
              <a:ext uri="{FF2B5EF4-FFF2-40B4-BE49-F238E27FC236}">
                <a16:creationId xmlns:a16="http://schemas.microsoft.com/office/drawing/2014/main" id="{195F383C-E53E-4A84-9B51-54D6FC98C1B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643951" y="3488792"/>
            <a:ext cx="1703180" cy="128074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D6068A-CEAA-4140-9DF4-F995DC73D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7747" y="448595"/>
            <a:ext cx="9144000" cy="923006"/>
          </a:xfrm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(ร่าง) ข้อมูลนิติแพทย์ และการแบ่ง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Zoning</a:t>
            </a:r>
            <a:b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</a:b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ส่งต่อผ่าชันสูตรศพ เขตสุขภาพที่ 8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3CC566A4-5046-48CA-A406-0BC117D0F81C}"/>
              </a:ext>
            </a:extLst>
          </p:cNvPr>
          <p:cNvGrpSpPr/>
          <p:nvPr/>
        </p:nvGrpSpPr>
        <p:grpSpPr>
          <a:xfrm>
            <a:off x="-1" y="135629"/>
            <a:ext cx="12192001" cy="6656804"/>
            <a:chOff x="-1" y="135629"/>
            <a:chExt cx="12192001" cy="6656804"/>
          </a:xfrm>
        </p:grpSpPr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246EC619-326F-4DD6-BAF0-A34F4D4F4ED0}"/>
                </a:ext>
              </a:extLst>
            </p:cNvPr>
            <p:cNvGrpSpPr/>
            <p:nvPr/>
          </p:nvGrpSpPr>
          <p:grpSpPr>
            <a:xfrm>
              <a:off x="0" y="6576668"/>
              <a:ext cx="12192000" cy="152593"/>
              <a:chOff x="0" y="6576668"/>
              <a:chExt cx="12192000" cy="152593"/>
            </a:xfrm>
          </p:grpSpPr>
          <p:sp>
            <p:nvSpPr>
              <p:cNvPr id="12" name="สี่เหลี่ยมผืนผ้า 11">
                <a:extLst>
                  <a:ext uri="{FF2B5EF4-FFF2-40B4-BE49-F238E27FC236}">
                    <a16:creationId xmlns:a16="http://schemas.microsoft.com/office/drawing/2014/main" id="{F181C608-2E86-42E3-9689-481846BDF446}"/>
                  </a:ext>
                </a:extLst>
              </p:cNvPr>
              <p:cNvSpPr/>
              <p:nvPr/>
            </p:nvSpPr>
            <p:spPr>
              <a:xfrm>
                <a:off x="1330017" y="6576668"/>
                <a:ext cx="10861983" cy="152593"/>
              </a:xfrm>
              <a:prstGeom prst="rect">
                <a:avLst/>
              </a:prstGeom>
              <a:solidFill>
                <a:srgbClr val="FFAB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สี่เหลี่ยมผืนผ้า 12">
                <a:extLst>
                  <a:ext uri="{FF2B5EF4-FFF2-40B4-BE49-F238E27FC236}">
                    <a16:creationId xmlns:a16="http://schemas.microsoft.com/office/drawing/2014/main" id="{20E41FAA-AA36-4253-B1B1-98DAA3546FE5}"/>
                  </a:ext>
                </a:extLst>
              </p:cNvPr>
              <p:cNvSpPr/>
              <p:nvPr/>
            </p:nvSpPr>
            <p:spPr>
              <a:xfrm>
                <a:off x="0" y="6576668"/>
                <a:ext cx="1368000" cy="152593"/>
              </a:xfrm>
              <a:prstGeom prst="rect">
                <a:avLst/>
              </a:prstGeom>
              <a:solidFill>
                <a:srgbClr val="FF3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ลูกศร: รูปห้าเหลี่ยม 6">
              <a:extLst>
                <a:ext uri="{FF2B5EF4-FFF2-40B4-BE49-F238E27FC236}">
                  <a16:creationId xmlns:a16="http://schemas.microsoft.com/office/drawing/2014/main" id="{B3AACD8A-3936-4C0A-99E7-2B7F07F580D3}"/>
                </a:ext>
              </a:extLst>
            </p:cNvPr>
            <p:cNvSpPr/>
            <p:nvPr/>
          </p:nvSpPr>
          <p:spPr>
            <a:xfrm>
              <a:off x="-1" y="539496"/>
              <a:ext cx="487130" cy="386864"/>
            </a:xfrm>
            <a:prstGeom prst="homePlate">
              <a:avLst>
                <a:gd name="adj" fmla="val 30846"/>
              </a:avLst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ชื่อเรื่อง 1">
              <a:extLst>
                <a:ext uri="{FF2B5EF4-FFF2-40B4-BE49-F238E27FC236}">
                  <a16:creationId xmlns:a16="http://schemas.microsoft.com/office/drawing/2014/main" id="{4C72DFE5-053F-4408-9211-4C2E69722D45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517462"/>
              <a:ext cx="12191999" cy="2749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50" charset="-34"/>
                  <a:cs typeface="Kanit" panose="00000500000000000000" pitchFamily="50" charset="-34"/>
                </a:rPr>
                <a:t>R8 Forensic Medicine 202</a:t>
              </a:r>
              <a:r>
                <a:rPr lang="th-TH" sz="1200" dirty="0">
                  <a:solidFill>
                    <a:schemeClr val="bg1">
                      <a:lumMod val="50000"/>
                    </a:schemeClr>
                  </a:solidFill>
                  <a:latin typeface="Kanit" panose="00000500000000000000" pitchFamily="50" charset="-34"/>
                  <a:cs typeface="Kanit" panose="00000500000000000000" pitchFamily="50" charset="-34"/>
                </a:rPr>
                <a:t>3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Kanit" panose="00000500000000000000" pitchFamily="50" charset="-34"/>
                <a:cs typeface="Kanit" panose="00000500000000000000" pitchFamily="50" charset="-34"/>
              </a:endParaRPr>
            </a:p>
          </p:txBody>
        </p:sp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15F20E78-6D1E-40DB-BA0D-21A497430F2F}"/>
                </a:ext>
              </a:extLst>
            </p:cNvPr>
            <p:cNvGrpSpPr/>
            <p:nvPr/>
          </p:nvGrpSpPr>
          <p:grpSpPr>
            <a:xfrm>
              <a:off x="11410701" y="135629"/>
              <a:ext cx="616212" cy="616212"/>
              <a:chOff x="8776417" y="307034"/>
              <a:chExt cx="1735097" cy="1735097"/>
            </a:xfrm>
            <a:solidFill>
              <a:srgbClr val="DCDCDC"/>
            </a:solidFill>
          </p:grpSpPr>
          <p:sp>
            <p:nvSpPr>
              <p:cNvPr id="10" name="วงรี 9">
                <a:extLst>
                  <a:ext uri="{FF2B5EF4-FFF2-40B4-BE49-F238E27FC236}">
                    <a16:creationId xmlns:a16="http://schemas.microsoft.com/office/drawing/2014/main" id="{B87D1217-B890-4008-8398-039B01D3DF78}"/>
                  </a:ext>
                </a:extLst>
              </p:cNvPr>
              <p:cNvSpPr/>
              <p:nvPr/>
            </p:nvSpPr>
            <p:spPr>
              <a:xfrm>
                <a:off x="8776417" y="307034"/>
                <a:ext cx="1735097" cy="17350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4" descr="Download Forensic Medicine PNG Image with No Background - PNGkey.com">
                <a:extLst>
                  <a:ext uri="{FF2B5EF4-FFF2-40B4-BE49-F238E27FC236}">
                    <a16:creationId xmlns:a16="http://schemas.microsoft.com/office/drawing/2014/main" id="{7FAB9559-55BB-41B9-86A0-A4D73C06E9B3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-25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6417" y="405103"/>
                <a:ext cx="1735097" cy="1538958"/>
              </a:xfrm>
              <a:prstGeom prst="ellipse">
                <a:avLst/>
              </a:prstGeom>
              <a:grpFill/>
              <a:ln>
                <a:noFill/>
              </a:ln>
            </p:spPr>
          </p:pic>
        </p:grpSp>
      </p:grp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22AB708F-09FB-46E0-A97D-03906DBD7ECD}"/>
              </a:ext>
            </a:extLst>
          </p:cNvPr>
          <p:cNvSpPr txBox="1"/>
          <p:nvPr/>
        </p:nvSpPr>
        <p:spPr>
          <a:xfrm>
            <a:off x="439930" y="4782120"/>
            <a:ext cx="2955403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6">
                    <a:lumMod val="75000"/>
                  </a:schemeClr>
                </a:solidFill>
                <a:latin typeface="Sukhumvit Set" panose="02000506000000020004" pitchFamily="2" charset="-34"/>
                <a:cs typeface="Sukhumvit Set" panose="02000506000000020004" pitchFamily="2" charset="-34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th-T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รพ.เลย</a:t>
            </a:r>
          </a:p>
          <a:p>
            <a:pPr algn="l"/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พญ.ศิรินภา เรืองวินิตวงศ์ 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AF1AE4D1-476E-4452-A1E0-82ADDE0FB715}"/>
              </a:ext>
            </a:extLst>
          </p:cNvPr>
          <p:cNvSpPr txBox="1"/>
          <p:nvPr/>
        </p:nvSpPr>
        <p:spPr>
          <a:xfrm>
            <a:off x="9245926" y="4599680"/>
            <a:ext cx="295540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6">
                    <a:lumMod val="75000"/>
                  </a:schemeClr>
                </a:solidFill>
                <a:latin typeface="Sukhumvit Set" panose="02000506000000020004" pitchFamily="2" charset="-34"/>
                <a:cs typeface="Sukhumvit Set" panose="02000506000000020004" pitchFamily="2" charset="-34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th-TH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รพ.สกลนคร</a:t>
            </a:r>
          </a:p>
          <a:p>
            <a:pPr marL="342900" indent="-342900" algn="l">
              <a:buAutoNum type="arabicPeriod"/>
            </a:pP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พญ.</a:t>
            </a:r>
            <a:r>
              <a:rPr lang="th-TH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วชิ</a:t>
            </a: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ราภรณ์ </a:t>
            </a:r>
            <a:r>
              <a:rPr lang="th-TH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นั</a:t>
            </a: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นทการ</a:t>
            </a:r>
          </a:p>
          <a:p>
            <a:pPr marL="342900" indent="-342900" algn="l">
              <a:buAutoNum type="arabicPeriod"/>
            </a:pPr>
            <a:r>
              <a:rPr lang="th-TH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พญ.ณัฐหทัย สุวิทย์สกุลวงศ์</a:t>
            </a:r>
          </a:p>
        </p:txBody>
      </p:sp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F5AACF8A-8C60-4F46-932B-5B17124D2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09571">
            <a:off x="4173682" y="3167324"/>
            <a:ext cx="1041795" cy="523351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4C99CF5B-D09C-41A0-B09C-F9AC76D76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579509">
            <a:off x="4394731" y="2625905"/>
            <a:ext cx="1041795" cy="523351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F79D3E77-C1D6-45EF-9C40-423D9ED4A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15973" flipV="1">
            <a:off x="6856670" y="2349653"/>
            <a:ext cx="1041795" cy="523351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9D7CB15C-B48A-4BC5-BCDC-513E3C329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32850" flipV="1">
            <a:off x="7567551" y="2106402"/>
            <a:ext cx="1041795" cy="523351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F5570322-C269-4145-8B77-FFB4BDEA1A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58711">
            <a:off x="8626409" y="3456768"/>
            <a:ext cx="1041795" cy="523351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2261AE0F-11E7-46C3-847E-6A11DE0D26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03" y="4493878"/>
            <a:ext cx="1257672" cy="1257672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F1F7D135-A034-4F5F-A5CC-7F9DE62A5B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164" y="4493878"/>
            <a:ext cx="1257672" cy="1257672"/>
          </a:xfrm>
          <a:prstGeom prst="rect">
            <a:avLst/>
          </a:prstGeom>
        </p:spPr>
      </p:pic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id="{80EEA6AF-D35F-4881-9FDE-CA18D7CE5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98" y="4493878"/>
            <a:ext cx="1257672" cy="1257672"/>
          </a:xfrm>
          <a:prstGeom prst="rect">
            <a:avLst/>
          </a:prstGeom>
        </p:spPr>
      </p:pic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7A0CD8BB-3F17-4ED8-A951-79519F962A68}"/>
              </a:ext>
            </a:extLst>
          </p:cNvPr>
          <p:cNvSpPr txBox="1"/>
          <p:nvPr/>
        </p:nvSpPr>
        <p:spPr>
          <a:xfrm>
            <a:off x="321807" y="6168280"/>
            <a:ext cx="11870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หมายเหตุ การคัดเลือกการรับสมัครแพทย์ประจำบ้าน ประจำปีการศึกษา 2565 เขตสุขภาพที่ 8 รพศ.อุดรธานี นพ.พงศธร ศรวณีย์ ปีการศึกษา 2565 (โควตา 2 ผ่านคัดเลือก 1)</a:t>
            </a:r>
          </a:p>
          <a:p>
            <a:r>
              <a:rPr lang="th-TH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ข้อมูลจาก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CHRO</a:t>
            </a:r>
            <a:endParaRPr lang="th-TH" sz="1200" b="1" dirty="0">
              <a:solidFill>
                <a:schemeClr val="tx1">
                  <a:lumMod val="75000"/>
                  <a:lumOff val="25000"/>
                </a:schemeClr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31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234181-46F7-4CDA-A420-5F7B0D05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khumvit Set" panose="02000506000000020004" pitchFamily="2" charset="-34"/>
                <a:cs typeface="Sukhumvit Set" panose="02000506000000020004" pitchFamily="2" charset="-34"/>
              </a:rPr>
              <a:t>แพทย์นิติเวช ในท่อ 60-66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Sukhumvit Set" panose="02000506000000020004" pitchFamily="2" charset="-34"/>
              <a:cs typeface="Sukhumvit Set" panose="02000506000000020004" pitchFamily="2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A12E308-4F50-46AD-A49F-225689104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3564"/>
            <a:ext cx="12192000" cy="84223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7E8FE2D-E68D-4D1B-A761-82A588471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5797"/>
            <a:ext cx="12192000" cy="21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78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473</Words>
  <Application>Microsoft Office PowerPoint</Application>
  <PresentationFormat>แบบจอกว้าง</PresentationFormat>
  <Paragraphs>62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6" baseType="lpstr">
      <vt:lpstr>Sukhumvit Set</vt:lpstr>
      <vt:lpstr>Wingdings</vt:lpstr>
      <vt:lpstr>Calibri Light</vt:lpstr>
      <vt:lpstr>Arial</vt:lpstr>
      <vt:lpstr>Kanit</vt:lpstr>
      <vt:lpstr>Calibri</vt:lpstr>
      <vt:lpstr>Office Theme</vt:lpstr>
      <vt:lpstr>การประชุมคณะกรรมการ พัฒนาระบบบริการสุขภาพ Service Plan นิติเวช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หน้าที่และอำนาจ คณะกรรมการพัฒนาระบบบริการสุขภาพ Service Plan นิติเวช</vt:lpstr>
      <vt:lpstr>เสนอคณะกรรมการบริหารเขตสุขภาพที่ 8 วันที่ 23 มกราคม 2566</vt:lpstr>
      <vt:lpstr>(ร่าง) ข้อมูลนิติแพทย์ และการแบ่ง Zoning ส่งต่อผ่าชันสูตรศพ เขตสุขภาพที่ 8</vt:lpstr>
      <vt:lpstr>แพทย์นิติเวช ในท่อ 60-66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การแต่งตั้งคกก.พัฒนาระบบบริการสุขภาพ Service Plan นิติเวช</dc:title>
  <dc:creator>ACER Ka</dc:creator>
  <cp:lastModifiedBy>Surachai Rossoda</cp:lastModifiedBy>
  <cp:revision>19</cp:revision>
  <dcterms:created xsi:type="dcterms:W3CDTF">2023-01-21T14:43:25Z</dcterms:created>
  <dcterms:modified xsi:type="dcterms:W3CDTF">2023-02-22T02:19:51Z</dcterms:modified>
</cp:coreProperties>
</file>