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3" r:id="rId3"/>
    <p:sldId id="282" r:id="rId4"/>
    <p:sldId id="285" r:id="rId5"/>
    <p:sldId id="286" r:id="rId6"/>
    <p:sldId id="277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D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5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A5055C32-6A6D-4058-AA0A-14C5F6AD7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="" xmlns:a16="http://schemas.microsoft.com/office/drawing/2014/main" id="{72529A53-8760-40D4-ACA2-1A852CD5F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BAD25588-61B0-47C3-AEE2-3C1FE8D2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AC4DFEE9-7919-49F1-A0F6-6BE5CAC85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AA903F28-0AD1-4B3B-B1A2-D795FB2B7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25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FD50284A-2008-419E-A70B-E835401C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="" xmlns:a16="http://schemas.microsoft.com/office/drawing/2014/main" id="{49E2DD3F-282E-48F9-9043-8D1436202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E5D9E298-DFC7-4A2E-B687-F94890AD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89E1929B-5676-40AA-8532-F252D853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0C2C249C-7A76-484D-BD6D-3AB33611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626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="" xmlns:a16="http://schemas.microsoft.com/office/drawing/2014/main" id="{0AEF62D9-7ACD-49F0-A50A-353DC98F4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="" xmlns:a16="http://schemas.microsoft.com/office/drawing/2014/main" id="{989FBC49-36C3-4C41-9E43-E1A4B3875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3AE3E70C-8461-4638-84D3-1EBAE443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447219EF-10A1-4F3D-A9E3-4D523846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08F56BC9-74EB-458F-BB79-C027C6C4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343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8D15599A-0D81-4E00-937D-05B3BD085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D0B3C518-3826-4447-A458-409E5D573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8B4B8A97-EB5A-46F0-AE5B-1F2DDF67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CBB05F01-A6C4-409B-84ED-8FF01337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658B76FF-D4F5-43B5-BA5B-C91AEEFF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785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62B020-E552-4BFA-AC4A-14856DD7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="" xmlns:a16="http://schemas.microsoft.com/office/drawing/2014/main" id="{C8FC35A7-F4A3-4EB7-9817-CFE8293D3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F8BBA814-966D-4BED-A82D-F6B23011D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F39A801A-6953-4CE9-83EE-0790E170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FABE4410-89D1-484C-826E-4B2BADC17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266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D1CA4120-58B8-4BFE-A76D-B6058FF9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0DE393F6-2A1E-453F-9D2B-A8B8E0B04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="" xmlns:a16="http://schemas.microsoft.com/office/drawing/2014/main" id="{0CE88698-02A2-4F89-8015-24B8B9415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="" xmlns:a16="http://schemas.microsoft.com/office/drawing/2014/main" id="{59D0D710-7D8F-4280-B3A9-099B695D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="" xmlns:a16="http://schemas.microsoft.com/office/drawing/2014/main" id="{B12DE287-80F9-47BB-BF3C-3777C9944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="" xmlns:a16="http://schemas.microsoft.com/office/drawing/2014/main" id="{C040EBAC-BAB0-43B0-ADA8-3F4CDFBE8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170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22FC1B63-9A04-41C9-B744-EC18BD92C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="" xmlns:a16="http://schemas.microsoft.com/office/drawing/2014/main" id="{12296F4F-2D75-4CB0-A4F3-243001EE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="" xmlns:a16="http://schemas.microsoft.com/office/drawing/2014/main" id="{7F80E241-64E9-4C9D-A50E-19EE394F2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="" xmlns:a16="http://schemas.microsoft.com/office/drawing/2014/main" id="{01FF60CA-944A-4E66-A7F9-ACB982976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="" xmlns:a16="http://schemas.microsoft.com/office/drawing/2014/main" id="{EDC439A4-0CAA-448B-9D9D-3FAE5191D8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="" xmlns:a16="http://schemas.microsoft.com/office/drawing/2014/main" id="{DEF1BB45-49BA-42F6-B34D-2FF0EDFD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="" xmlns:a16="http://schemas.microsoft.com/office/drawing/2014/main" id="{E27238CE-1138-4D38-A81E-57DBA3EA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="" xmlns:a16="http://schemas.microsoft.com/office/drawing/2014/main" id="{04EA1DE9-D175-4EA4-9DAC-883EA551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69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FFC9E85-ED70-4740-BA70-0AF7DF88D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="" xmlns:a16="http://schemas.microsoft.com/office/drawing/2014/main" id="{7AD625FF-9A48-4551-AAFB-D922A3687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="" xmlns:a16="http://schemas.microsoft.com/office/drawing/2014/main" id="{74ED4F88-7FCF-4DF3-9230-6FCC17C9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="" xmlns:a16="http://schemas.microsoft.com/office/drawing/2014/main" id="{431E8E5E-C7C8-4EC2-9D77-350E7EB4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438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="" xmlns:a16="http://schemas.microsoft.com/office/drawing/2014/main" id="{2C3BCD68-CC9A-4D54-AD8B-1E746420F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="" xmlns:a16="http://schemas.microsoft.com/office/drawing/2014/main" id="{EBAAF5C4-4361-4C79-87C9-41F559A7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1052239-1B3D-4356-9ED7-5AA24DE3F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999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E77C3BAD-017C-4165-9E3F-9A845B73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6541954A-C3F4-4F5D-852D-8485E734A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="" xmlns:a16="http://schemas.microsoft.com/office/drawing/2014/main" id="{8CF59238-3AD1-488E-A4F2-57ABF0071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="" xmlns:a16="http://schemas.microsoft.com/office/drawing/2014/main" id="{8E0C6E7D-01F7-4A4D-923E-F6960BD2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="" xmlns:a16="http://schemas.microsoft.com/office/drawing/2014/main" id="{BF41632C-E338-4508-BB5F-F6E8551F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="" xmlns:a16="http://schemas.microsoft.com/office/drawing/2014/main" id="{7BB92794-148D-44AD-81DC-6ABAE985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1410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E5BFE96C-1870-45FB-B987-4A9D3B444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="" xmlns:a16="http://schemas.microsoft.com/office/drawing/2014/main" id="{B1FB6E5A-0D55-433C-9EB8-225A70576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="" xmlns:a16="http://schemas.microsoft.com/office/drawing/2014/main" id="{E0E4EB43-4A38-493B-96A0-CC8B55865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="" xmlns:a16="http://schemas.microsoft.com/office/drawing/2014/main" id="{21377E1E-A482-468E-8EEA-2BBA9F55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="" xmlns:a16="http://schemas.microsoft.com/office/drawing/2014/main" id="{375A9A01-FF9D-42D6-BA5D-D672C0E26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="" xmlns:a16="http://schemas.microsoft.com/office/drawing/2014/main" id="{CD97F8A7-88BB-44CE-B82F-8AC501C5D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519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="" xmlns:a16="http://schemas.microsoft.com/office/drawing/2014/main" id="{0603D363-8236-4EE3-8462-964972138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="" xmlns:a16="http://schemas.microsoft.com/office/drawing/2014/main" id="{C0F00822-D131-48D6-97D4-BC2DCA8F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="" xmlns:a16="http://schemas.microsoft.com/office/drawing/2014/main" id="{BA478B0C-44E8-45DA-B1AB-ABE1E9A57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674E-0C99-4DD8-A72B-C72AC36EBC68}" type="datetimeFigureOut">
              <a:rPr lang="th-TH" smtClean="0"/>
              <a:t>20/02/66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="" xmlns:a16="http://schemas.microsoft.com/office/drawing/2014/main" id="{3CF94779-E784-4D80-A059-E422AF821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="" xmlns:a16="http://schemas.microsoft.com/office/drawing/2014/main" id="{5906A398-1140-4D5B-A6D3-CEDD5606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5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64931" y="417676"/>
            <a:ext cx="10515600" cy="61233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6 Building Blocks Plus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542138"/>
              </p:ext>
            </p:extLst>
          </p:nvPr>
        </p:nvGraphicFramePr>
        <p:xfrm>
          <a:off x="733095" y="1513490"/>
          <a:ext cx="10891345" cy="4215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0435"/>
                <a:gridCol w="1450428"/>
                <a:gridCol w="1460938"/>
                <a:gridCol w="1408386"/>
                <a:gridCol w="1282262"/>
                <a:gridCol w="1418896"/>
              </a:tblGrid>
              <a:tr h="5885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/>
                        <a:t>งานนิติเวช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Delivery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Work Force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Imformation&amp;Technology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0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Drug&amp;Equipement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Leadership&amp;Governance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13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</p:spPr>
        <p:txBody>
          <a:bodyPr/>
          <a:lstStyle/>
          <a:p>
            <a:r>
              <a:rPr lang="en-US" dirty="0" smtClean="0"/>
              <a:t>6 Building Blocks Plus</a:t>
            </a:r>
            <a:endParaRPr lang="en-US" dirty="0"/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827205"/>
              </p:ext>
            </p:extLst>
          </p:nvPr>
        </p:nvGraphicFramePr>
        <p:xfrm>
          <a:off x="838200" y="1240220"/>
          <a:ext cx="10796752" cy="3403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414"/>
                <a:gridCol w="7336220"/>
                <a:gridCol w="515007"/>
                <a:gridCol w="557049"/>
                <a:gridCol w="504496"/>
                <a:gridCol w="525517"/>
                <a:gridCol w="557049"/>
              </a:tblGrid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/>
                        <a:t>งานนิติเวช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r>
                        <a:rPr lang="en-US" dirty="0" smtClean="0"/>
                        <a:t>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</a:t>
                      </a:r>
                      <a:r>
                        <a:rPr lang="en-US" sz="2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h-TH" sz="2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เสียชีวิต</a:t>
                      </a:r>
                      <a:endParaRPr lang="en-US" sz="2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-ชันสูตรพลิกศพ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-ตรวจศพภายนอก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6586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-ผ่าตรวจศพเพื่อหาสาเหตุการตาย เก็บวัตถุพยาน เก็บสารคัดหลั่ง และตัดชิ้นเนื้อ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21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</p:spPr>
        <p:txBody>
          <a:bodyPr/>
          <a:lstStyle/>
          <a:p>
            <a:r>
              <a:rPr lang="en-US" dirty="0" smtClean="0"/>
              <a:t>6 Building Blocks Plus</a:t>
            </a:r>
            <a:endParaRPr lang="en-US" dirty="0"/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702284"/>
              </p:ext>
            </p:extLst>
          </p:nvPr>
        </p:nvGraphicFramePr>
        <p:xfrm>
          <a:off x="838200" y="1240220"/>
          <a:ext cx="10796752" cy="497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414"/>
                <a:gridCol w="7336220"/>
                <a:gridCol w="515007"/>
                <a:gridCol w="557049"/>
                <a:gridCol w="504496"/>
                <a:gridCol w="525517"/>
                <a:gridCol w="557049"/>
              </a:tblGrid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dirty="0" smtClean="0"/>
                        <a:t>งานนิติเวช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r>
                        <a:rPr lang="en-US" dirty="0" smtClean="0"/>
                        <a:t>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ผู้ป่วย</a:t>
                      </a:r>
                      <a:r>
                        <a:rPr lang="th-TH" sz="2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คดี</a:t>
                      </a:r>
                      <a:endParaRPr lang="en-US" sz="2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-ให้คำปรึกษา</a:t>
                      </a:r>
                      <a:r>
                        <a:rPr lang="th-TH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เคส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ที่มีความเสี่ยงจากการรักษา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-ให้คำปรึกษาและให้ความรู้ความเข้าใจ</a:t>
                      </a:r>
                      <a:r>
                        <a:rPr lang="th-TH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เกี่ยวกับเคส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คดีที่มารับการรักษาในโรงพยาบาล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36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-พยานศาล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ตรวจร่างกายผู้ต้องหา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-ตรวจผู้ป่วยคดีถูกทำร้ายทางเพศ และผู้ป่วย 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-ตรวจผู้ป่วยคดี เช่น ถูกทำร้ายร่างกาย อุบัติเหตุจราจร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227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366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6 Building Blocks Plus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44542"/>
              </p:ext>
            </p:extLst>
          </p:nvPr>
        </p:nvGraphicFramePr>
        <p:xfrm>
          <a:off x="838200" y="914399"/>
          <a:ext cx="10796752" cy="584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579"/>
                <a:gridCol w="6127531"/>
                <a:gridCol w="809297"/>
                <a:gridCol w="861848"/>
                <a:gridCol w="641131"/>
                <a:gridCol w="704193"/>
                <a:gridCol w="683173"/>
              </a:tblGrid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dirty="0" smtClean="0"/>
                        <a:t>งานนิติเวช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r>
                        <a:rPr lang="en-US" dirty="0" smtClean="0"/>
                        <a:t>HWF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แผนความต้องการแพทย์นิติเวช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th-TH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(กรอบ)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อุดรธานี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สกลนคร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นครพนม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เลย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หนองคาย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หนองบัวฯ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บึงกาฬ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h-TH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สว่างแดนดิน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461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6 Building Blocks Plus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1327547"/>
              </p:ext>
            </p:extLst>
          </p:nvPr>
        </p:nvGraphicFramePr>
        <p:xfrm>
          <a:off x="838200" y="1240220"/>
          <a:ext cx="10796752" cy="2857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683"/>
                <a:gridCol w="7062951"/>
                <a:gridCol w="515007"/>
                <a:gridCol w="557049"/>
                <a:gridCol w="504496"/>
                <a:gridCol w="525517"/>
                <a:gridCol w="557049"/>
              </a:tblGrid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/>
                        <a:t>งานนิติเวช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519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HWF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แผนพัฒนาบุคลากร จัดทำหลักสูตรและเตรียมการสอน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r>
                        <a:rPr lang="en-US" dirty="0" smtClean="0"/>
                        <a:t>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จัดทำ</a:t>
                      </a:r>
                      <a:r>
                        <a:rPr lang="en-US" sz="2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flow </a:t>
                      </a:r>
                      <a:r>
                        <a:rPr lang="th-TH" sz="2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แนวทาง..................................</a:t>
                      </a:r>
                      <a:endParaRPr lang="en-US" sz="2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4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1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="" xmlns:a16="http://schemas.microsoft.com/office/drawing/2014/main" id="{8FA9F633-2E44-4D7B-977E-2A6E7538F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486" y="424259"/>
            <a:ext cx="11043314" cy="5521657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739"/>
          </a:xfrm>
        </p:spPr>
        <p:txBody>
          <a:bodyPr>
            <a:normAutofit fontScale="90000"/>
          </a:bodyPr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(ร่าง) ข้อมูลนิติแพทย์ และการแบ่ง </a:t>
            </a:r>
            <a:r>
              <a:rPr lang="en-US" b="1" dirty="0" smtClean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zoning </a:t>
            </a:r>
            <a:r>
              <a:rPr lang="th-TH" b="1" dirty="0" smtClean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ส่ง</a:t>
            </a:r>
            <a:r>
              <a:rPr lang="th-TH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ต่อผ่าชันสูตร</a:t>
            </a:r>
            <a:r>
              <a:rPr lang="th-TH" b="1" dirty="0" smtClean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ศพ เขตฯ</a:t>
            </a:r>
            <a:r>
              <a:rPr lang="en-US" b="1" dirty="0" smtClean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b="1" dirty="0">
              <a:solidFill>
                <a:srgbClr val="00206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ดาว 6 แฉก 2"/>
          <p:cNvSpPr/>
          <p:nvPr/>
        </p:nvSpPr>
        <p:spPr>
          <a:xfrm>
            <a:off x="3141945" y="3468912"/>
            <a:ext cx="430480" cy="433198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ดาว 6 แฉก 4"/>
          <p:cNvSpPr/>
          <p:nvPr/>
        </p:nvSpPr>
        <p:spPr>
          <a:xfrm>
            <a:off x="7660657" y="3551232"/>
            <a:ext cx="427603" cy="416687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ลูกศรซ้าย 5"/>
          <p:cNvSpPr/>
          <p:nvPr/>
        </p:nvSpPr>
        <p:spPr>
          <a:xfrm rot="19470015">
            <a:off x="3465254" y="2814468"/>
            <a:ext cx="1639050" cy="31371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ลูกศรซ้าย 6"/>
          <p:cNvSpPr/>
          <p:nvPr/>
        </p:nvSpPr>
        <p:spPr>
          <a:xfrm rot="20228840">
            <a:off x="8171570" y="3410623"/>
            <a:ext cx="921483" cy="28121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ลูกศรซ้าย 7"/>
          <p:cNvSpPr/>
          <p:nvPr/>
        </p:nvSpPr>
        <p:spPr>
          <a:xfrm rot="1421307">
            <a:off x="3439257" y="3963493"/>
            <a:ext cx="1306431" cy="33524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ลูกศรซ้าย 8"/>
          <p:cNvSpPr/>
          <p:nvPr/>
        </p:nvSpPr>
        <p:spPr>
          <a:xfrm rot="10800000">
            <a:off x="6680696" y="3603363"/>
            <a:ext cx="915094" cy="32527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ลูกศรซ้าย 9"/>
          <p:cNvSpPr/>
          <p:nvPr/>
        </p:nvSpPr>
        <p:spPr>
          <a:xfrm rot="16547194">
            <a:off x="7290874" y="2626036"/>
            <a:ext cx="1384668" cy="29232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หน้ายิ้ม 10"/>
          <p:cNvSpPr/>
          <p:nvPr/>
        </p:nvSpPr>
        <p:spPr>
          <a:xfrm>
            <a:off x="2530764" y="3109773"/>
            <a:ext cx="350982" cy="29531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หน้ายิ้ม 11"/>
          <p:cNvSpPr/>
          <p:nvPr/>
        </p:nvSpPr>
        <p:spPr>
          <a:xfrm>
            <a:off x="8281329" y="4496029"/>
            <a:ext cx="350982" cy="29531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หน้ายิ้ม 12"/>
          <p:cNvSpPr/>
          <p:nvPr/>
        </p:nvSpPr>
        <p:spPr>
          <a:xfrm>
            <a:off x="8760514" y="4496029"/>
            <a:ext cx="350982" cy="29531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ดาว 6 แฉก 13"/>
          <p:cNvSpPr/>
          <p:nvPr/>
        </p:nvSpPr>
        <p:spPr>
          <a:xfrm>
            <a:off x="6536309" y="5841318"/>
            <a:ext cx="430480" cy="433198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7287313" y="5841318"/>
            <a:ext cx="345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Zoning </a:t>
            </a:r>
            <a:r>
              <a:rPr lang="th-TH" b="1" dirty="0" smtClean="0">
                <a:solidFill>
                  <a:srgbClr val="00B0F0"/>
                </a:solidFill>
              </a:rPr>
              <a:t>ส่งต่อผ่าชันสูตรศพ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6" name="หน้ายิ้ม 15"/>
          <p:cNvSpPr/>
          <p:nvPr/>
        </p:nvSpPr>
        <p:spPr>
          <a:xfrm>
            <a:off x="6576058" y="5422696"/>
            <a:ext cx="350982" cy="29531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กล่องข้อความ 17"/>
          <p:cNvSpPr txBox="1"/>
          <p:nvPr/>
        </p:nvSpPr>
        <p:spPr>
          <a:xfrm>
            <a:off x="7287314" y="5422696"/>
            <a:ext cx="2457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rgbClr val="00B0F0"/>
                </a:solidFill>
              </a:rPr>
              <a:t>นิติแพทย์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071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5047</TotalTime>
  <Words>236</Words>
  <Application>Microsoft Office PowerPoint</Application>
  <PresentationFormat>แบบจอกว้าง</PresentationFormat>
  <Paragraphs>82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3" baseType="lpstr">
      <vt:lpstr>Angsana New</vt:lpstr>
      <vt:lpstr>Arial</vt:lpstr>
      <vt:lpstr>Calibri</vt:lpstr>
      <vt:lpstr>Calibri Light</vt:lpstr>
      <vt:lpstr>Cordia New</vt:lpstr>
      <vt:lpstr>TH Sarabun New</vt:lpstr>
      <vt:lpstr>ธีมของ Office</vt:lpstr>
      <vt:lpstr>6 Building Blocks Plus</vt:lpstr>
      <vt:lpstr>6 Building Blocks Plus</vt:lpstr>
      <vt:lpstr>6 Building Blocks Plus</vt:lpstr>
      <vt:lpstr>6 Building Blocks Plus</vt:lpstr>
      <vt:lpstr>6 Building Blocks Plus</vt:lpstr>
      <vt:lpstr>(ร่าง) ข้อมูลนิติแพทย์ และการแบ่ง zoning ส่งต่อผ่าชันสูตรศพ เขตฯ8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Superman</dc:creator>
  <cp:lastModifiedBy>ACER Ka</cp:lastModifiedBy>
  <cp:revision>43</cp:revision>
  <dcterms:created xsi:type="dcterms:W3CDTF">2020-08-29T05:55:50Z</dcterms:created>
  <dcterms:modified xsi:type="dcterms:W3CDTF">2023-02-20T03:35:06Z</dcterms:modified>
</cp:coreProperties>
</file>