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8" r:id="rId2"/>
    <p:sldId id="259" r:id="rId3"/>
    <p:sldId id="299" r:id="rId4"/>
    <p:sldId id="283" r:id="rId5"/>
    <p:sldId id="367" r:id="rId6"/>
    <p:sldId id="383" r:id="rId7"/>
    <p:sldId id="310" r:id="rId8"/>
    <p:sldId id="312" r:id="rId9"/>
    <p:sldId id="313" r:id="rId10"/>
    <p:sldId id="314" r:id="rId11"/>
    <p:sldId id="369" r:id="rId12"/>
    <p:sldId id="370" r:id="rId13"/>
    <p:sldId id="386" r:id="rId14"/>
    <p:sldId id="315" r:id="rId15"/>
    <p:sldId id="381" r:id="rId16"/>
    <p:sldId id="316" r:id="rId17"/>
    <p:sldId id="317" r:id="rId18"/>
    <p:sldId id="261" r:id="rId19"/>
    <p:sldId id="321" r:id="rId20"/>
    <p:sldId id="322" r:id="rId21"/>
    <p:sldId id="325" r:id="rId22"/>
    <p:sldId id="326" r:id="rId23"/>
    <p:sldId id="327" r:id="rId24"/>
    <p:sldId id="329" r:id="rId25"/>
    <p:sldId id="331" r:id="rId26"/>
    <p:sldId id="333" r:id="rId27"/>
    <p:sldId id="262" r:id="rId28"/>
    <p:sldId id="355" r:id="rId29"/>
    <p:sldId id="384" r:id="rId30"/>
    <p:sldId id="306" r:id="rId31"/>
    <p:sldId id="263" r:id="rId32"/>
    <p:sldId id="364" r:id="rId33"/>
    <p:sldId id="342" r:id="rId34"/>
    <p:sldId id="375" r:id="rId35"/>
    <p:sldId id="376" r:id="rId36"/>
    <p:sldId id="378" r:id="rId37"/>
    <p:sldId id="379" r:id="rId38"/>
    <p:sldId id="365" r:id="rId39"/>
    <p:sldId id="366" r:id="rId40"/>
    <p:sldId id="387" r:id="rId41"/>
    <p:sldId id="388" r:id="rId42"/>
    <p:sldId id="354" r:id="rId43"/>
    <p:sldId id="351" r:id="rId44"/>
    <p:sldId id="336" r:id="rId45"/>
    <p:sldId id="349" r:id="rId46"/>
    <p:sldId id="338" r:id="rId47"/>
    <p:sldId id="339" r:id="rId48"/>
    <p:sldId id="38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ont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E844"/>
    <a:srgbClr val="CD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28" autoAdjust="0"/>
    <p:restoredTop sz="9466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Flow%20chat%20&#3648;&#3592;&#3657;&#3634;&#3627;&#3609;&#3637;&#3657;&#3588;&#3656;&#3634;&#3619;&#3633;&#3585;&#3625;&#3634;&#3605;&#3634;&#3617;&#3592;&#3656;&#3634;&#3618;%2061.doc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Flow%20chat%20&#3648;&#3592;&#3657;&#3634;&#3627;&#3609;&#3637;&#3657;&#3588;&#3656;&#3634;&#3619;&#3633;&#3585;&#3625;&#3634;&#3605;&#3634;&#3617;&#3592;&#3656;&#3634;&#3618;%2061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ACF8F-D18D-442E-9D15-6010C3B8E7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D484971-377E-4E7E-BD87-7E7C07EB918C}">
      <dgm:prSet/>
      <dgm:spPr/>
      <dgm:t>
        <a:bodyPr/>
        <a:lstStyle/>
        <a:p>
          <a:pPr rtl="0"/>
          <a:r>
            <a:rPr lang="th-TH" b="1" dirty="0"/>
            <a:t>การจัดทำบัญชีเจ้าหนี้การค้า ค่าใช้จ่ายค้างจ่ายและหนี้สินอื่น ๆ </a:t>
          </a:r>
          <a:endParaRPr lang="th-TH" dirty="0"/>
        </a:p>
      </dgm:t>
    </dgm:pt>
    <dgm:pt modelId="{B7187A1C-0A38-4784-8B5A-9B6F4094BABB}" type="parTrans" cxnId="{8F0E832A-5D50-4B07-AF21-294E54A1D76F}">
      <dgm:prSet/>
      <dgm:spPr/>
      <dgm:t>
        <a:bodyPr/>
        <a:lstStyle/>
        <a:p>
          <a:endParaRPr lang="th-TH"/>
        </a:p>
      </dgm:t>
    </dgm:pt>
    <dgm:pt modelId="{904246D9-F778-4041-8629-72C279D38E20}" type="sibTrans" cxnId="{8F0E832A-5D50-4B07-AF21-294E54A1D76F}">
      <dgm:prSet/>
      <dgm:spPr/>
      <dgm:t>
        <a:bodyPr/>
        <a:lstStyle/>
        <a:p>
          <a:endParaRPr lang="th-TH"/>
        </a:p>
      </dgm:t>
    </dgm:pt>
    <dgm:pt modelId="{237519F3-FD23-490D-AFE7-62682D9D6AB5}" type="pres">
      <dgm:prSet presAssocID="{72DACF8F-D18D-442E-9D15-6010C3B8E7D6}" presName="linear" presStyleCnt="0">
        <dgm:presLayoutVars>
          <dgm:animLvl val="lvl"/>
          <dgm:resizeHandles val="exact"/>
        </dgm:presLayoutVars>
      </dgm:prSet>
      <dgm:spPr/>
    </dgm:pt>
    <dgm:pt modelId="{4FFE313C-573A-4D74-92A4-67EE56A8A42E}" type="pres">
      <dgm:prSet presAssocID="{0D484971-377E-4E7E-BD87-7E7C07EB918C}" presName="parentText" presStyleLbl="node1" presStyleIdx="0" presStyleCnt="1" custScaleY="143006">
        <dgm:presLayoutVars>
          <dgm:chMax val="0"/>
          <dgm:bulletEnabled val="1"/>
        </dgm:presLayoutVars>
      </dgm:prSet>
      <dgm:spPr/>
    </dgm:pt>
  </dgm:ptLst>
  <dgm:cxnLst>
    <dgm:cxn modelId="{8F0E832A-5D50-4B07-AF21-294E54A1D76F}" srcId="{72DACF8F-D18D-442E-9D15-6010C3B8E7D6}" destId="{0D484971-377E-4E7E-BD87-7E7C07EB918C}" srcOrd="0" destOrd="0" parTransId="{B7187A1C-0A38-4784-8B5A-9B6F4094BABB}" sibTransId="{904246D9-F778-4041-8629-72C279D38E20}"/>
    <dgm:cxn modelId="{E6C03633-AC1F-48DE-BE82-CA963F961CA3}" type="presOf" srcId="{72DACF8F-D18D-442E-9D15-6010C3B8E7D6}" destId="{237519F3-FD23-490D-AFE7-62682D9D6AB5}" srcOrd="0" destOrd="0" presId="urn:microsoft.com/office/officeart/2005/8/layout/vList2"/>
    <dgm:cxn modelId="{CE92E04C-7137-4B2B-A04B-70A82A38AFA2}" type="presOf" srcId="{0D484971-377E-4E7E-BD87-7E7C07EB918C}" destId="{4FFE313C-573A-4D74-92A4-67EE56A8A42E}" srcOrd="0" destOrd="0" presId="urn:microsoft.com/office/officeart/2005/8/layout/vList2"/>
    <dgm:cxn modelId="{F536E662-5F71-4262-A96B-0D95E740A44B}" type="presParOf" srcId="{237519F3-FD23-490D-AFE7-62682D9D6AB5}" destId="{4FFE313C-573A-4D74-92A4-67EE56A8A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A484AA-54E3-4BE1-9308-A8E3495C0F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692C0AF-A3BC-4D01-80AA-5A39198E98D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>
              <a:cs typeface="+mn-cs"/>
            </a:rPr>
            <a:t>Dr.</a:t>
          </a:r>
          <a:r>
            <a:rPr lang="th-TH" sz="2400" dirty="0">
              <a:cs typeface="+mn-cs"/>
            </a:rPr>
            <a:t>เจ้าหนี้ค่ารักษาแรงงานต่างด้าวใน </a:t>
          </a:r>
          <a:r>
            <a:rPr lang="th-TH" sz="2400" b="1" dirty="0">
              <a:cs typeface="+mn-cs"/>
            </a:rPr>
            <a:t>/</a:t>
          </a:r>
          <a:r>
            <a:rPr lang="th-TH" sz="2400" dirty="0">
              <a:cs typeface="+mn-cs"/>
            </a:rPr>
            <a:t> นอกสังกัด </a:t>
          </a:r>
          <a:r>
            <a:rPr lang="th-TH" sz="2400" dirty="0" err="1">
              <a:cs typeface="+mn-cs"/>
            </a:rPr>
            <a:t>สธ</a:t>
          </a:r>
          <a:r>
            <a:rPr lang="th-TH" sz="2400" dirty="0">
              <a:cs typeface="+mn-cs"/>
            </a:rPr>
            <a:t>. </a:t>
          </a:r>
          <a:r>
            <a:rPr lang="th-TH" sz="2400" dirty="0">
              <a:solidFill>
                <a:srgbClr val="FFFF00"/>
              </a:solidFill>
              <a:cs typeface="+mn-cs"/>
            </a:rPr>
            <a:t>(2101020199.501/502</a:t>
          </a:r>
          <a:r>
            <a:rPr lang="th-TH" sz="2400" dirty="0">
              <a:cs typeface="+mn-cs"/>
            </a:rPr>
            <a:t>)</a:t>
          </a:r>
        </a:p>
        <a:p>
          <a:pPr rtl="0"/>
          <a:r>
            <a:rPr lang="en-US" sz="2400" dirty="0">
              <a:cs typeface="+mn-cs"/>
            </a:rPr>
            <a:t>Cr</a:t>
          </a:r>
          <a:r>
            <a:rPr lang="th-TH" sz="2400" dirty="0">
              <a:cs typeface="+mn-cs"/>
            </a:rPr>
            <a:t>.เงินฝากธนาคารนอกงบประมาณ</a:t>
          </a:r>
          <a:r>
            <a:rPr lang="en-US" sz="2400" dirty="0">
              <a:cs typeface="+mn-cs"/>
            </a:rPr>
            <a:t>-</a:t>
          </a:r>
          <a:r>
            <a:rPr lang="th-TH" sz="2400" dirty="0">
              <a:cs typeface="+mn-cs"/>
            </a:rPr>
            <a:t>ออมทรัพย์ บำรุง </a:t>
          </a:r>
          <a:r>
            <a:rPr lang="th-TH" sz="2400" dirty="0">
              <a:solidFill>
                <a:srgbClr val="FFFF00"/>
              </a:solidFill>
              <a:cs typeface="+mn-cs"/>
            </a:rPr>
            <a:t>(1101030102.101</a:t>
          </a:r>
          <a:r>
            <a:rPr lang="th-TH" sz="2400" dirty="0">
              <a:cs typeface="+mn-cs"/>
            </a:rPr>
            <a:t>)</a:t>
          </a:r>
        </a:p>
      </dgm:t>
    </dgm:pt>
    <dgm:pt modelId="{B5F5FC81-7E90-418A-BDF0-FCC6E06F3386}" type="parTrans" cxnId="{CBC9C7A5-B241-417B-8960-07369947EF32}">
      <dgm:prSet/>
      <dgm:spPr/>
      <dgm:t>
        <a:bodyPr/>
        <a:lstStyle/>
        <a:p>
          <a:endParaRPr lang="th-TH"/>
        </a:p>
      </dgm:t>
    </dgm:pt>
    <dgm:pt modelId="{4813CE7F-6600-402D-A3E9-756AAC612C95}" type="sibTrans" cxnId="{CBC9C7A5-B241-417B-8960-07369947EF32}">
      <dgm:prSet/>
      <dgm:spPr/>
      <dgm:t>
        <a:bodyPr/>
        <a:lstStyle/>
        <a:p>
          <a:endParaRPr lang="th-TH"/>
        </a:p>
      </dgm:t>
    </dgm:pt>
    <dgm:pt modelId="{6AFF6ACD-B558-46E8-A57B-5B04B39BA698}" type="pres">
      <dgm:prSet presAssocID="{86A484AA-54E3-4BE1-9308-A8E3495C0FD7}" presName="linear" presStyleCnt="0">
        <dgm:presLayoutVars>
          <dgm:animLvl val="lvl"/>
          <dgm:resizeHandles val="exact"/>
        </dgm:presLayoutVars>
      </dgm:prSet>
      <dgm:spPr/>
    </dgm:pt>
    <dgm:pt modelId="{92DFA5FE-387E-46E8-8D36-1F78FFDD74F2}" type="pres">
      <dgm:prSet presAssocID="{F692C0AF-A3BC-4D01-80AA-5A39198E98D2}" presName="parentText" presStyleLbl="node1" presStyleIdx="0" presStyleCnt="1" custLinFactNeighborX="481" custLinFactNeighborY="-8940">
        <dgm:presLayoutVars>
          <dgm:chMax val="0"/>
          <dgm:bulletEnabled val="1"/>
        </dgm:presLayoutVars>
      </dgm:prSet>
      <dgm:spPr/>
    </dgm:pt>
  </dgm:ptLst>
  <dgm:cxnLst>
    <dgm:cxn modelId="{3DEC6F48-F5D4-4CD1-85B3-E88B4F691FF0}" type="presOf" srcId="{F692C0AF-A3BC-4D01-80AA-5A39198E98D2}" destId="{92DFA5FE-387E-46E8-8D36-1F78FFDD74F2}" srcOrd="0" destOrd="0" presId="urn:microsoft.com/office/officeart/2005/8/layout/vList2"/>
    <dgm:cxn modelId="{CBC9C7A5-B241-417B-8960-07369947EF32}" srcId="{86A484AA-54E3-4BE1-9308-A8E3495C0FD7}" destId="{F692C0AF-A3BC-4D01-80AA-5A39198E98D2}" srcOrd="0" destOrd="0" parTransId="{B5F5FC81-7E90-418A-BDF0-FCC6E06F3386}" sibTransId="{4813CE7F-6600-402D-A3E9-756AAC612C95}"/>
    <dgm:cxn modelId="{EB1428DC-7605-4C99-AB78-34160BE2F282}" type="presOf" srcId="{86A484AA-54E3-4BE1-9308-A8E3495C0FD7}" destId="{6AFF6ACD-B558-46E8-A57B-5B04B39BA698}" srcOrd="0" destOrd="0" presId="urn:microsoft.com/office/officeart/2005/8/layout/vList2"/>
    <dgm:cxn modelId="{57696CCB-7EDE-4662-BBB0-22D14202CD2E}" type="presParOf" srcId="{6AFF6ACD-B558-46E8-A57B-5B04B39BA698}" destId="{92DFA5FE-387E-46E8-8D36-1F78FFDD74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953425-8F36-450D-AB9A-83FB7B1DDD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F66D29E-287A-4989-99CC-EA6D6666913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/>
            <a:t>Dr. </a:t>
          </a:r>
          <a:r>
            <a:rPr lang="th-TH" sz="2400" dirty="0"/>
            <a:t>ค่ารักษาตามจ่ายบุคคลที่มีปัญหาสถานะและสิทธินอก </a:t>
          </a:r>
          <a:r>
            <a:rPr lang="en-US" sz="2400" dirty="0"/>
            <a:t>cup  </a:t>
          </a:r>
          <a:r>
            <a:rPr lang="th-TH" sz="2400" dirty="0"/>
            <a:t>(5104030299.702)</a:t>
          </a:r>
        </a:p>
        <a:p>
          <a:pPr rtl="0"/>
          <a:r>
            <a:rPr lang="en-US" sz="2400" dirty="0"/>
            <a:t>      Cr.</a:t>
          </a:r>
          <a:r>
            <a:rPr lang="th-TH" sz="2400" dirty="0"/>
            <a:t>เจ้าหนี้ค่ารักษา-บุคคลที่มีปัญหาสถานะและสิทธิ</a:t>
          </a:r>
          <a:r>
            <a:rPr lang="en-US" sz="2400" dirty="0"/>
            <a:t>OP</a:t>
          </a:r>
          <a:r>
            <a:rPr lang="th-TH" sz="2400" dirty="0"/>
            <a:t>นอก</a:t>
          </a:r>
          <a:r>
            <a:rPr lang="en-US" sz="2400" dirty="0"/>
            <a:t>cup </a:t>
          </a:r>
          <a:r>
            <a:rPr lang="th-TH" sz="2400" dirty="0"/>
            <a:t>(2101020199.701)</a:t>
          </a:r>
        </a:p>
      </dgm:t>
    </dgm:pt>
    <dgm:pt modelId="{972E6D5C-F8E1-4DC0-9A52-DD3F7B0D7AD3}" type="parTrans" cxnId="{A025FE22-3C72-4558-943F-904B71FDBF85}">
      <dgm:prSet/>
      <dgm:spPr/>
      <dgm:t>
        <a:bodyPr/>
        <a:lstStyle/>
        <a:p>
          <a:endParaRPr lang="th-TH"/>
        </a:p>
      </dgm:t>
    </dgm:pt>
    <dgm:pt modelId="{E3463000-D024-46B7-ABD4-A4ADEB7035A9}" type="sibTrans" cxnId="{A025FE22-3C72-4558-943F-904B71FDBF85}">
      <dgm:prSet/>
      <dgm:spPr/>
      <dgm:t>
        <a:bodyPr/>
        <a:lstStyle/>
        <a:p>
          <a:endParaRPr lang="th-TH"/>
        </a:p>
      </dgm:t>
    </dgm:pt>
    <dgm:pt modelId="{A2A0A0BC-4D40-4BA0-9693-678958D31FA1}" type="pres">
      <dgm:prSet presAssocID="{E4953425-8F36-450D-AB9A-83FB7B1DDDE7}" presName="linear" presStyleCnt="0">
        <dgm:presLayoutVars>
          <dgm:animLvl val="lvl"/>
          <dgm:resizeHandles val="exact"/>
        </dgm:presLayoutVars>
      </dgm:prSet>
      <dgm:spPr/>
    </dgm:pt>
    <dgm:pt modelId="{92755C39-C062-46DD-A7F1-84479A013B90}" type="pres">
      <dgm:prSet presAssocID="{1F66D29E-287A-4989-99CC-EA6D66669134}" presName="parentText" presStyleLbl="node1" presStyleIdx="0" presStyleCnt="1" custScaleX="98182" custScaleY="110110">
        <dgm:presLayoutVars>
          <dgm:chMax val="0"/>
          <dgm:bulletEnabled val="1"/>
        </dgm:presLayoutVars>
      </dgm:prSet>
      <dgm:spPr/>
    </dgm:pt>
  </dgm:ptLst>
  <dgm:cxnLst>
    <dgm:cxn modelId="{A025FE22-3C72-4558-943F-904B71FDBF85}" srcId="{E4953425-8F36-450D-AB9A-83FB7B1DDDE7}" destId="{1F66D29E-287A-4989-99CC-EA6D66669134}" srcOrd="0" destOrd="0" parTransId="{972E6D5C-F8E1-4DC0-9A52-DD3F7B0D7AD3}" sibTransId="{E3463000-D024-46B7-ABD4-A4ADEB7035A9}"/>
    <dgm:cxn modelId="{60B9FD28-AE42-4986-B834-679FA37A59D9}" type="presOf" srcId="{1F66D29E-287A-4989-99CC-EA6D66669134}" destId="{92755C39-C062-46DD-A7F1-84479A013B90}" srcOrd="0" destOrd="0" presId="urn:microsoft.com/office/officeart/2005/8/layout/vList2"/>
    <dgm:cxn modelId="{D547D93F-6679-45C6-BDEF-F07525D51EBA}" type="presOf" srcId="{E4953425-8F36-450D-AB9A-83FB7B1DDDE7}" destId="{A2A0A0BC-4D40-4BA0-9693-678958D31FA1}" srcOrd="0" destOrd="0" presId="urn:microsoft.com/office/officeart/2005/8/layout/vList2"/>
    <dgm:cxn modelId="{2D00E5C0-6E8F-486B-BB70-46013DCC24E6}" type="presParOf" srcId="{A2A0A0BC-4D40-4BA0-9693-678958D31FA1}" destId="{92755C39-C062-46DD-A7F1-84479A013B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247CB-5D0D-4243-9192-11E7551BCD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43B52D7-45C6-4DF0-9D40-023AFE76372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เจ้าหนี้ค่ารักษา-บุคคลที่มีปัญหาสถานะและสิทธินอก</a:t>
          </a:r>
          <a:r>
            <a:rPr lang="en-US" dirty="0"/>
            <a:t>cup</a:t>
          </a:r>
          <a:r>
            <a:rPr lang="th-TH" dirty="0"/>
            <a:t> (2101020199.701)</a:t>
          </a:r>
        </a:p>
        <a:p>
          <a:pPr rtl="0"/>
          <a:r>
            <a:rPr lang="en-US" dirty="0"/>
            <a:t>      Cr. </a:t>
          </a:r>
          <a:r>
            <a:rPr lang="th-TH" dirty="0"/>
            <a:t>ส่วนต่างค่ารักษาที่สูงกว่าข้อตกลงในการตามจ่ายบุคคลทีมีปัญหาสถานะและสิทธิ     </a:t>
          </a:r>
        </a:p>
        <a:p>
          <a:pPr rtl="0"/>
          <a:r>
            <a:rPr lang="th-TH" dirty="0"/>
            <a:t>               (4301020106.704)</a:t>
          </a:r>
        </a:p>
      </dgm:t>
    </dgm:pt>
    <dgm:pt modelId="{B38FCD06-1044-4F26-A3E1-0743F1BB03BB}" type="parTrans" cxnId="{6E477D40-67AC-4EC3-9E47-F268B4F1D7A7}">
      <dgm:prSet/>
      <dgm:spPr/>
      <dgm:t>
        <a:bodyPr/>
        <a:lstStyle/>
        <a:p>
          <a:endParaRPr lang="th-TH"/>
        </a:p>
      </dgm:t>
    </dgm:pt>
    <dgm:pt modelId="{05DFBC77-FBE0-4763-BF92-17635FCEF6DA}" type="sibTrans" cxnId="{6E477D40-67AC-4EC3-9E47-F268B4F1D7A7}">
      <dgm:prSet/>
      <dgm:spPr/>
      <dgm:t>
        <a:bodyPr/>
        <a:lstStyle/>
        <a:p>
          <a:endParaRPr lang="th-TH"/>
        </a:p>
      </dgm:t>
    </dgm:pt>
    <dgm:pt modelId="{353EBC30-3B57-4BCE-BA77-940B881867C7}" type="pres">
      <dgm:prSet presAssocID="{103247CB-5D0D-4243-9192-11E7551BCD50}" presName="linear" presStyleCnt="0">
        <dgm:presLayoutVars>
          <dgm:animLvl val="lvl"/>
          <dgm:resizeHandles val="exact"/>
        </dgm:presLayoutVars>
      </dgm:prSet>
      <dgm:spPr/>
    </dgm:pt>
    <dgm:pt modelId="{E0F65025-6E1D-489C-87BA-5C165D48CBB3}" type="pres">
      <dgm:prSet presAssocID="{B43B52D7-45C6-4DF0-9D40-023AFE763727}" presName="parentText" presStyleLbl="node1" presStyleIdx="0" presStyleCnt="1" custScaleY="104024">
        <dgm:presLayoutVars>
          <dgm:chMax val="0"/>
          <dgm:bulletEnabled val="1"/>
        </dgm:presLayoutVars>
      </dgm:prSet>
      <dgm:spPr/>
    </dgm:pt>
  </dgm:ptLst>
  <dgm:cxnLst>
    <dgm:cxn modelId="{6E477D40-67AC-4EC3-9E47-F268B4F1D7A7}" srcId="{103247CB-5D0D-4243-9192-11E7551BCD50}" destId="{B43B52D7-45C6-4DF0-9D40-023AFE763727}" srcOrd="0" destOrd="0" parTransId="{B38FCD06-1044-4F26-A3E1-0743F1BB03BB}" sibTransId="{05DFBC77-FBE0-4763-BF92-17635FCEF6DA}"/>
    <dgm:cxn modelId="{A25F3AB2-05CB-4AC2-9229-6B1F5F8BA873}" type="presOf" srcId="{103247CB-5D0D-4243-9192-11E7551BCD50}" destId="{353EBC30-3B57-4BCE-BA77-940B881867C7}" srcOrd="0" destOrd="0" presId="urn:microsoft.com/office/officeart/2005/8/layout/vList2"/>
    <dgm:cxn modelId="{A19480D4-C443-48E7-A0B1-29F378649D8E}" type="presOf" srcId="{B43B52D7-45C6-4DF0-9D40-023AFE763727}" destId="{E0F65025-6E1D-489C-87BA-5C165D48CBB3}" srcOrd="0" destOrd="0" presId="urn:microsoft.com/office/officeart/2005/8/layout/vList2"/>
    <dgm:cxn modelId="{BDB2FD66-6635-478A-9E69-8C657C539824}" type="presParOf" srcId="{353EBC30-3B57-4BCE-BA77-940B881867C7}" destId="{E0F65025-6E1D-489C-87BA-5C165D48CB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A8AEFC-08BC-4250-81AB-E4FCFC9E61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99DA060-CCF3-45C5-A884-6BCD5A0F0A9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th-TH" sz="2400" dirty="0">
              <a:solidFill>
                <a:schemeClr val="tx1"/>
              </a:solidFill>
            </a:rPr>
            <a:t>         </a:t>
          </a:r>
          <a:r>
            <a:rPr lang="en-US" sz="2400" dirty="0">
              <a:solidFill>
                <a:schemeClr val="tx1"/>
              </a:solidFill>
            </a:rPr>
            <a:t>Dr.</a:t>
          </a:r>
          <a:r>
            <a:rPr lang="th-TH" sz="2400" dirty="0">
              <a:solidFill>
                <a:schemeClr val="tx1"/>
              </a:solidFill>
            </a:rPr>
            <a:t>  เจ้าหนี้ค่ารักษา-บุคคลที่มีปัญหาสถานะและสิทธิ </a:t>
          </a:r>
          <a:r>
            <a:rPr lang="en-US" sz="2400" dirty="0">
              <a:solidFill>
                <a:schemeClr val="tx1"/>
              </a:solidFill>
            </a:rPr>
            <a:t>op</a:t>
          </a:r>
          <a:r>
            <a:rPr lang="th-TH" sz="2400" dirty="0">
              <a:solidFill>
                <a:schemeClr val="tx1"/>
              </a:solidFill>
            </a:rPr>
            <a:t>นอก</a:t>
          </a:r>
          <a:r>
            <a:rPr lang="en-US" sz="2400" dirty="0">
              <a:solidFill>
                <a:schemeClr val="tx1"/>
              </a:solidFill>
            </a:rPr>
            <a:t>cup  </a:t>
          </a:r>
        </a:p>
        <a:p>
          <a:pPr rtl="0"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</a:rPr>
            <a:t>               </a:t>
          </a:r>
          <a:r>
            <a:rPr lang="th-TH" sz="2400" dirty="0">
              <a:solidFill>
                <a:schemeClr val="tx1"/>
              </a:solidFill>
            </a:rPr>
            <a:t>(2101020199.701)</a:t>
          </a:r>
        </a:p>
        <a:p>
          <a:pPr rtl="0">
            <a:spcAft>
              <a:spcPts val="0"/>
            </a:spcAft>
          </a:pPr>
          <a:r>
            <a:rPr lang="en-US" sz="2400" dirty="0">
              <a:solidFill>
                <a:schemeClr val="tx1"/>
              </a:solidFill>
            </a:rPr>
            <a:t>               Cr. </a:t>
          </a:r>
          <a:r>
            <a:rPr lang="th-TH" sz="2400" dirty="0">
              <a:solidFill>
                <a:schemeClr val="tx1"/>
              </a:solidFill>
            </a:rPr>
            <a:t>เงินฝากธนาคาร-นอกงบประมาณ ออมทรัพย์ รอจัดสรร  </a:t>
          </a:r>
        </a:p>
        <a:p>
          <a:pPr rtl="0">
            <a:spcAft>
              <a:spcPct val="35000"/>
            </a:spcAft>
          </a:pPr>
          <a:r>
            <a:rPr lang="th-TH" sz="2400" dirty="0">
              <a:solidFill>
                <a:schemeClr val="tx1"/>
              </a:solidFill>
            </a:rPr>
            <a:t>                          (อุดหนุน)(1101030102.102)</a:t>
          </a:r>
        </a:p>
      </dgm:t>
    </dgm:pt>
    <dgm:pt modelId="{25E70052-53A6-4ACC-A6F1-4CACC43D5BF6}" type="parTrans" cxnId="{39AF81D5-597B-4069-83A5-69AACCE30157}">
      <dgm:prSet/>
      <dgm:spPr/>
      <dgm:t>
        <a:bodyPr/>
        <a:lstStyle/>
        <a:p>
          <a:endParaRPr lang="th-TH"/>
        </a:p>
      </dgm:t>
    </dgm:pt>
    <dgm:pt modelId="{7A48B97A-4E03-4150-AC18-A9A5AD49339C}" type="sibTrans" cxnId="{39AF81D5-597B-4069-83A5-69AACCE30157}">
      <dgm:prSet/>
      <dgm:spPr/>
      <dgm:t>
        <a:bodyPr/>
        <a:lstStyle/>
        <a:p>
          <a:endParaRPr lang="th-TH"/>
        </a:p>
      </dgm:t>
    </dgm:pt>
    <dgm:pt modelId="{188600CB-0D88-4EF2-9E98-32DCD1F258C9}" type="pres">
      <dgm:prSet presAssocID="{63A8AEFC-08BC-4250-81AB-E4FCFC9E6196}" presName="linear" presStyleCnt="0">
        <dgm:presLayoutVars>
          <dgm:animLvl val="lvl"/>
          <dgm:resizeHandles val="exact"/>
        </dgm:presLayoutVars>
      </dgm:prSet>
      <dgm:spPr/>
    </dgm:pt>
    <dgm:pt modelId="{0036CDFE-D9B7-4E45-80CB-DE2B1CE7D02A}" type="pres">
      <dgm:prSet presAssocID="{299DA060-CCF3-45C5-A884-6BCD5A0F0A95}" presName="parentText" presStyleLbl="node1" presStyleIdx="0" presStyleCnt="1" custScaleY="529166" custLinFactNeighborX="909" custLinFactNeighborY="-8158">
        <dgm:presLayoutVars>
          <dgm:chMax val="0"/>
          <dgm:bulletEnabled val="1"/>
        </dgm:presLayoutVars>
      </dgm:prSet>
      <dgm:spPr/>
    </dgm:pt>
  </dgm:ptLst>
  <dgm:cxnLst>
    <dgm:cxn modelId="{D8C2542A-6DF8-488A-8582-F2C2D0A6428D}" type="presOf" srcId="{63A8AEFC-08BC-4250-81AB-E4FCFC9E6196}" destId="{188600CB-0D88-4EF2-9E98-32DCD1F258C9}" srcOrd="0" destOrd="0" presId="urn:microsoft.com/office/officeart/2005/8/layout/vList2"/>
    <dgm:cxn modelId="{C8EBAE79-6123-42FA-A99B-546495FE2654}" type="presOf" srcId="{299DA060-CCF3-45C5-A884-6BCD5A0F0A95}" destId="{0036CDFE-D9B7-4E45-80CB-DE2B1CE7D02A}" srcOrd="0" destOrd="0" presId="urn:microsoft.com/office/officeart/2005/8/layout/vList2"/>
    <dgm:cxn modelId="{39AF81D5-597B-4069-83A5-69AACCE30157}" srcId="{63A8AEFC-08BC-4250-81AB-E4FCFC9E6196}" destId="{299DA060-CCF3-45C5-A884-6BCD5A0F0A95}" srcOrd="0" destOrd="0" parTransId="{25E70052-53A6-4ACC-A6F1-4CACC43D5BF6}" sibTransId="{7A48B97A-4E03-4150-AC18-A9A5AD49339C}"/>
    <dgm:cxn modelId="{3C97FCDD-95B3-4823-9FAE-1911E71B72F2}" type="presParOf" srcId="{188600CB-0D88-4EF2-9E98-32DCD1F258C9}" destId="{0036CDFE-D9B7-4E45-80CB-DE2B1CE7D0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8F64E0-1444-4781-8E77-D8AEF0264CDA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2083E29-7E51-4D48-8C3D-6552A3940FC9}">
      <dgm:prSet custT="1"/>
      <dgm:spPr/>
      <dgm:t>
        <a:bodyPr/>
        <a:lstStyle/>
        <a:p>
          <a:pPr rtl="0"/>
          <a:r>
            <a:rPr lang="th-TH" sz="3200" dirty="0"/>
            <a:t>ค่าตอบแทนค้างจ่าย</a:t>
          </a:r>
        </a:p>
      </dgm:t>
    </dgm:pt>
    <dgm:pt modelId="{22F2F2AC-EA67-422C-8C31-BBDBB2EEA29D}" type="parTrans" cxnId="{2430A339-955E-43C6-B7FB-977E450F5DCB}">
      <dgm:prSet/>
      <dgm:spPr/>
      <dgm:t>
        <a:bodyPr/>
        <a:lstStyle/>
        <a:p>
          <a:endParaRPr lang="th-TH"/>
        </a:p>
      </dgm:t>
    </dgm:pt>
    <dgm:pt modelId="{02660EA7-4CA1-412D-B06A-1C4D44508C3A}" type="sibTrans" cxnId="{2430A339-955E-43C6-B7FB-977E450F5DCB}">
      <dgm:prSet/>
      <dgm:spPr/>
      <dgm:t>
        <a:bodyPr/>
        <a:lstStyle/>
        <a:p>
          <a:endParaRPr lang="th-TH"/>
        </a:p>
      </dgm:t>
    </dgm:pt>
    <dgm:pt modelId="{1615C68E-7EED-40FC-8460-A8CA30E02552}" type="pres">
      <dgm:prSet presAssocID="{168F64E0-1444-4781-8E77-D8AEF0264CDA}" presName="CompostProcess" presStyleCnt="0">
        <dgm:presLayoutVars>
          <dgm:dir/>
          <dgm:resizeHandles val="exact"/>
        </dgm:presLayoutVars>
      </dgm:prSet>
      <dgm:spPr/>
    </dgm:pt>
    <dgm:pt modelId="{5E12EC64-585B-4A7C-BB2D-30F8DBDAD08A}" type="pres">
      <dgm:prSet presAssocID="{168F64E0-1444-4781-8E77-D8AEF0264CDA}" presName="arrow" presStyleLbl="bgShp" presStyleIdx="0" presStyleCnt="1" custScaleX="110943" custLinFactNeighborX="-616" custLinFactNeighborY="-1946"/>
      <dgm:spPr/>
    </dgm:pt>
    <dgm:pt modelId="{403D216A-FBB6-45FA-A4F6-9F7BD30CF7B8}" type="pres">
      <dgm:prSet presAssocID="{168F64E0-1444-4781-8E77-D8AEF0264CDA}" presName="linearProcess" presStyleCnt="0"/>
      <dgm:spPr/>
    </dgm:pt>
    <dgm:pt modelId="{3529C7B2-B854-40A2-A046-82ACF95BC33F}" type="pres">
      <dgm:prSet presAssocID="{02083E29-7E51-4D48-8C3D-6552A3940FC9}" presName="textNode" presStyleLbl="node1" presStyleIdx="0" presStyleCnt="1" custScaleX="106325" custScaleY="65160">
        <dgm:presLayoutVars>
          <dgm:bulletEnabled val="1"/>
        </dgm:presLayoutVars>
      </dgm:prSet>
      <dgm:spPr/>
    </dgm:pt>
  </dgm:ptLst>
  <dgm:cxnLst>
    <dgm:cxn modelId="{2430A339-955E-43C6-B7FB-977E450F5DCB}" srcId="{168F64E0-1444-4781-8E77-D8AEF0264CDA}" destId="{02083E29-7E51-4D48-8C3D-6552A3940FC9}" srcOrd="0" destOrd="0" parTransId="{22F2F2AC-EA67-422C-8C31-BBDBB2EEA29D}" sibTransId="{02660EA7-4CA1-412D-B06A-1C4D44508C3A}"/>
    <dgm:cxn modelId="{266DD983-4468-4F73-8713-4A60D72E0BF3}" type="presOf" srcId="{02083E29-7E51-4D48-8C3D-6552A3940FC9}" destId="{3529C7B2-B854-40A2-A046-82ACF95BC33F}" srcOrd="0" destOrd="0" presId="urn:microsoft.com/office/officeart/2005/8/layout/hProcess9"/>
    <dgm:cxn modelId="{847E0EFE-D5B1-4E94-9CF2-1DE58DD1B13D}" type="presOf" srcId="{168F64E0-1444-4781-8E77-D8AEF0264CDA}" destId="{1615C68E-7EED-40FC-8460-A8CA30E02552}" srcOrd="0" destOrd="0" presId="urn:microsoft.com/office/officeart/2005/8/layout/hProcess9"/>
    <dgm:cxn modelId="{8B783CC0-EC5B-4725-AE25-74598B20CE3E}" type="presParOf" srcId="{1615C68E-7EED-40FC-8460-A8CA30E02552}" destId="{5E12EC64-585B-4A7C-BB2D-30F8DBDAD08A}" srcOrd="0" destOrd="0" presId="urn:microsoft.com/office/officeart/2005/8/layout/hProcess9"/>
    <dgm:cxn modelId="{4D884BF9-CA40-480B-913A-733D09270118}" type="presParOf" srcId="{1615C68E-7EED-40FC-8460-A8CA30E02552}" destId="{403D216A-FBB6-45FA-A4F6-9F7BD30CF7B8}" srcOrd="1" destOrd="0" presId="urn:microsoft.com/office/officeart/2005/8/layout/hProcess9"/>
    <dgm:cxn modelId="{F831EC9D-5439-4F0B-A06A-0ED1D7410E30}" type="presParOf" srcId="{403D216A-FBB6-45FA-A4F6-9F7BD30CF7B8}" destId="{3529C7B2-B854-40A2-A046-82ACF95BC33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FCFFB0-62FD-4917-9DE3-D4FA9F2E9F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83B0CB9-1223-4619-A0CC-82DD103D3B5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ค่าตอบแทนเงินเพิ่มพิเศษไม่ทำเวชปฏิบัติส่วนตัวค้างจ่าย  </a:t>
          </a:r>
        </a:p>
      </dgm:t>
    </dgm:pt>
    <dgm:pt modelId="{D0DA8EAD-9161-4F19-806A-1BFDFF5461D7}" type="parTrans" cxnId="{BA60D051-6711-4C51-A97B-C78B6C4133A1}">
      <dgm:prSet/>
      <dgm:spPr/>
      <dgm:t>
        <a:bodyPr/>
        <a:lstStyle/>
        <a:p>
          <a:endParaRPr lang="th-TH"/>
        </a:p>
      </dgm:t>
    </dgm:pt>
    <dgm:pt modelId="{CD4673F5-A12F-4615-AE8E-3A8132FAF6DD}" type="sibTrans" cxnId="{BA60D051-6711-4C51-A97B-C78B6C4133A1}">
      <dgm:prSet/>
      <dgm:spPr/>
      <dgm:t>
        <a:bodyPr/>
        <a:lstStyle/>
        <a:p>
          <a:endParaRPr lang="th-TH"/>
        </a:p>
      </dgm:t>
    </dgm:pt>
    <dgm:pt modelId="{B48B00D8-E62D-450C-B495-02374BD187D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ค่าตอบแทนในการปฏิบัติงานของเจ้าหน้าที่(บริการ) ค้างจ่าย </a:t>
          </a:r>
        </a:p>
      </dgm:t>
    </dgm:pt>
    <dgm:pt modelId="{388DC4F1-72EB-4A66-98BA-39245B26B420}" type="parTrans" cxnId="{1A6885E5-9624-480E-9435-95B23C878EE0}">
      <dgm:prSet/>
      <dgm:spPr/>
      <dgm:t>
        <a:bodyPr/>
        <a:lstStyle/>
        <a:p>
          <a:endParaRPr lang="th-TH"/>
        </a:p>
      </dgm:t>
    </dgm:pt>
    <dgm:pt modelId="{3E1E0CAF-8EC1-40D3-A379-170F1BCC41BA}" type="sibTrans" cxnId="{1A6885E5-9624-480E-9435-95B23C878EE0}">
      <dgm:prSet/>
      <dgm:spPr/>
      <dgm:t>
        <a:bodyPr/>
        <a:lstStyle/>
        <a:p>
          <a:endParaRPr lang="th-TH"/>
        </a:p>
      </dgm:t>
    </dgm:pt>
    <dgm:pt modelId="{19C5B72F-D44A-45EE-82BC-F8A3D8EDDA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300" dirty="0"/>
            <a:t>ค่าตอบแทนในการปฏิบัติงานของเจ้าหน้าที่(สนับสนุน)ค้าง</a:t>
          </a:r>
          <a:r>
            <a:rPr lang="th-TH" sz="2400" dirty="0"/>
            <a:t>จ่าย </a:t>
          </a:r>
        </a:p>
      </dgm:t>
    </dgm:pt>
    <dgm:pt modelId="{0316E43E-9299-455C-AF5F-FC7AA4050272}" type="parTrans" cxnId="{EF153317-0F54-4CDA-BD91-C25BDD39E25E}">
      <dgm:prSet/>
      <dgm:spPr/>
      <dgm:t>
        <a:bodyPr/>
        <a:lstStyle/>
        <a:p>
          <a:endParaRPr lang="th-TH"/>
        </a:p>
      </dgm:t>
    </dgm:pt>
    <dgm:pt modelId="{F0666710-125E-4936-BEB5-4F8FDA1D3807}" type="sibTrans" cxnId="{EF153317-0F54-4CDA-BD91-C25BDD39E25E}">
      <dgm:prSet/>
      <dgm:spPr/>
      <dgm:t>
        <a:bodyPr/>
        <a:lstStyle/>
        <a:p>
          <a:endParaRPr lang="th-TH"/>
        </a:p>
      </dgm:t>
    </dgm:pt>
    <dgm:pt modelId="{39DC0A4D-F3E9-4660-9EC7-E089EAEDEC5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ค่าตอบแทนผู้ปฏิบัติงานด้านสาธารณสุข(</a:t>
          </a:r>
          <a:r>
            <a:rPr lang="th-TH" sz="2400" dirty="0" err="1"/>
            <a:t>พตส</a:t>
          </a:r>
          <a:r>
            <a:rPr lang="th-TH" sz="2400" dirty="0"/>
            <a:t>.)เงินนอกงบประมาณ ค้างจ่าย</a:t>
          </a:r>
        </a:p>
      </dgm:t>
    </dgm:pt>
    <dgm:pt modelId="{8B3EE005-27F4-4608-AB2B-AF6291166208}" type="parTrans" cxnId="{BB952740-D464-4394-84BF-C312002C2AAD}">
      <dgm:prSet/>
      <dgm:spPr/>
      <dgm:t>
        <a:bodyPr/>
        <a:lstStyle/>
        <a:p>
          <a:endParaRPr lang="th-TH"/>
        </a:p>
      </dgm:t>
    </dgm:pt>
    <dgm:pt modelId="{196A5084-ADBF-438A-989B-D9BA7A31ACB3}" type="sibTrans" cxnId="{BB952740-D464-4394-84BF-C312002C2AAD}">
      <dgm:prSet/>
      <dgm:spPr/>
      <dgm:t>
        <a:bodyPr/>
        <a:lstStyle/>
        <a:p>
          <a:endParaRPr lang="th-TH"/>
        </a:p>
      </dgm:t>
    </dgm:pt>
    <dgm:pt modelId="{8FC51D31-057A-486C-A2F8-BC21DF8DBD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ค่าตอบแทนตามผลการปฏิบัติงาน (</a:t>
          </a:r>
          <a:r>
            <a:rPr lang="en-US" sz="2400" dirty="0"/>
            <a:t>P4P</a:t>
          </a:r>
          <a:r>
            <a:rPr lang="th-TH" sz="2400" dirty="0"/>
            <a:t>)ค้างจ่าย </a:t>
          </a:r>
        </a:p>
      </dgm:t>
    </dgm:pt>
    <dgm:pt modelId="{FD121BBB-1D41-4276-B264-0480461C6682}" type="parTrans" cxnId="{8AD7F15C-77F4-4847-A3D6-32E21AA52E52}">
      <dgm:prSet/>
      <dgm:spPr/>
      <dgm:t>
        <a:bodyPr/>
        <a:lstStyle/>
        <a:p>
          <a:endParaRPr lang="th-TH"/>
        </a:p>
      </dgm:t>
    </dgm:pt>
    <dgm:pt modelId="{9AD5C4A2-41E1-4065-A1AF-2CF8EDA4B0CD}" type="sibTrans" cxnId="{8AD7F15C-77F4-4847-A3D6-32E21AA52E52}">
      <dgm:prSet/>
      <dgm:spPr/>
      <dgm:t>
        <a:bodyPr/>
        <a:lstStyle/>
        <a:p>
          <a:endParaRPr lang="th-TH"/>
        </a:p>
      </dgm:t>
    </dgm:pt>
    <dgm:pt modelId="{C44D4900-421F-4EEA-B69C-4644D3356BE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ค่าตอบแทนการปฏิบัติงานในลักษณะค่าเบี้ยเลี้ยงเหมาจ่ายค้างจ่าย </a:t>
          </a:r>
        </a:p>
      </dgm:t>
    </dgm:pt>
    <dgm:pt modelId="{136EC943-1740-4707-B7EF-98A3B06DA4D5}" type="parTrans" cxnId="{F0F5AF89-EFE3-4CF0-8F93-0191991FC725}">
      <dgm:prSet/>
      <dgm:spPr/>
      <dgm:t>
        <a:bodyPr/>
        <a:lstStyle/>
        <a:p>
          <a:endParaRPr lang="th-TH"/>
        </a:p>
      </dgm:t>
    </dgm:pt>
    <dgm:pt modelId="{52517800-57CA-4FCF-B12B-F7F24987C583}" type="sibTrans" cxnId="{F0F5AF89-EFE3-4CF0-8F93-0191991FC725}">
      <dgm:prSet/>
      <dgm:spPr/>
      <dgm:t>
        <a:bodyPr/>
        <a:lstStyle/>
        <a:p>
          <a:endParaRPr lang="th-TH"/>
        </a:p>
      </dgm:t>
    </dgm:pt>
    <dgm:pt modelId="{DD1776E7-C347-4C10-A67F-163B64EE5340}" type="pres">
      <dgm:prSet presAssocID="{70FCFFB0-62FD-4917-9DE3-D4FA9F2E9F38}" presName="linear" presStyleCnt="0">
        <dgm:presLayoutVars>
          <dgm:animLvl val="lvl"/>
          <dgm:resizeHandles val="exact"/>
        </dgm:presLayoutVars>
      </dgm:prSet>
      <dgm:spPr/>
    </dgm:pt>
    <dgm:pt modelId="{79FA0D99-CCF9-43FD-AAF3-74A24006EC79}" type="pres">
      <dgm:prSet presAssocID="{183B0CB9-1223-4619-A0CC-82DD103D3B5A}" presName="parentText" presStyleLbl="node1" presStyleIdx="0" presStyleCnt="6" custScaleY="96304" custLinFactY="-8192" custLinFactNeighborX="2277" custLinFactNeighborY="-100000">
        <dgm:presLayoutVars>
          <dgm:chMax val="0"/>
          <dgm:bulletEnabled val="1"/>
        </dgm:presLayoutVars>
      </dgm:prSet>
      <dgm:spPr/>
    </dgm:pt>
    <dgm:pt modelId="{6D82046B-9A45-4A62-B506-ED91C236D8B8}" type="pres">
      <dgm:prSet presAssocID="{CD4673F5-A12F-4615-AE8E-3A8132FAF6DD}" presName="spacer" presStyleCnt="0"/>
      <dgm:spPr/>
    </dgm:pt>
    <dgm:pt modelId="{E97E9FBC-B14D-4444-A6CE-6D6972980D82}" type="pres">
      <dgm:prSet presAssocID="{B48B00D8-E62D-450C-B495-02374BD187D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4564956-BF33-4AB4-9A75-09E933376654}" type="pres">
      <dgm:prSet presAssocID="{3E1E0CAF-8EC1-40D3-A379-170F1BCC41BA}" presName="spacer" presStyleCnt="0"/>
      <dgm:spPr/>
    </dgm:pt>
    <dgm:pt modelId="{99D21B42-95B9-41FD-8A5C-66504E1A469D}" type="pres">
      <dgm:prSet presAssocID="{19C5B72F-D44A-45EE-82BC-F8A3D8EDDA7A}" presName="parentText" presStyleLbl="node1" presStyleIdx="2" presStyleCnt="6" custLinFactY="-2917" custLinFactNeighborX="1561" custLinFactNeighborY="-100000">
        <dgm:presLayoutVars>
          <dgm:chMax val="0"/>
          <dgm:bulletEnabled val="1"/>
        </dgm:presLayoutVars>
      </dgm:prSet>
      <dgm:spPr/>
    </dgm:pt>
    <dgm:pt modelId="{3A557A75-8CC5-4463-8B05-F6BAEF42DDC4}" type="pres">
      <dgm:prSet presAssocID="{F0666710-125E-4936-BEB5-4F8FDA1D3807}" presName="spacer" presStyleCnt="0"/>
      <dgm:spPr/>
    </dgm:pt>
    <dgm:pt modelId="{E493C5BC-6148-47DF-B6ED-C58E3C27AD5D}" type="pres">
      <dgm:prSet presAssocID="{39DC0A4D-F3E9-4660-9EC7-E089EAEDEC5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5940826-A84D-4E6D-B079-FFAE7DCCF7E1}" type="pres">
      <dgm:prSet presAssocID="{196A5084-ADBF-438A-989B-D9BA7A31ACB3}" presName="spacer" presStyleCnt="0"/>
      <dgm:spPr/>
    </dgm:pt>
    <dgm:pt modelId="{94C6C103-99FC-4A1F-B34B-171619CDA7CC}" type="pres">
      <dgm:prSet presAssocID="{8FC51D31-057A-486C-A2F8-BC21DF8DBD01}" presName="parentText" presStyleLbl="node1" presStyleIdx="4" presStyleCnt="6" custLinFactY="-1869" custLinFactNeighborX="-1429" custLinFactNeighborY="-100000">
        <dgm:presLayoutVars>
          <dgm:chMax val="0"/>
          <dgm:bulletEnabled val="1"/>
        </dgm:presLayoutVars>
      </dgm:prSet>
      <dgm:spPr/>
    </dgm:pt>
    <dgm:pt modelId="{66DECEA7-2967-4B85-B6E1-995296241466}" type="pres">
      <dgm:prSet presAssocID="{9AD5C4A2-41E1-4065-A1AF-2CF8EDA4B0CD}" presName="spacer" presStyleCnt="0"/>
      <dgm:spPr/>
    </dgm:pt>
    <dgm:pt modelId="{8BA0EA6B-25CB-44DA-91C5-67DF9FDA4D1C}" type="pres">
      <dgm:prSet presAssocID="{C44D4900-421F-4EEA-B69C-4644D3356BE4}" presName="parentText" presStyleLbl="node1" presStyleIdx="5" presStyleCnt="6" custScaleX="109688" custScaleY="94566">
        <dgm:presLayoutVars>
          <dgm:chMax val="0"/>
          <dgm:bulletEnabled val="1"/>
        </dgm:presLayoutVars>
      </dgm:prSet>
      <dgm:spPr/>
    </dgm:pt>
  </dgm:ptLst>
  <dgm:cxnLst>
    <dgm:cxn modelId="{EF153317-0F54-4CDA-BD91-C25BDD39E25E}" srcId="{70FCFFB0-62FD-4917-9DE3-D4FA9F2E9F38}" destId="{19C5B72F-D44A-45EE-82BC-F8A3D8EDDA7A}" srcOrd="2" destOrd="0" parTransId="{0316E43E-9299-455C-AF5F-FC7AA4050272}" sibTransId="{F0666710-125E-4936-BEB5-4F8FDA1D3807}"/>
    <dgm:cxn modelId="{BB952740-D464-4394-84BF-C312002C2AAD}" srcId="{70FCFFB0-62FD-4917-9DE3-D4FA9F2E9F38}" destId="{39DC0A4D-F3E9-4660-9EC7-E089EAEDEC57}" srcOrd="3" destOrd="0" parTransId="{8B3EE005-27F4-4608-AB2B-AF6291166208}" sibTransId="{196A5084-ADBF-438A-989B-D9BA7A31ACB3}"/>
    <dgm:cxn modelId="{8AD7F15C-77F4-4847-A3D6-32E21AA52E52}" srcId="{70FCFFB0-62FD-4917-9DE3-D4FA9F2E9F38}" destId="{8FC51D31-057A-486C-A2F8-BC21DF8DBD01}" srcOrd="4" destOrd="0" parTransId="{FD121BBB-1D41-4276-B264-0480461C6682}" sibTransId="{9AD5C4A2-41E1-4065-A1AF-2CF8EDA4B0CD}"/>
    <dgm:cxn modelId="{D5C8614A-4F57-4078-BCCB-A24C93A6DB02}" type="presOf" srcId="{8FC51D31-057A-486C-A2F8-BC21DF8DBD01}" destId="{94C6C103-99FC-4A1F-B34B-171619CDA7CC}" srcOrd="0" destOrd="0" presId="urn:microsoft.com/office/officeart/2005/8/layout/vList2"/>
    <dgm:cxn modelId="{BA60D051-6711-4C51-A97B-C78B6C4133A1}" srcId="{70FCFFB0-62FD-4917-9DE3-D4FA9F2E9F38}" destId="{183B0CB9-1223-4619-A0CC-82DD103D3B5A}" srcOrd="0" destOrd="0" parTransId="{D0DA8EAD-9161-4F19-806A-1BFDFF5461D7}" sibTransId="{CD4673F5-A12F-4615-AE8E-3A8132FAF6DD}"/>
    <dgm:cxn modelId="{E3104258-0EC3-4824-B20A-C5537755FEF3}" type="presOf" srcId="{70FCFFB0-62FD-4917-9DE3-D4FA9F2E9F38}" destId="{DD1776E7-C347-4C10-A67F-163B64EE5340}" srcOrd="0" destOrd="0" presId="urn:microsoft.com/office/officeart/2005/8/layout/vList2"/>
    <dgm:cxn modelId="{F0F5AF89-EFE3-4CF0-8F93-0191991FC725}" srcId="{70FCFFB0-62FD-4917-9DE3-D4FA9F2E9F38}" destId="{C44D4900-421F-4EEA-B69C-4644D3356BE4}" srcOrd="5" destOrd="0" parTransId="{136EC943-1740-4707-B7EF-98A3B06DA4D5}" sibTransId="{52517800-57CA-4FCF-B12B-F7F24987C583}"/>
    <dgm:cxn modelId="{187915A3-7DE6-4BF2-BF09-9BCFBB05C2E1}" type="presOf" srcId="{B48B00D8-E62D-450C-B495-02374BD187DC}" destId="{E97E9FBC-B14D-4444-A6CE-6D6972980D82}" srcOrd="0" destOrd="0" presId="urn:microsoft.com/office/officeart/2005/8/layout/vList2"/>
    <dgm:cxn modelId="{FCC130A5-7A0F-4800-8009-6CE129874D05}" type="presOf" srcId="{39DC0A4D-F3E9-4660-9EC7-E089EAEDEC57}" destId="{E493C5BC-6148-47DF-B6ED-C58E3C27AD5D}" srcOrd="0" destOrd="0" presId="urn:microsoft.com/office/officeart/2005/8/layout/vList2"/>
    <dgm:cxn modelId="{466095D3-5801-46D4-B12A-1470E8B3B6F2}" type="presOf" srcId="{183B0CB9-1223-4619-A0CC-82DD103D3B5A}" destId="{79FA0D99-CCF9-43FD-AAF3-74A24006EC79}" srcOrd="0" destOrd="0" presId="urn:microsoft.com/office/officeart/2005/8/layout/vList2"/>
    <dgm:cxn modelId="{804C4AE4-8B7F-4CE1-A1BB-207EE8EB0CC8}" type="presOf" srcId="{C44D4900-421F-4EEA-B69C-4644D3356BE4}" destId="{8BA0EA6B-25CB-44DA-91C5-67DF9FDA4D1C}" srcOrd="0" destOrd="0" presId="urn:microsoft.com/office/officeart/2005/8/layout/vList2"/>
    <dgm:cxn modelId="{1A6885E5-9624-480E-9435-95B23C878EE0}" srcId="{70FCFFB0-62FD-4917-9DE3-D4FA9F2E9F38}" destId="{B48B00D8-E62D-450C-B495-02374BD187DC}" srcOrd="1" destOrd="0" parTransId="{388DC4F1-72EB-4A66-98BA-39245B26B420}" sibTransId="{3E1E0CAF-8EC1-40D3-A379-170F1BCC41BA}"/>
    <dgm:cxn modelId="{62C9F8FD-94CD-4601-947A-FCFCDC1D80F0}" type="presOf" srcId="{19C5B72F-D44A-45EE-82BC-F8A3D8EDDA7A}" destId="{99D21B42-95B9-41FD-8A5C-66504E1A469D}" srcOrd="0" destOrd="0" presId="urn:microsoft.com/office/officeart/2005/8/layout/vList2"/>
    <dgm:cxn modelId="{1A2B87D4-3C86-423D-B3D7-B193A2EEC0EE}" type="presParOf" srcId="{DD1776E7-C347-4C10-A67F-163B64EE5340}" destId="{79FA0D99-CCF9-43FD-AAF3-74A24006EC79}" srcOrd="0" destOrd="0" presId="urn:microsoft.com/office/officeart/2005/8/layout/vList2"/>
    <dgm:cxn modelId="{FA98E1F0-6967-4B17-8E4E-624F77DDC42F}" type="presParOf" srcId="{DD1776E7-C347-4C10-A67F-163B64EE5340}" destId="{6D82046B-9A45-4A62-B506-ED91C236D8B8}" srcOrd="1" destOrd="0" presId="urn:microsoft.com/office/officeart/2005/8/layout/vList2"/>
    <dgm:cxn modelId="{2E3EAE1D-7FD4-451A-897A-B8301270A605}" type="presParOf" srcId="{DD1776E7-C347-4C10-A67F-163B64EE5340}" destId="{E97E9FBC-B14D-4444-A6CE-6D6972980D82}" srcOrd="2" destOrd="0" presId="urn:microsoft.com/office/officeart/2005/8/layout/vList2"/>
    <dgm:cxn modelId="{E89A59B2-1177-4708-8394-62BFBF8D897E}" type="presParOf" srcId="{DD1776E7-C347-4C10-A67F-163B64EE5340}" destId="{E4564956-BF33-4AB4-9A75-09E933376654}" srcOrd="3" destOrd="0" presId="urn:microsoft.com/office/officeart/2005/8/layout/vList2"/>
    <dgm:cxn modelId="{1E233B87-B534-4307-9824-99E96AFA339A}" type="presParOf" srcId="{DD1776E7-C347-4C10-A67F-163B64EE5340}" destId="{99D21B42-95B9-41FD-8A5C-66504E1A469D}" srcOrd="4" destOrd="0" presId="urn:microsoft.com/office/officeart/2005/8/layout/vList2"/>
    <dgm:cxn modelId="{948A149B-C63D-4854-AE11-909F540215A7}" type="presParOf" srcId="{DD1776E7-C347-4C10-A67F-163B64EE5340}" destId="{3A557A75-8CC5-4463-8B05-F6BAEF42DDC4}" srcOrd="5" destOrd="0" presId="urn:microsoft.com/office/officeart/2005/8/layout/vList2"/>
    <dgm:cxn modelId="{F22E393F-9289-445D-A6CA-DC6DA02C3088}" type="presParOf" srcId="{DD1776E7-C347-4C10-A67F-163B64EE5340}" destId="{E493C5BC-6148-47DF-B6ED-C58E3C27AD5D}" srcOrd="6" destOrd="0" presId="urn:microsoft.com/office/officeart/2005/8/layout/vList2"/>
    <dgm:cxn modelId="{00F45575-278D-4D3A-B266-C98CC2A0D202}" type="presParOf" srcId="{DD1776E7-C347-4C10-A67F-163B64EE5340}" destId="{45940826-A84D-4E6D-B079-FFAE7DCCF7E1}" srcOrd="7" destOrd="0" presId="urn:microsoft.com/office/officeart/2005/8/layout/vList2"/>
    <dgm:cxn modelId="{214556FC-2B8C-4E4B-B7BF-35E0AB946FD5}" type="presParOf" srcId="{DD1776E7-C347-4C10-A67F-163B64EE5340}" destId="{94C6C103-99FC-4A1F-B34B-171619CDA7CC}" srcOrd="8" destOrd="0" presId="urn:microsoft.com/office/officeart/2005/8/layout/vList2"/>
    <dgm:cxn modelId="{39344C90-DC66-470E-9285-8BF03CDBD4AE}" type="presParOf" srcId="{DD1776E7-C347-4C10-A67F-163B64EE5340}" destId="{66DECEA7-2967-4B85-B6E1-995296241466}" srcOrd="9" destOrd="0" presId="urn:microsoft.com/office/officeart/2005/8/layout/vList2"/>
    <dgm:cxn modelId="{BF587BD6-DB00-4B9C-A380-FD343C653109}" type="presParOf" srcId="{DD1776E7-C347-4C10-A67F-163B64EE5340}" destId="{8BA0EA6B-25CB-44DA-91C5-67DF9FDA4D1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FCFFB0-62FD-4917-9DE3-D4FA9F2E9F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83B0CB9-1223-4619-A0CC-82DD103D3B5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/>
            <a:t>Dr.</a:t>
          </a:r>
          <a:r>
            <a:rPr lang="th-TH" sz="2400" dirty="0"/>
            <a:t> ค่าตอบแทนเงินเพิ่มพิเศษแพทย์ไม่ทำเวชปฏิบัติฯ (5104040102.101)</a:t>
          </a:r>
        </a:p>
        <a:p>
          <a:pPr rtl="0">
            <a:spcAft>
              <a:spcPts val="0"/>
            </a:spcAft>
          </a:pPr>
          <a:r>
            <a:rPr lang="en-US" sz="2400" dirty="0"/>
            <a:t>Dr.</a:t>
          </a:r>
          <a:r>
            <a:rPr lang="th-TH" sz="2400" dirty="0"/>
            <a:t> ค่าตอบแทนเงินเพิ่มพิเศษทันตแพทย์ไม่ทำเวชปฏิบัติฯ (51040040102.102)</a:t>
          </a:r>
        </a:p>
        <a:p>
          <a:pPr rtl="0">
            <a:spcAft>
              <a:spcPts val="1200"/>
            </a:spcAft>
          </a:pPr>
          <a:r>
            <a:rPr lang="en-US" sz="2400" dirty="0"/>
            <a:t>Dr.</a:t>
          </a:r>
          <a:r>
            <a:rPr lang="th-TH" sz="2400" dirty="0"/>
            <a:t>  ค่าตอบแทนเงินเพิ่มพิเศษเภสัชกรไม่ทำเวชปฏิบัติฯ (5104040102.103)</a:t>
          </a:r>
        </a:p>
        <a:p>
          <a:pPr rtl="0">
            <a:spcAft>
              <a:spcPct val="35000"/>
            </a:spcAft>
          </a:pPr>
          <a:r>
            <a:rPr lang="en-US" sz="2400" dirty="0"/>
            <a:t>       Cr.</a:t>
          </a:r>
          <a:r>
            <a:rPr lang="th-TH" sz="2400" dirty="0"/>
            <a:t> ค่าตอบแทนเงินเพิ่มพิเศษไม่ทำเวชปฏิบัติส่วนตัวค้างจ่าย    (2102040110.106)</a:t>
          </a:r>
        </a:p>
      </dgm:t>
    </dgm:pt>
    <dgm:pt modelId="{D0DA8EAD-9161-4F19-806A-1BFDFF5461D7}" type="parTrans" cxnId="{BA60D051-6711-4C51-A97B-C78B6C4133A1}">
      <dgm:prSet/>
      <dgm:spPr/>
      <dgm:t>
        <a:bodyPr/>
        <a:lstStyle/>
        <a:p>
          <a:endParaRPr lang="th-TH"/>
        </a:p>
      </dgm:t>
    </dgm:pt>
    <dgm:pt modelId="{CD4673F5-A12F-4615-AE8E-3A8132FAF6DD}" type="sibTrans" cxnId="{BA60D051-6711-4C51-A97B-C78B6C4133A1}">
      <dgm:prSet/>
      <dgm:spPr/>
      <dgm:t>
        <a:bodyPr/>
        <a:lstStyle/>
        <a:p>
          <a:endParaRPr lang="th-TH"/>
        </a:p>
      </dgm:t>
    </dgm:pt>
    <dgm:pt modelId="{B48B00D8-E62D-450C-B495-02374BD187D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/>
            <a:t>Dr.</a:t>
          </a:r>
          <a:r>
            <a:rPr lang="th-TH" sz="2400" dirty="0"/>
            <a:t> ค่าตอบแทนในการปฏิบัติงานของเจ้าหน้าที(บริการ) (5104040102.104)</a:t>
          </a:r>
          <a:endParaRPr lang="en-US" sz="2400" dirty="0"/>
        </a:p>
        <a:p>
          <a:pPr rtl="0">
            <a:spcAft>
              <a:spcPct val="35000"/>
            </a:spcAft>
          </a:pPr>
          <a:r>
            <a:rPr lang="en-US" sz="2400" dirty="0"/>
            <a:t>      Cr.</a:t>
          </a:r>
          <a:r>
            <a:rPr lang="th-TH" sz="2400" dirty="0"/>
            <a:t> ค่าตอบแทนในการปฏิบัติงานของเจ้าหน้าที่(บริการ) ค้างจ่าย  (2102040110.107)</a:t>
          </a:r>
        </a:p>
        <a:p>
          <a:pPr rtl="0">
            <a:spcAft>
              <a:spcPts val="0"/>
            </a:spcAft>
          </a:pPr>
          <a:r>
            <a:rPr lang="en-US" sz="2400" dirty="0"/>
            <a:t>Dr. </a:t>
          </a:r>
          <a:r>
            <a:rPr lang="th-TH" sz="2400" dirty="0"/>
            <a:t>ค่าตอบแทนในการปฏิบัติงานของเจ้าหน้าที่ (สนับสนุน) (5104040102.105)</a:t>
          </a:r>
        </a:p>
        <a:p>
          <a:pPr rtl="0">
            <a:spcAft>
              <a:spcPct val="35000"/>
            </a:spcAft>
          </a:pPr>
          <a:r>
            <a:rPr lang="th-TH" sz="2400" dirty="0"/>
            <a:t>         </a:t>
          </a:r>
          <a:r>
            <a:rPr lang="en-US" sz="2400" dirty="0"/>
            <a:t>Cr. </a:t>
          </a:r>
          <a:r>
            <a:rPr lang="th-TH" sz="2400" dirty="0"/>
            <a:t>ค่าตอบแทนในการปฏิบัติงานของเจ้าหน้าที่(สนับสนุน)ค้างจ่าย (2102040110.108)</a:t>
          </a:r>
        </a:p>
      </dgm:t>
    </dgm:pt>
    <dgm:pt modelId="{388DC4F1-72EB-4A66-98BA-39245B26B420}" type="parTrans" cxnId="{1A6885E5-9624-480E-9435-95B23C878EE0}">
      <dgm:prSet/>
      <dgm:spPr/>
      <dgm:t>
        <a:bodyPr/>
        <a:lstStyle/>
        <a:p>
          <a:endParaRPr lang="th-TH"/>
        </a:p>
      </dgm:t>
    </dgm:pt>
    <dgm:pt modelId="{3E1E0CAF-8EC1-40D3-A379-170F1BCC41BA}" type="sibTrans" cxnId="{1A6885E5-9624-480E-9435-95B23C878EE0}">
      <dgm:prSet/>
      <dgm:spPr/>
      <dgm:t>
        <a:bodyPr/>
        <a:lstStyle/>
        <a:p>
          <a:endParaRPr lang="th-TH"/>
        </a:p>
      </dgm:t>
    </dgm:pt>
    <dgm:pt modelId="{DD1776E7-C347-4C10-A67F-163B64EE5340}" type="pres">
      <dgm:prSet presAssocID="{70FCFFB0-62FD-4917-9DE3-D4FA9F2E9F38}" presName="linear" presStyleCnt="0">
        <dgm:presLayoutVars>
          <dgm:animLvl val="lvl"/>
          <dgm:resizeHandles val="exact"/>
        </dgm:presLayoutVars>
      </dgm:prSet>
      <dgm:spPr/>
    </dgm:pt>
    <dgm:pt modelId="{79FA0D99-CCF9-43FD-AAF3-74A24006EC79}" type="pres">
      <dgm:prSet presAssocID="{183B0CB9-1223-4619-A0CC-82DD103D3B5A}" presName="parentText" presStyleLbl="node1" presStyleIdx="0" presStyleCnt="2" custScaleY="90786" custLinFactY="-8192" custLinFactNeighborX="2277" custLinFactNeighborY="-100000">
        <dgm:presLayoutVars>
          <dgm:chMax val="0"/>
          <dgm:bulletEnabled val="1"/>
        </dgm:presLayoutVars>
      </dgm:prSet>
      <dgm:spPr/>
    </dgm:pt>
    <dgm:pt modelId="{6D82046B-9A45-4A62-B506-ED91C236D8B8}" type="pres">
      <dgm:prSet presAssocID="{CD4673F5-A12F-4615-AE8E-3A8132FAF6DD}" presName="spacer" presStyleCnt="0"/>
      <dgm:spPr/>
    </dgm:pt>
    <dgm:pt modelId="{E97E9FBC-B14D-4444-A6CE-6D6972980D82}" type="pres">
      <dgm:prSet presAssocID="{B48B00D8-E62D-450C-B495-02374BD187DC}" presName="parentText" presStyleLbl="node1" presStyleIdx="1" presStyleCnt="2" custScaleY="113705" custLinFactNeighborY="-37989">
        <dgm:presLayoutVars>
          <dgm:chMax val="0"/>
          <dgm:bulletEnabled val="1"/>
        </dgm:presLayoutVars>
      </dgm:prSet>
      <dgm:spPr/>
    </dgm:pt>
  </dgm:ptLst>
  <dgm:cxnLst>
    <dgm:cxn modelId="{AAAECD6E-FBEA-4D26-BD21-5AFBE4D222C4}" type="presOf" srcId="{B48B00D8-E62D-450C-B495-02374BD187DC}" destId="{E97E9FBC-B14D-4444-A6CE-6D6972980D82}" srcOrd="0" destOrd="0" presId="urn:microsoft.com/office/officeart/2005/8/layout/vList2"/>
    <dgm:cxn modelId="{BA60D051-6711-4C51-A97B-C78B6C4133A1}" srcId="{70FCFFB0-62FD-4917-9DE3-D4FA9F2E9F38}" destId="{183B0CB9-1223-4619-A0CC-82DD103D3B5A}" srcOrd="0" destOrd="0" parTransId="{D0DA8EAD-9161-4F19-806A-1BFDFF5461D7}" sibTransId="{CD4673F5-A12F-4615-AE8E-3A8132FAF6DD}"/>
    <dgm:cxn modelId="{D44CABE3-C827-49AA-B7F2-83EF025CA5EA}" type="presOf" srcId="{183B0CB9-1223-4619-A0CC-82DD103D3B5A}" destId="{79FA0D99-CCF9-43FD-AAF3-74A24006EC79}" srcOrd="0" destOrd="0" presId="urn:microsoft.com/office/officeart/2005/8/layout/vList2"/>
    <dgm:cxn modelId="{C28715E4-388F-47E1-9C8B-026F653FEF6F}" type="presOf" srcId="{70FCFFB0-62FD-4917-9DE3-D4FA9F2E9F38}" destId="{DD1776E7-C347-4C10-A67F-163B64EE5340}" srcOrd="0" destOrd="0" presId="urn:microsoft.com/office/officeart/2005/8/layout/vList2"/>
    <dgm:cxn modelId="{1A6885E5-9624-480E-9435-95B23C878EE0}" srcId="{70FCFFB0-62FD-4917-9DE3-D4FA9F2E9F38}" destId="{B48B00D8-E62D-450C-B495-02374BD187DC}" srcOrd="1" destOrd="0" parTransId="{388DC4F1-72EB-4A66-98BA-39245B26B420}" sibTransId="{3E1E0CAF-8EC1-40D3-A379-170F1BCC41BA}"/>
    <dgm:cxn modelId="{D88E8134-F83F-4166-91D5-24000B7FEC55}" type="presParOf" srcId="{DD1776E7-C347-4C10-A67F-163B64EE5340}" destId="{79FA0D99-CCF9-43FD-AAF3-74A24006EC79}" srcOrd="0" destOrd="0" presId="urn:microsoft.com/office/officeart/2005/8/layout/vList2"/>
    <dgm:cxn modelId="{6DC7A6CE-37BD-47DF-85E3-EA9D81D6AE36}" type="presParOf" srcId="{DD1776E7-C347-4C10-A67F-163B64EE5340}" destId="{6D82046B-9A45-4A62-B506-ED91C236D8B8}" srcOrd="1" destOrd="0" presId="urn:microsoft.com/office/officeart/2005/8/layout/vList2"/>
    <dgm:cxn modelId="{01EAB3EA-7AF5-4EF6-BE4B-A3FA83B75D05}" type="presParOf" srcId="{DD1776E7-C347-4C10-A67F-163B64EE5340}" destId="{E97E9FBC-B14D-4444-A6CE-6D6972980D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0FCFFB0-62FD-4917-9DE3-D4FA9F2E9F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9DC0A4D-F3E9-4660-9EC7-E089EAEDEC5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/>
            <a:t>Dr. </a:t>
          </a:r>
          <a:r>
            <a:rPr lang="th-TH" sz="2400" dirty="0"/>
            <a:t>ค่าตอบแทนเงินเพิ่มพิเศษสำหรับผู้ปฏิบัติงานด้านการสาธารณสุข(</a:t>
          </a:r>
          <a:r>
            <a:rPr lang="th-TH" sz="2400" dirty="0" err="1"/>
            <a:t>พตส</a:t>
          </a:r>
          <a:r>
            <a:rPr lang="th-TH" sz="2400" dirty="0"/>
            <a:t>.-เงินนอก </a:t>
          </a:r>
        </a:p>
        <a:p>
          <a:pPr rtl="0">
            <a:spcAft>
              <a:spcPct val="35000"/>
            </a:spcAft>
          </a:pPr>
          <a:r>
            <a:rPr lang="th-TH" sz="2400" dirty="0"/>
            <a:t>        งบประมาณ)  (5101020114.114)</a:t>
          </a:r>
          <a:endParaRPr lang="en-US" sz="2400" dirty="0"/>
        </a:p>
        <a:p>
          <a:pPr rtl="0">
            <a:spcAft>
              <a:spcPts val="0"/>
            </a:spcAft>
          </a:pPr>
          <a:r>
            <a:rPr lang="en-US" sz="2400" dirty="0"/>
            <a:t>       Cr. </a:t>
          </a:r>
          <a:r>
            <a:rPr lang="th-TH" sz="2400" dirty="0"/>
            <a:t>ค่าตอบแทนผู้ปฏิบัติงานด้านสาธารณสุข(</a:t>
          </a:r>
          <a:r>
            <a:rPr lang="th-TH" sz="2400" dirty="0" err="1"/>
            <a:t>พตส</a:t>
          </a:r>
          <a:r>
            <a:rPr lang="th-TH" sz="2400" dirty="0"/>
            <a:t>.)เงินนอกงบประมาณ ค้างจ่าย </a:t>
          </a:r>
        </a:p>
        <a:p>
          <a:pPr rtl="0">
            <a:spcAft>
              <a:spcPct val="35000"/>
            </a:spcAft>
          </a:pPr>
          <a:r>
            <a:rPr lang="th-TH" sz="2400" dirty="0"/>
            <a:t>                (2102040110.109)</a:t>
          </a:r>
        </a:p>
      </dgm:t>
    </dgm:pt>
    <dgm:pt modelId="{8B3EE005-27F4-4608-AB2B-AF6291166208}" type="parTrans" cxnId="{BB952740-D464-4394-84BF-C312002C2AAD}">
      <dgm:prSet/>
      <dgm:spPr/>
      <dgm:t>
        <a:bodyPr/>
        <a:lstStyle/>
        <a:p>
          <a:endParaRPr lang="th-TH"/>
        </a:p>
      </dgm:t>
    </dgm:pt>
    <dgm:pt modelId="{196A5084-ADBF-438A-989B-D9BA7A31ACB3}" type="sibTrans" cxnId="{BB952740-D464-4394-84BF-C312002C2AAD}">
      <dgm:prSet/>
      <dgm:spPr/>
      <dgm:t>
        <a:bodyPr/>
        <a:lstStyle/>
        <a:p>
          <a:endParaRPr lang="th-TH"/>
        </a:p>
      </dgm:t>
    </dgm:pt>
    <dgm:pt modelId="{8FC51D31-057A-486C-A2F8-BC21DF8DBD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400" dirty="0"/>
            <a:t>Dr. </a:t>
          </a:r>
          <a:r>
            <a:rPr lang="th-TH" sz="2400" dirty="0"/>
            <a:t>ค่าตอบแทนตามผลการปฏิบัติงาน(บริการ)-เงินนงปม.(5104040102.115)</a:t>
          </a:r>
        </a:p>
        <a:p>
          <a:pPr rtl="0"/>
          <a:r>
            <a:rPr lang="en-US" sz="2400" dirty="0"/>
            <a:t>Dr. </a:t>
          </a:r>
          <a:r>
            <a:rPr lang="th-TH" sz="2400" dirty="0"/>
            <a:t>ค่าตอบแทนตามผลการปฏิบัติงาน(สนับสนุน)-เงินนอกงบประมาณ (5104040102.116)</a:t>
          </a:r>
          <a:endParaRPr lang="en-US" sz="2400" dirty="0"/>
        </a:p>
        <a:p>
          <a:pPr rtl="0"/>
          <a:r>
            <a:rPr lang="en-US" sz="2400" dirty="0"/>
            <a:t>         Cr. </a:t>
          </a:r>
          <a:r>
            <a:rPr lang="th-TH" sz="2400" dirty="0"/>
            <a:t>ค่าตอบแทนตามผลการปฏิบัติงาน (</a:t>
          </a:r>
          <a:r>
            <a:rPr lang="en-US" sz="2400" dirty="0"/>
            <a:t>P4P</a:t>
          </a:r>
          <a:r>
            <a:rPr lang="th-TH" sz="2400" dirty="0"/>
            <a:t>)ค้างจ่าย  (2102040110.110)</a:t>
          </a:r>
        </a:p>
      </dgm:t>
    </dgm:pt>
    <dgm:pt modelId="{FD121BBB-1D41-4276-B264-0480461C6682}" type="parTrans" cxnId="{8AD7F15C-77F4-4847-A3D6-32E21AA52E52}">
      <dgm:prSet/>
      <dgm:spPr/>
      <dgm:t>
        <a:bodyPr/>
        <a:lstStyle/>
        <a:p>
          <a:endParaRPr lang="th-TH"/>
        </a:p>
      </dgm:t>
    </dgm:pt>
    <dgm:pt modelId="{9AD5C4A2-41E1-4065-A1AF-2CF8EDA4B0CD}" type="sibTrans" cxnId="{8AD7F15C-77F4-4847-A3D6-32E21AA52E52}">
      <dgm:prSet/>
      <dgm:spPr/>
      <dgm:t>
        <a:bodyPr/>
        <a:lstStyle/>
        <a:p>
          <a:endParaRPr lang="th-TH"/>
        </a:p>
      </dgm:t>
    </dgm:pt>
    <dgm:pt modelId="{DD1776E7-C347-4C10-A67F-163B64EE5340}" type="pres">
      <dgm:prSet presAssocID="{70FCFFB0-62FD-4917-9DE3-D4FA9F2E9F38}" presName="linear" presStyleCnt="0">
        <dgm:presLayoutVars>
          <dgm:animLvl val="lvl"/>
          <dgm:resizeHandles val="exact"/>
        </dgm:presLayoutVars>
      </dgm:prSet>
      <dgm:spPr/>
    </dgm:pt>
    <dgm:pt modelId="{E493C5BC-6148-47DF-B6ED-C58E3C27AD5D}" type="pres">
      <dgm:prSet presAssocID="{39DC0A4D-F3E9-4660-9EC7-E089EAEDEC57}" presName="parentText" presStyleLbl="node1" presStyleIdx="0" presStyleCnt="2" custScaleY="157343" custLinFactY="-16972" custLinFactNeighborX="-952" custLinFactNeighborY="-100000">
        <dgm:presLayoutVars>
          <dgm:chMax val="0"/>
          <dgm:bulletEnabled val="1"/>
        </dgm:presLayoutVars>
      </dgm:prSet>
      <dgm:spPr/>
    </dgm:pt>
    <dgm:pt modelId="{45940826-A84D-4E6D-B079-FFAE7DCCF7E1}" type="pres">
      <dgm:prSet presAssocID="{196A5084-ADBF-438A-989B-D9BA7A31ACB3}" presName="spacer" presStyleCnt="0"/>
      <dgm:spPr/>
    </dgm:pt>
    <dgm:pt modelId="{94C6C103-99FC-4A1F-B34B-171619CDA7CC}" type="pres">
      <dgm:prSet presAssocID="{8FC51D31-057A-486C-A2F8-BC21DF8DBD01}" presName="parentText" presStyleLbl="node1" presStyleIdx="1" presStyleCnt="2" custScaleY="132360" custLinFactY="10895" custLinFactNeighborY="100000">
        <dgm:presLayoutVars>
          <dgm:chMax val="0"/>
          <dgm:bulletEnabled val="1"/>
        </dgm:presLayoutVars>
      </dgm:prSet>
      <dgm:spPr/>
    </dgm:pt>
  </dgm:ptLst>
  <dgm:cxnLst>
    <dgm:cxn modelId="{410EAE3E-D21C-4233-85DA-E60AC34922E1}" type="presOf" srcId="{8FC51D31-057A-486C-A2F8-BC21DF8DBD01}" destId="{94C6C103-99FC-4A1F-B34B-171619CDA7CC}" srcOrd="0" destOrd="0" presId="urn:microsoft.com/office/officeart/2005/8/layout/vList2"/>
    <dgm:cxn modelId="{BB952740-D464-4394-84BF-C312002C2AAD}" srcId="{70FCFFB0-62FD-4917-9DE3-D4FA9F2E9F38}" destId="{39DC0A4D-F3E9-4660-9EC7-E089EAEDEC57}" srcOrd="0" destOrd="0" parTransId="{8B3EE005-27F4-4608-AB2B-AF6291166208}" sibTransId="{196A5084-ADBF-438A-989B-D9BA7A31ACB3}"/>
    <dgm:cxn modelId="{8AD7F15C-77F4-4847-A3D6-32E21AA52E52}" srcId="{70FCFFB0-62FD-4917-9DE3-D4FA9F2E9F38}" destId="{8FC51D31-057A-486C-A2F8-BC21DF8DBD01}" srcOrd="1" destOrd="0" parTransId="{FD121BBB-1D41-4276-B264-0480461C6682}" sibTransId="{9AD5C4A2-41E1-4065-A1AF-2CF8EDA4B0CD}"/>
    <dgm:cxn modelId="{7970FF7D-C259-4B9D-9F3D-5D40A0F2C8C9}" type="presOf" srcId="{70FCFFB0-62FD-4917-9DE3-D4FA9F2E9F38}" destId="{DD1776E7-C347-4C10-A67F-163B64EE5340}" srcOrd="0" destOrd="0" presId="urn:microsoft.com/office/officeart/2005/8/layout/vList2"/>
    <dgm:cxn modelId="{EC8FD0F2-819C-4FD3-88CB-50A216E9CE8D}" type="presOf" srcId="{39DC0A4D-F3E9-4660-9EC7-E089EAEDEC57}" destId="{E493C5BC-6148-47DF-B6ED-C58E3C27AD5D}" srcOrd="0" destOrd="0" presId="urn:microsoft.com/office/officeart/2005/8/layout/vList2"/>
    <dgm:cxn modelId="{632BC798-7653-4FC9-9231-8881A3105C71}" type="presParOf" srcId="{DD1776E7-C347-4C10-A67F-163B64EE5340}" destId="{E493C5BC-6148-47DF-B6ED-C58E3C27AD5D}" srcOrd="0" destOrd="0" presId="urn:microsoft.com/office/officeart/2005/8/layout/vList2"/>
    <dgm:cxn modelId="{0812C2C1-C0DD-4E0A-A59D-4D9D00929CF9}" type="presParOf" srcId="{DD1776E7-C347-4C10-A67F-163B64EE5340}" destId="{45940826-A84D-4E6D-B079-FFAE7DCCF7E1}" srcOrd="1" destOrd="0" presId="urn:microsoft.com/office/officeart/2005/8/layout/vList2"/>
    <dgm:cxn modelId="{5F2F8A2A-84F0-4EE1-B716-32CD591CBCE5}" type="presParOf" srcId="{DD1776E7-C347-4C10-A67F-163B64EE5340}" destId="{94C6C103-99FC-4A1F-B34B-171619CDA7C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FCFFB0-62FD-4917-9DE3-D4FA9F2E9F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44D4900-421F-4EEA-B69C-4644D3356BE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/>
            <a:t>Dr. </a:t>
          </a:r>
          <a:r>
            <a:rPr lang="th-TH" sz="2400" dirty="0"/>
            <a:t>ค่าตอบแทนการปฏิบัติงานในลักษณะเบี้ยเลี้ยงเหมาจ่าย(บริการ)-เงินนอกงบประมาณ</a:t>
          </a:r>
        </a:p>
        <a:p>
          <a:pPr rtl="0">
            <a:spcAft>
              <a:spcPts val="0"/>
            </a:spcAft>
          </a:pPr>
          <a:r>
            <a:rPr lang="th-TH" sz="2400" dirty="0"/>
            <a:t>         (5104040102.113)</a:t>
          </a:r>
        </a:p>
        <a:p>
          <a:pPr rtl="0">
            <a:spcAft>
              <a:spcPts val="0"/>
            </a:spcAft>
          </a:pPr>
          <a:r>
            <a:rPr lang="en-US" sz="2400" dirty="0"/>
            <a:t>Dr. </a:t>
          </a:r>
          <a:r>
            <a:rPr lang="th-TH" sz="2400" dirty="0"/>
            <a:t>ค่าตอบแทนการปฏิบัติงานในลักษณะเบี้ยเลี้ยงเหมาจ่าย (สนับสนุน)-เงินนอก</a:t>
          </a:r>
        </a:p>
        <a:p>
          <a:pPr rtl="0">
            <a:spcAft>
              <a:spcPct val="35000"/>
            </a:spcAft>
          </a:pPr>
          <a:r>
            <a:rPr lang="th-TH" sz="2400" dirty="0"/>
            <a:t>        งบประมาณ (5104040102.114)</a:t>
          </a:r>
          <a:endParaRPr lang="en-US" sz="2400" dirty="0"/>
        </a:p>
        <a:p>
          <a:pPr rtl="0">
            <a:spcAft>
              <a:spcPts val="0"/>
            </a:spcAft>
          </a:pPr>
          <a:r>
            <a:rPr lang="en-US" sz="2400" dirty="0"/>
            <a:t>           Cr. </a:t>
          </a:r>
          <a:r>
            <a:rPr lang="th-TH" sz="2400" dirty="0"/>
            <a:t>ค่าตอบแทนการปฏิบัติงานในลักษณะค่าเบี้ยเลี้ยงเหมาจ่ายค้างจ่าย  </a:t>
          </a:r>
        </a:p>
        <a:p>
          <a:pPr rtl="0">
            <a:spcAft>
              <a:spcPct val="35000"/>
            </a:spcAft>
          </a:pPr>
          <a:r>
            <a:rPr lang="th-TH" sz="2400" dirty="0"/>
            <a:t>                     (2102040110.111) </a:t>
          </a:r>
        </a:p>
      </dgm:t>
    </dgm:pt>
    <dgm:pt modelId="{136EC943-1740-4707-B7EF-98A3B06DA4D5}" type="parTrans" cxnId="{F0F5AF89-EFE3-4CF0-8F93-0191991FC725}">
      <dgm:prSet/>
      <dgm:spPr/>
      <dgm:t>
        <a:bodyPr/>
        <a:lstStyle/>
        <a:p>
          <a:endParaRPr lang="th-TH"/>
        </a:p>
      </dgm:t>
    </dgm:pt>
    <dgm:pt modelId="{52517800-57CA-4FCF-B12B-F7F24987C583}" type="sibTrans" cxnId="{F0F5AF89-EFE3-4CF0-8F93-0191991FC725}">
      <dgm:prSet/>
      <dgm:spPr/>
      <dgm:t>
        <a:bodyPr/>
        <a:lstStyle/>
        <a:p>
          <a:endParaRPr lang="th-TH"/>
        </a:p>
      </dgm:t>
    </dgm:pt>
    <dgm:pt modelId="{DD1776E7-C347-4C10-A67F-163B64EE5340}" type="pres">
      <dgm:prSet presAssocID="{70FCFFB0-62FD-4917-9DE3-D4FA9F2E9F38}" presName="linear" presStyleCnt="0">
        <dgm:presLayoutVars>
          <dgm:animLvl val="lvl"/>
          <dgm:resizeHandles val="exact"/>
        </dgm:presLayoutVars>
      </dgm:prSet>
      <dgm:spPr/>
    </dgm:pt>
    <dgm:pt modelId="{8BA0EA6B-25CB-44DA-91C5-67DF9FDA4D1C}" type="pres">
      <dgm:prSet presAssocID="{C44D4900-421F-4EEA-B69C-4644D3356BE4}" presName="parentText" presStyleLbl="node1" presStyleIdx="0" presStyleCnt="1" custScaleX="101676" custScaleY="419985" custLinFactY="-139328" custLinFactNeighborX="-1016" custLinFactNeighborY="-200000">
        <dgm:presLayoutVars>
          <dgm:chMax val="0"/>
          <dgm:bulletEnabled val="1"/>
        </dgm:presLayoutVars>
      </dgm:prSet>
      <dgm:spPr/>
    </dgm:pt>
  </dgm:ptLst>
  <dgm:cxnLst>
    <dgm:cxn modelId="{0B9EE420-FEFB-4965-894A-D6A010FA7CA2}" type="presOf" srcId="{70FCFFB0-62FD-4917-9DE3-D4FA9F2E9F38}" destId="{DD1776E7-C347-4C10-A67F-163B64EE5340}" srcOrd="0" destOrd="0" presId="urn:microsoft.com/office/officeart/2005/8/layout/vList2"/>
    <dgm:cxn modelId="{802ECF2E-91B8-451C-812F-839BA3A3B7FC}" type="presOf" srcId="{C44D4900-421F-4EEA-B69C-4644D3356BE4}" destId="{8BA0EA6B-25CB-44DA-91C5-67DF9FDA4D1C}" srcOrd="0" destOrd="0" presId="urn:microsoft.com/office/officeart/2005/8/layout/vList2"/>
    <dgm:cxn modelId="{F0F5AF89-EFE3-4CF0-8F93-0191991FC725}" srcId="{70FCFFB0-62FD-4917-9DE3-D4FA9F2E9F38}" destId="{C44D4900-421F-4EEA-B69C-4644D3356BE4}" srcOrd="0" destOrd="0" parTransId="{136EC943-1740-4707-B7EF-98A3B06DA4D5}" sibTransId="{52517800-57CA-4FCF-B12B-F7F24987C583}"/>
    <dgm:cxn modelId="{45009DFE-6B38-4BA1-8DED-73A323BAF68F}" type="presParOf" srcId="{DD1776E7-C347-4C10-A67F-163B64EE5340}" destId="{8BA0EA6B-25CB-44DA-91C5-67DF9FDA4D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68F64E0-1444-4781-8E77-D8AEF0264CDA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2083E29-7E51-4D48-8C3D-6552A3940FC9}">
      <dgm:prSet custT="1"/>
      <dgm:spPr/>
      <dgm:t>
        <a:bodyPr/>
        <a:lstStyle/>
        <a:p>
          <a:pPr rtl="0"/>
          <a:r>
            <a:rPr lang="th-TH" sz="2800" dirty="0"/>
            <a:t>ค่าสาธารณูปโภคค้างจ่าย</a:t>
          </a:r>
        </a:p>
      </dgm:t>
    </dgm:pt>
    <dgm:pt modelId="{22F2F2AC-EA67-422C-8C31-BBDBB2EEA29D}" type="parTrans" cxnId="{2430A339-955E-43C6-B7FB-977E450F5DCB}">
      <dgm:prSet/>
      <dgm:spPr/>
      <dgm:t>
        <a:bodyPr/>
        <a:lstStyle/>
        <a:p>
          <a:endParaRPr lang="th-TH"/>
        </a:p>
      </dgm:t>
    </dgm:pt>
    <dgm:pt modelId="{02660EA7-4CA1-412D-B06A-1C4D44508C3A}" type="sibTrans" cxnId="{2430A339-955E-43C6-B7FB-977E450F5DCB}">
      <dgm:prSet/>
      <dgm:spPr/>
      <dgm:t>
        <a:bodyPr/>
        <a:lstStyle/>
        <a:p>
          <a:endParaRPr lang="th-TH"/>
        </a:p>
      </dgm:t>
    </dgm:pt>
    <dgm:pt modelId="{9CAEE1C7-C890-4A42-BC26-EC1A549EE5CD}" type="pres">
      <dgm:prSet presAssocID="{168F64E0-1444-4781-8E77-D8AEF0264CDA}" presName="Name0" presStyleCnt="0">
        <dgm:presLayoutVars>
          <dgm:dir/>
          <dgm:animLvl val="lvl"/>
          <dgm:resizeHandles val="exact"/>
        </dgm:presLayoutVars>
      </dgm:prSet>
      <dgm:spPr/>
    </dgm:pt>
    <dgm:pt modelId="{88A459D1-0924-4561-A414-128AC09E3272}" type="pres">
      <dgm:prSet presAssocID="{02083E29-7E51-4D48-8C3D-6552A3940FC9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2430A339-955E-43C6-B7FB-977E450F5DCB}" srcId="{168F64E0-1444-4781-8E77-D8AEF0264CDA}" destId="{02083E29-7E51-4D48-8C3D-6552A3940FC9}" srcOrd="0" destOrd="0" parTransId="{22F2F2AC-EA67-422C-8C31-BBDBB2EEA29D}" sibTransId="{02660EA7-4CA1-412D-B06A-1C4D44508C3A}"/>
    <dgm:cxn modelId="{DFE9E76B-27AD-4E7A-9178-1DEF6507C748}" type="presOf" srcId="{168F64E0-1444-4781-8E77-D8AEF0264CDA}" destId="{9CAEE1C7-C890-4A42-BC26-EC1A549EE5CD}" srcOrd="0" destOrd="0" presId="urn:microsoft.com/office/officeart/2005/8/layout/chevron1"/>
    <dgm:cxn modelId="{9EA6E5D1-5B40-4C46-BF06-F7DA3AE2A6BC}" type="presOf" srcId="{02083E29-7E51-4D48-8C3D-6552A3940FC9}" destId="{88A459D1-0924-4561-A414-128AC09E3272}" srcOrd="0" destOrd="0" presId="urn:microsoft.com/office/officeart/2005/8/layout/chevron1"/>
    <dgm:cxn modelId="{01123F17-34CD-498B-AB6C-A730521B8E0F}" type="presParOf" srcId="{9CAEE1C7-C890-4A42-BC26-EC1A549EE5CD}" destId="{88A459D1-0924-4561-A414-128AC09E327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42984-A11E-4880-8FFB-74210CA55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AC8C1F1-C307-43F1-A09E-A5BDD92405E5}">
      <dgm:prSet custT="1"/>
      <dgm:spPr/>
      <dgm:t>
        <a:bodyPr/>
        <a:lstStyle/>
        <a:p>
          <a:pPr rtl="0"/>
          <a:r>
            <a:rPr lang="th-TH" sz="1600" dirty="0"/>
            <a:t>1</a:t>
          </a:r>
          <a:r>
            <a:rPr lang="th-TH" sz="2800" dirty="0"/>
            <a:t>. </a:t>
          </a:r>
          <a:r>
            <a:rPr lang="th-TH" sz="2400" dirty="0"/>
            <a:t>สำเนาใบส่งของ/สำเนาใบแจ้งหนี้</a:t>
          </a:r>
        </a:p>
      </dgm:t>
    </dgm:pt>
    <dgm:pt modelId="{23049596-1CA4-4E8A-BC06-4A8D9BA7E50E}" type="parTrans" cxnId="{654F22F6-D1E4-4419-B42E-C101094919CA}">
      <dgm:prSet/>
      <dgm:spPr/>
      <dgm:t>
        <a:bodyPr/>
        <a:lstStyle/>
        <a:p>
          <a:endParaRPr lang="th-TH"/>
        </a:p>
      </dgm:t>
    </dgm:pt>
    <dgm:pt modelId="{F2A64675-46B6-451A-9128-6D64FCCA1F01}" type="sibTrans" cxnId="{654F22F6-D1E4-4419-B42E-C101094919CA}">
      <dgm:prSet/>
      <dgm:spPr/>
      <dgm:t>
        <a:bodyPr/>
        <a:lstStyle/>
        <a:p>
          <a:endParaRPr lang="th-TH"/>
        </a:p>
      </dgm:t>
    </dgm:pt>
    <dgm:pt modelId="{37398578-37D4-46A6-8F9F-4AE61083B8C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th-TH" sz="2400" dirty="0">
              <a:solidFill>
                <a:schemeClr val="bg1"/>
              </a:solidFill>
            </a:rPr>
            <a:t>2. สำเนารายงานการตรวจรับพัสดุ</a:t>
          </a:r>
        </a:p>
        <a:p>
          <a:pPr rtl="0">
            <a:spcAft>
              <a:spcPts val="0"/>
            </a:spcAft>
          </a:pPr>
          <a:r>
            <a:rPr lang="th-TH" sz="2400" dirty="0">
              <a:solidFill>
                <a:schemeClr val="bg1"/>
              </a:solidFill>
            </a:rPr>
            <a:t>        - จากระบบ </a:t>
          </a:r>
          <a:r>
            <a:rPr lang="en-US" sz="2400" dirty="0">
              <a:solidFill>
                <a:schemeClr val="bg1"/>
              </a:solidFill>
            </a:rPr>
            <a:t>e-GP</a:t>
          </a:r>
          <a:endParaRPr lang="th-TH" sz="2400" dirty="0">
            <a:solidFill>
              <a:schemeClr val="bg1"/>
            </a:solidFill>
          </a:endParaRPr>
        </a:p>
        <a:p>
          <a:pPr rtl="0">
            <a:spcAft>
              <a:spcPts val="0"/>
            </a:spcAft>
          </a:pPr>
          <a:r>
            <a:rPr lang="th-TH" sz="2400" dirty="0">
              <a:solidFill>
                <a:schemeClr val="bg1"/>
              </a:solidFill>
            </a:rPr>
            <a:t>        - แบบเดิมในกรณีที่ยังไม่เข้าระบบ </a:t>
          </a:r>
          <a:r>
            <a:rPr lang="en-US" sz="2400" dirty="0">
              <a:solidFill>
                <a:schemeClr val="bg1"/>
              </a:solidFill>
            </a:rPr>
            <a:t>e-GP</a:t>
          </a:r>
        </a:p>
      </dgm:t>
    </dgm:pt>
    <dgm:pt modelId="{4A9FC84A-1561-4746-A92C-AB7E8035DFAE}" type="parTrans" cxnId="{FE22DE98-541F-421C-9981-AD522B3AC9A7}">
      <dgm:prSet/>
      <dgm:spPr/>
      <dgm:t>
        <a:bodyPr/>
        <a:lstStyle/>
        <a:p>
          <a:endParaRPr lang="th-TH"/>
        </a:p>
      </dgm:t>
    </dgm:pt>
    <dgm:pt modelId="{FE3EFAAB-3C92-4C56-87B6-76B2B0D622E0}" type="sibTrans" cxnId="{FE22DE98-541F-421C-9981-AD522B3AC9A7}">
      <dgm:prSet/>
      <dgm:spPr/>
      <dgm:t>
        <a:bodyPr/>
        <a:lstStyle/>
        <a:p>
          <a:endParaRPr lang="th-TH"/>
        </a:p>
      </dgm:t>
    </dgm:pt>
    <dgm:pt modelId="{5459CEFF-3D64-4556-86A5-6F257D2104A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th-TH" sz="2400" b="1" dirty="0"/>
            <a:t>แหล่งที่มา</a:t>
          </a:r>
          <a:r>
            <a:rPr lang="th-TH" sz="2400" dirty="0"/>
            <a:t>   ฝ่ายจัดซื้อ  (กลุ่มงานเภสัชกรรม,  </a:t>
          </a:r>
          <a:r>
            <a:rPr lang="en-US" sz="2400" dirty="0"/>
            <a:t>LAB,</a:t>
          </a:r>
          <a:endParaRPr lang="th-TH" sz="2400" dirty="0"/>
        </a:p>
        <a:p>
          <a:pPr rtl="0">
            <a:spcAft>
              <a:spcPts val="0"/>
            </a:spcAft>
          </a:pPr>
          <a:r>
            <a:rPr lang="th-TH" sz="2400" dirty="0"/>
            <a:t>                   งานพัสดุ, กลุ่มการพยาบาล))</a:t>
          </a:r>
        </a:p>
      </dgm:t>
    </dgm:pt>
    <dgm:pt modelId="{4B9C09F6-4952-4BBE-91B7-CA1E6E4AF8B5}" type="parTrans" cxnId="{6E58B55B-534A-4370-B226-98BE293E4C39}">
      <dgm:prSet/>
      <dgm:spPr/>
      <dgm:t>
        <a:bodyPr/>
        <a:lstStyle/>
        <a:p>
          <a:endParaRPr lang="th-TH"/>
        </a:p>
      </dgm:t>
    </dgm:pt>
    <dgm:pt modelId="{3B57397B-4B1A-4F55-A774-04E99EB0DD76}" type="sibTrans" cxnId="{6E58B55B-534A-4370-B226-98BE293E4C39}">
      <dgm:prSet/>
      <dgm:spPr/>
      <dgm:t>
        <a:bodyPr/>
        <a:lstStyle/>
        <a:p>
          <a:endParaRPr lang="th-TH"/>
        </a:p>
      </dgm:t>
    </dgm:pt>
    <dgm:pt modelId="{B64A65AC-ECA7-49C6-96FE-EFD98BAB9118}" type="pres">
      <dgm:prSet presAssocID="{F4442984-A11E-4880-8FFB-74210CA55AFF}" presName="linear" presStyleCnt="0">
        <dgm:presLayoutVars>
          <dgm:animLvl val="lvl"/>
          <dgm:resizeHandles val="exact"/>
        </dgm:presLayoutVars>
      </dgm:prSet>
      <dgm:spPr/>
    </dgm:pt>
    <dgm:pt modelId="{E56A4114-D602-4B07-B3F9-691EB508FE9B}" type="pres">
      <dgm:prSet presAssocID="{9AC8C1F1-C307-43F1-A09E-A5BDD92405E5}" presName="parentText" presStyleLbl="node1" presStyleIdx="0" presStyleCnt="3" custScaleX="78641" custScaleY="73847" custLinFactNeighborX="-23025" custLinFactNeighborY="-12116">
        <dgm:presLayoutVars>
          <dgm:chMax val="0"/>
          <dgm:bulletEnabled val="1"/>
        </dgm:presLayoutVars>
      </dgm:prSet>
      <dgm:spPr/>
    </dgm:pt>
    <dgm:pt modelId="{A2643716-D806-42B6-A752-6AAA43DE4CEB}" type="pres">
      <dgm:prSet presAssocID="{F2A64675-46B6-451A-9128-6D64FCCA1F01}" presName="spacer" presStyleCnt="0"/>
      <dgm:spPr/>
    </dgm:pt>
    <dgm:pt modelId="{C7A82BBD-0D54-4F8C-BD19-06CA633C945E}" type="pres">
      <dgm:prSet presAssocID="{37398578-37D4-46A6-8F9F-4AE61083B8C7}" presName="parentText" presStyleLbl="node1" presStyleIdx="1" presStyleCnt="3" custScaleX="84943" custLinFactNeighborX="-4962" custLinFactNeighborY="-63816">
        <dgm:presLayoutVars>
          <dgm:chMax val="0"/>
          <dgm:bulletEnabled val="1"/>
        </dgm:presLayoutVars>
      </dgm:prSet>
      <dgm:spPr/>
    </dgm:pt>
    <dgm:pt modelId="{DDF86524-3709-43F3-AFD8-45FD48014A5B}" type="pres">
      <dgm:prSet presAssocID="{FE3EFAAB-3C92-4C56-87B6-76B2B0D622E0}" presName="spacer" presStyleCnt="0"/>
      <dgm:spPr/>
    </dgm:pt>
    <dgm:pt modelId="{4B770B23-7246-4F6D-AFB5-5EC37301E4BE}" type="pres">
      <dgm:prSet presAssocID="{5459CEFF-3D64-4556-86A5-6F257D2104AD}" presName="parentText" presStyleLbl="node1" presStyleIdx="2" presStyleCnt="3" custScaleX="92233" custLinFactNeighborX="7695" custLinFactNeighborY="-75847">
        <dgm:presLayoutVars>
          <dgm:chMax val="0"/>
          <dgm:bulletEnabled val="1"/>
        </dgm:presLayoutVars>
      </dgm:prSet>
      <dgm:spPr/>
    </dgm:pt>
  </dgm:ptLst>
  <dgm:cxnLst>
    <dgm:cxn modelId="{AC860510-7BF7-4447-A4A8-0E4D4342455C}" type="presOf" srcId="{9AC8C1F1-C307-43F1-A09E-A5BDD92405E5}" destId="{E56A4114-D602-4B07-B3F9-691EB508FE9B}" srcOrd="0" destOrd="0" presId="urn:microsoft.com/office/officeart/2005/8/layout/vList2"/>
    <dgm:cxn modelId="{6E58B55B-534A-4370-B226-98BE293E4C39}" srcId="{F4442984-A11E-4880-8FFB-74210CA55AFF}" destId="{5459CEFF-3D64-4556-86A5-6F257D2104AD}" srcOrd="2" destOrd="0" parTransId="{4B9C09F6-4952-4BBE-91B7-CA1E6E4AF8B5}" sibTransId="{3B57397B-4B1A-4F55-A774-04E99EB0DD76}"/>
    <dgm:cxn modelId="{7848F074-E96B-4BF2-8416-19092C1AA48C}" type="presOf" srcId="{37398578-37D4-46A6-8F9F-4AE61083B8C7}" destId="{C7A82BBD-0D54-4F8C-BD19-06CA633C945E}" srcOrd="0" destOrd="0" presId="urn:microsoft.com/office/officeart/2005/8/layout/vList2"/>
    <dgm:cxn modelId="{FE22DE98-541F-421C-9981-AD522B3AC9A7}" srcId="{F4442984-A11E-4880-8FFB-74210CA55AFF}" destId="{37398578-37D4-46A6-8F9F-4AE61083B8C7}" srcOrd="1" destOrd="0" parTransId="{4A9FC84A-1561-4746-A92C-AB7E8035DFAE}" sibTransId="{FE3EFAAB-3C92-4C56-87B6-76B2B0D622E0}"/>
    <dgm:cxn modelId="{979B1CB9-A7F8-4EAF-968B-77497DB22411}" type="presOf" srcId="{5459CEFF-3D64-4556-86A5-6F257D2104AD}" destId="{4B770B23-7246-4F6D-AFB5-5EC37301E4BE}" srcOrd="0" destOrd="0" presId="urn:microsoft.com/office/officeart/2005/8/layout/vList2"/>
    <dgm:cxn modelId="{8B6C7BD1-BE1C-4A42-AB71-912792AE3778}" type="presOf" srcId="{F4442984-A11E-4880-8FFB-74210CA55AFF}" destId="{B64A65AC-ECA7-49C6-96FE-EFD98BAB9118}" srcOrd="0" destOrd="0" presId="urn:microsoft.com/office/officeart/2005/8/layout/vList2"/>
    <dgm:cxn modelId="{654F22F6-D1E4-4419-B42E-C101094919CA}" srcId="{F4442984-A11E-4880-8FFB-74210CA55AFF}" destId="{9AC8C1F1-C307-43F1-A09E-A5BDD92405E5}" srcOrd="0" destOrd="0" parTransId="{23049596-1CA4-4E8A-BC06-4A8D9BA7E50E}" sibTransId="{F2A64675-46B6-451A-9128-6D64FCCA1F01}"/>
    <dgm:cxn modelId="{690106D4-EE5E-4A64-B389-D8A0D47A1AEC}" type="presParOf" srcId="{B64A65AC-ECA7-49C6-96FE-EFD98BAB9118}" destId="{E56A4114-D602-4B07-B3F9-691EB508FE9B}" srcOrd="0" destOrd="0" presId="urn:microsoft.com/office/officeart/2005/8/layout/vList2"/>
    <dgm:cxn modelId="{8A33CD95-5656-49B3-9D84-A06AB3AE4AF4}" type="presParOf" srcId="{B64A65AC-ECA7-49C6-96FE-EFD98BAB9118}" destId="{A2643716-D806-42B6-A752-6AAA43DE4CEB}" srcOrd="1" destOrd="0" presId="urn:microsoft.com/office/officeart/2005/8/layout/vList2"/>
    <dgm:cxn modelId="{BAF0265E-50BB-46DC-AC66-6F18542747D2}" type="presParOf" srcId="{B64A65AC-ECA7-49C6-96FE-EFD98BAB9118}" destId="{C7A82BBD-0D54-4F8C-BD19-06CA633C945E}" srcOrd="2" destOrd="0" presId="urn:microsoft.com/office/officeart/2005/8/layout/vList2"/>
    <dgm:cxn modelId="{5311CF81-5165-4D97-B10D-EF6C38524D67}" type="presParOf" srcId="{B64A65AC-ECA7-49C6-96FE-EFD98BAB9118}" destId="{DDF86524-3709-43F3-AFD8-45FD48014A5B}" srcOrd="3" destOrd="0" presId="urn:microsoft.com/office/officeart/2005/8/layout/vList2"/>
    <dgm:cxn modelId="{08CFB12B-5135-4E16-92BF-7E1ABA722EBE}" type="presParOf" srcId="{B64A65AC-ECA7-49C6-96FE-EFD98BAB9118}" destId="{4B770B23-7246-4F6D-AFB5-5EC37301E4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0FCFFB0-62FD-4917-9DE3-D4FA9F2E9F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83B0CB9-1223-4619-A0CC-82DD103D3B5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ค่าไฟฟ้า  </a:t>
          </a:r>
        </a:p>
      </dgm:t>
    </dgm:pt>
    <dgm:pt modelId="{D0DA8EAD-9161-4F19-806A-1BFDFF5461D7}" type="parTrans" cxnId="{BA60D051-6711-4C51-A97B-C78B6C4133A1}">
      <dgm:prSet/>
      <dgm:spPr/>
      <dgm:t>
        <a:bodyPr/>
        <a:lstStyle/>
        <a:p>
          <a:endParaRPr lang="th-TH"/>
        </a:p>
      </dgm:t>
    </dgm:pt>
    <dgm:pt modelId="{CD4673F5-A12F-4615-AE8E-3A8132FAF6DD}" type="sibTrans" cxnId="{BA60D051-6711-4C51-A97B-C78B6C4133A1}">
      <dgm:prSet/>
      <dgm:spPr/>
      <dgm:t>
        <a:bodyPr/>
        <a:lstStyle/>
        <a:p>
          <a:endParaRPr lang="th-TH"/>
        </a:p>
      </dgm:t>
    </dgm:pt>
    <dgm:pt modelId="{B48B00D8-E62D-450C-B495-02374BD187D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ค่าประปา </a:t>
          </a:r>
        </a:p>
      </dgm:t>
    </dgm:pt>
    <dgm:pt modelId="{388DC4F1-72EB-4A66-98BA-39245B26B420}" type="parTrans" cxnId="{1A6885E5-9624-480E-9435-95B23C878EE0}">
      <dgm:prSet/>
      <dgm:spPr/>
      <dgm:t>
        <a:bodyPr/>
        <a:lstStyle/>
        <a:p>
          <a:endParaRPr lang="th-TH"/>
        </a:p>
      </dgm:t>
    </dgm:pt>
    <dgm:pt modelId="{3E1E0CAF-8EC1-40D3-A379-170F1BCC41BA}" type="sibTrans" cxnId="{1A6885E5-9624-480E-9435-95B23C878EE0}">
      <dgm:prSet/>
      <dgm:spPr/>
      <dgm:t>
        <a:bodyPr/>
        <a:lstStyle/>
        <a:p>
          <a:endParaRPr lang="th-TH"/>
        </a:p>
      </dgm:t>
    </dgm:pt>
    <dgm:pt modelId="{19C5B72F-D44A-45EE-82BC-F8A3D8EDDA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300" dirty="0"/>
            <a:t>ค่าไปรษณีย์โทรเลข</a:t>
          </a:r>
          <a:endParaRPr lang="th-TH" sz="2400" dirty="0"/>
        </a:p>
      </dgm:t>
    </dgm:pt>
    <dgm:pt modelId="{0316E43E-9299-455C-AF5F-FC7AA4050272}" type="parTrans" cxnId="{EF153317-0F54-4CDA-BD91-C25BDD39E25E}">
      <dgm:prSet/>
      <dgm:spPr/>
      <dgm:t>
        <a:bodyPr/>
        <a:lstStyle/>
        <a:p>
          <a:endParaRPr lang="th-TH"/>
        </a:p>
      </dgm:t>
    </dgm:pt>
    <dgm:pt modelId="{F0666710-125E-4936-BEB5-4F8FDA1D3807}" type="sibTrans" cxnId="{EF153317-0F54-4CDA-BD91-C25BDD39E25E}">
      <dgm:prSet/>
      <dgm:spPr/>
      <dgm:t>
        <a:bodyPr/>
        <a:lstStyle/>
        <a:p>
          <a:endParaRPr lang="th-TH"/>
        </a:p>
      </dgm:t>
    </dgm:pt>
    <dgm:pt modelId="{39DC0A4D-F3E9-4660-9EC7-E089EAEDEC5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ค่าโทรศัพท์</a:t>
          </a:r>
        </a:p>
      </dgm:t>
    </dgm:pt>
    <dgm:pt modelId="{8B3EE005-27F4-4608-AB2B-AF6291166208}" type="parTrans" cxnId="{BB952740-D464-4394-84BF-C312002C2AAD}">
      <dgm:prSet/>
      <dgm:spPr/>
      <dgm:t>
        <a:bodyPr/>
        <a:lstStyle/>
        <a:p>
          <a:endParaRPr lang="th-TH"/>
        </a:p>
      </dgm:t>
    </dgm:pt>
    <dgm:pt modelId="{196A5084-ADBF-438A-989B-D9BA7A31ACB3}" type="sibTrans" cxnId="{BB952740-D464-4394-84BF-C312002C2AAD}">
      <dgm:prSet/>
      <dgm:spPr/>
      <dgm:t>
        <a:bodyPr/>
        <a:lstStyle/>
        <a:p>
          <a:endParaRPr lang="th-TH"/>
        </a:p>
      </dgm:t>
    </dgm:pt>
    <dgm:pt modelId="{8FC51D31-057A-486C-A2F8-BC21DF8DBD0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dirty="0"/>
            <a:t>ค่าบริการสื่อสารและโทรคมนาคม(ค่าเช่า</a:t>
          </a:r>
          <a:r>
            <a:rPr lang="en-US" sz="2400" dirty="0"/>
            <a:t>Internet</a:t>
          </a:r>
          <a:r>
            <a:rPr lang="th-TH" sz="2400" dirty="0"/>
            <a:t>) </a:t>
          </a:r>
        </a:p>
      </dgm:t>
    </dgm:pt>
    <dgm:pt modelId="{FD121BBB-1D41-4276-B264-0480461C6682}" type="parTrans" cxnId="{8AD7F15C-77F4-4847-A3D6-32E21AA52E52}">
      <dgm:prSet/>
      <dgm:spPr/>
      <dgm:t>
        <a:bodyPr/>
        <a:lstStyle/>
        <a:p>
          <a:endParaRPr lang="th-TH"/>
        </a:p>
      </dgm:t>
    </dgm:pt>
    <dgm:pt modelId="{9AD5C4A2-41E1-4065-A1AF-2CF8EDA4B0CD}" type="sibTrans" cxnId="{8AD7F15C-77F4-4847-A3D6-32E21AA52E52}">
      <dgm:prSet/>
      <dgm:spPr/>
      <dgm:t>
        <a:bodyPr/>
        <a:lstStyle/>
        <a:p>
          <a:endParaRPr lang="th-TH"/>
        </a:p>
      </dgm:t>
    </dgm:pt>
    <dgm:pt modelId="{D861187D-8565-4591-9305-7A4B4D55CA16}" type="pres">
      <dgm:prSet presAssocID="{70FCFFB0-62FD-4917-9DE3-D4FA9F2E9F38}" presName="Name0" presStyleCnt="0">
        <dgm:presLayoutVars>
          <dgm:chMax val="7"/>
          <dgm:chPref val="7"/>
          <dgm:dir/>
        </dgm:presLayoutVars>
      </dgm:prSet>
      <dgm:spPr/>
    </dgm:pt>
    <dgm:pt modelId="{464C4069-2B51-43EE-8D6B-DE8D976ECA0A}" type="pres">
      <dgm:prSet presAssocID="{70FCFFB0-62FD-4917-9DE3-D4FA9F2E9F38}" presName="Name1" presStyleCnt="0"/>
      <dgm:spPr/>
    </dgm:pt>
    <dgm:pt modelId="{6F1656AC-FA38-4DE7-ABD0-218BB449E192}" type="pres">
      <dgm:prSet presAssocID="{70FCFFB0-62FD-4917-9DE3-D4FA9F2E9F38}" presName="cycle" presStyleCnt="0"/>
      <dgm:spPr/>
    </dgm:pt>
    <dgm:pt modelId="{30DFA051-D7F9-4ADA-9BBD-8DB1CE33718D}" type="pres">
      <dgm:prSet presAssocID="{70FCFFB0-62FD-4917-9DE3-D4FA9F2E9F38}" presName="srcNode" presStyleLbl="node1" presStyleIdx="0" presStyleCnt="5"/>
      <dgm:spPr/>
    </dgm:pt>
    <dgm:pt modelId="{E1709CA6-FB87-401A-9DDC-42C3BC67702C}" type="pres">
      <dgm:prSet presAssocID="{70FCFFB0-62FD-4917-9DE3-D4FA9F2E9F38}" presName="conn" presStyleLbl="parChTrans1D2" presStyleIdx="0" presStyleCnt="1"/>
      <dgm:spPr/>
    </dgm:pt>
    <dgm:pt modelId="{C389346D-E004-4017-A6D9-BD2C0457AE38}" type="pres">
      <dgm:prSet presAssocID="{70FCFFB0-62FD-4917-9DE3-D4FA9F2E9F38}" presName="extraNode" presStyleLbl="node1" presStyleIdx="0" presStyleCnt="5"/>
      <dgm:spPr/>
    </dgm:pt>
    <dgm:pt modelId="{3B90BC25-6A9F-499F-B610-E4F8A61CC7BB}" type="pres">
      <dgm:prSet presAssocID="{70FCFFB0-62FD-4917-9DE3-D4FA9F2E9F38}" presName="dstNode" presStyleLbl="node1" presStyleIdx="0" presStyleCnt="5"/>
      <dgm:spPr/>
    </dgm:pt>
    <dgm:pt modelId="{4B21B7E0-BF0D-4139-AEEE-A17A786460F4}" type="pres">
      <dgm:prSet presAssocID="{183B0CB9-1223-4619-A0CC-82DD103D3B5A}" presName="text_1" presStyleLbl="node1" presStyleIdx="0" presStyleCnt="5">
        <dgm:presLayoutVars>
          <dgm:bulletEnabled val="1"/>
        </dgm:presLayoutVars>
      </dgm:prSet>
      <dgm:spPr/>
    </dgm:pt>
    <dgm:pt modelId="{3C29F0A9-B7AE-4A4E-918F-F3B9DC0B97F0}" type="pres">
      <dgm:prSet presAssocID="{183B0CB9-1223-4619-A0CC-82DD103D3B5A}" presName="accent_1" presStyleCnt="0"/>
      <dgm:spPr/>
    </dgm:pt>
    <dgm:pt modelId="{BDD42AFA-4B9F-497D-83D0-7B95A765B480}" type="pres">
      <dgm:prSet presAssocID="{183B0CB9-1223-4619-A0CC-82DD103D3B5A}" presName="accentRepeatNode" presStyleLbl="solidFgAcc1" presStyleIdx="0" presStyleCnt="5"/>
      <dgm:spPr/>
    </dgm:pt>
    <dgm:pt modelId="{9FB2EB28-6ABF-4082-B8E9-B3A4714C2B5E}" type="pres">
      <dgm:prSet presAssocID="{B48B00D8-E62D-450C-B495-02374BD187DC}" presName="text_2" presStyleLbl="node1" presStyleIdx="1" presStyleCnt="5">
        <dgm:presLayoutVars>
          <dgm:bulletEnabled val="1"/>
        </dgm:presLayoutVars>
      </dgm:prSet>
      <dgm:spPr/>
    </dgm:pt>
    <dgm:pt modelId="{197362DA-CEAD-4246-BF5F-F230C4BAA529}" type="pres">
      <dgm:prSet presAssocID="{B48B00D8-E62D-450C-B495-02374BD187DC}" presName="accent_2" presStyleCnt="0"/>
      <dgm:spPr/>
    </dgm:pt>
    <dgm:pt modelId="{B29575BA-4B36-4A7C-A082-9B0143CD7D22}" type="pres">
      <dgm:prSet presAssocID="{B48B00D8-E62D-450C-B495-02374BD187DC}" presName="accentRepeatNode" presStyleLbl="solidFgAcc1" presStyleIdx="1" presStyleCnt="5"/>
      <dgm:spPr/>
    </dgm:pt>
    <dgm:pt modelId="{E4A322A2-0D40-401A-AF94-3DF85454E048}" type="pres">
      <dgm:prSet presAssocID="{19C5B72F-D44A-45EE-82BC-F8A3D8EDDA7A}" presName="text_3" presStyleLbl="node1" presStyleIdx="2" presStyleCnt="5">
        <dgm:presLayoutVars>
          <dgm:bulletEnabled val="1"/>
        </dgm:presLayoutVars>
      </dgm:prSet>
      <dgm:spPr/>
    </dgm:pt>
    <dgm:pt modelId="{837AB589-DDE0-4F0C-A0B3-BABA6C3EE9B2}" type="pres">
      <dgm:prSet presAssocID="{19C5B72F-D44A-45EE-82BC-F8A3D8EDDA7A}" presName="accent_3" presStyleCnt="0"/>
      <dgm:spPr/>
    </dgm:pt>
    <dgm:pt modelId="{70A1F756-E374-483B-BF24-1DBD520B17DE}" type="pres">
      <dgm:prSet presAssocID="{19C5B72F-D44A-45EE-82BC-F8A3D8EDDA7A}" presName="accentRepeatNode" presStyleLbl="solidFgAcc1" presStyleIdx="2" presStyleCnt="5"/>
      <dgm:spPr/>
    </dgm:pt>
    <dgm:pt modelId="{8D650DDA-1502-410C-941A-B2E00298EB40}" type="pres">
      <dgm:prSet presAssocID="{39DC0A4D-F3E9-4660-9EC7-E089EAEDEC57}" presName="text_4" presStyleLbl="node1" presStyleIdx="3" presStyleCnt="5">
        <dgm:presLayoutVars>
          <dgm:bulletEnabled val="1"/>
        </dgm:presLayoutVars>
      </dgm:prSet>
      <dgm:spPr/>
    </dgm:pt>
    <dgm:pt modelId="{1F339E1A-1F84-4AA3-9775-5126AA81CA93}" type="pres">
      <dgm:prSet presAssocID="{39DC0A4D-F3E9-4660-9EC7-E089EAEDEC57}" presName="accent_4" presStyleCnt="0"/>
      <dgm:spPr/>
    </dgm:pt>
    <dgm:pt modelId="{CFDF4178-72EF-46A9-AD9C-A50D3082BBC4}" type="pres">
      <dgm:prSet presAssocID="{39DC0A4D-F3E9-4660-9EC7-E089EAEDEC57}" presName="accentRepeatNode" presStyleLbl="solidFgAcc1" presStyleIdx="3" presStyleCnt="5"/>
      <dgm:spPr/>
    </dgm:pt>
    <dgm:pt modelId="{562DA74A-2DF5-4712-B74D-8600A51BB827}" type="pres">
      <dgm:prSet presAssocID="{8FC51D31-057A-486C-A2F8-BC21DF8DBD01}" presName="text_5" presStyleLbl="node1" presStyleIdx="4" presStyleCnt="5" custScaleY="148340">
        <dgm:presLayoutVars>
          <dgm:bulletEnabled val="1"/>
        </dgm:presLayoutVars>
      </dgm:prSet>
      <dgm:spPr/>
    </dgm:pt>
    <dgm:pt modelId="{C44B7A97-B02A-472E-823E-5094EB6FF329}" type="pres">
      <dgm:prSet presAssocID="{8FC51D31-057A-486C-A2F8-BC21DF8DBD01}" presName="accent_5" presStyleCnt="0"/>
      <dgm:spPr/>
    </dgm:pt>
    <dgm:pt modelId="{7966D38F-D05D-4058-9D34-C37DE6ECC1EA}" type="pres">
      <dgm:prSet presAssocID="{8FC51D31-057A-486C-A2F8-BC21DF8DBD01}" presName="accentRepeatNode" presStyleLbl="solidFgAcc1" presStyleIdx="4" presStyleCnt="5"/>
      <dgm:spPr/>
    </dgm:pt>
  </dgm:ptLst>
  <dgm:cxnLst>
    <dgm:cxn modelId="{9D6E0C05-12A9-479F-8B42-7CE946BBAD96}" type="presOf" srcId="{CD4673F5-A12F-4615-AE8E-3A8132FAF6DD}" destId="{E1709CA6-FB87-401A-9DDC-42C3BC67702C}" srcOrd="0" destOrd="0" presId="urn:microsoft.com/office/officeart/2008/layout/VerticalCurvedList"/>
    <dgm:cxn modelId="{B73AB50C-FC82-4496-9824-A32A6C530D9A}" type="presOf" srcId="{70FCFFB0-62FD-4917-9DE3-D4FA9F2E9F38}" destId="{D861187D-8565-4591-9305-7A4B4D55CA16}" srcOrd="0" destOrd="0" presId="urn:microsoft.com/office/officeart/2008/layout/VerticalCurvedList"/>
    <dgm:cxn modelId="{EF153317-0F54-4CDA-BD91-C25BDD39E25E}" srcId="{70FCFFB0-62FD-4917-9DE3-D4FA9F2E9F38}" destId="{19C5B72F-D44A-45EE-82BC-F8A3D8EDDA7A}" srcOrd="2" destOrd="0" parTransId="{0316E43E-9299-455C-AF5F-FC7AA4050272}" sibTransId="{F0666710-125E-4936-BEB5-4F8FDA1D3807}"/>
    <dgm:cxn modelId="{BB952740-D464-4394-84BF-C312002C2AAD}" srcId="{70FCFFB0-62FD-4917-9DE3-D4FA9F2E9F38}" destId="{39DC0A4D-F3E9-4660-9EC7-E089EAEDEC57}" srcOrd="3" destOrd="0" parTransId="{8B3EE005-27F4-4608-AB2B-AF6291166208}" sibTransId="{196A5084-ADBF-438A-989B-D9BA7A31ACB3}"/>
    <dgm:cxn modelId="{8AD7F15C-77F4-4847-A3D6-32E21AA52E52}" srcId="{70FCFFB0-62FD-4917-9DE3-D4FA9F2E9F38}" destId="{8FC51D31-057A-486C-A2F8-BC21DF8DBD01}" srcOrd="4" destOrd="0" parTransId="{FD121BBB-1D41-4276-B264-0480461C6682}" sibTransId="{9AD5C4A2-41E1-4065-A1AF-2CF8EDA4B0CD}"/>
    <dgm:cxn modelId="{39C1C365-5105-4438-BAD6-75B5B9B4D2F4}" type="presOf" srcId="{19C5B72F-D44A-45EE-82BC-F8A3D8EDDA7A}" destId="{E4A322A2-0D40-401A-AF94-3DF85454E048}" srcOrd="0" destOrd="0" presId="urn:microsoft.com/office/officeart/2008/layout/VerticalCurvedList"/>
    <dgm:cxn modelId="{BA60D051-6711-4C51-A97B-C78B6C4133A1}" srcId="{70FCFFB0-62FD-4917-9DE3-D4FA9F2E9F38}" destId="{183B0CB9-1223-4619-A0CC-82DD103D3B5A}" srcOrd="0" destOrd="0" parTransId="{D0DA8EAD-9161-4F19-806A-1BFDFF5461D7}" sibTransId="{CD4673F5-A12F-4615-AE8E-3A8132FAF6DD}"/>
    <dgm:cxn modelId="{9F99DEDB-D51A-4788-B825-7689BF27E437}" type="presOf" srcId="{183B0CB9-1223-4619-A0CC-82DD103D3B5A}" destId="{4B21B7E0-BF0D-4139-AEEE-A17A786460F4}" srcOrd="0" destOrd="0" presId="urn:microsoft.com/office/officeart/2008/layout/VerticalCurvedList"/>
    <dgm:cxn modelId="{380BE1DC-9FB4-4B8C-B51F-2B19C4D6676F}" type="presOf" srcId="{8FC51D31-057A-486C-A2F8-BC21DF8DBD01}" destId="{562DA74A-2DF5-4712-B74D-8600A51BB827}" srcOrd="0" destOrd="0" presId="urn:microsoft.com/office/officeart/2008/layout/VerticalCurvedList"/>
    <dgm:cxn modelId="{1A6885E5-9624-480E-9435-95B23C878EE0}" srcId="{70FCFFB0-62FD-4917-9DE3-D4FA9F2E9F38}" destId="{B48B00D8-E62D-450C-B495-02374BD187DC}" srcOrd="1" destOrd="0" parTransId="{388DC4F1-72EB-4A66-98BA-39245B26B420}" sibTransId="{3E1E0CAF-8EC1-40D3-A379-170F1BCC41BA}"/>
    <dgm:cxn modelId="{2412B3FC-A4A3-4FA5-A20B-E8340A22EAC5}" type="presOf" srcId="{B48B00D8-E62D-450C-B495-02374BD187DC}" destId="{9FB2EB28-6ABF-4082-B8E9-B3A4714C2B5E}" srcOrd="0" destOrd="0" presId="urn:microsoft.com/office/officeart/2008/layout/VerticalCurvedList"/>
    <dgm:cxn modelId="{966CC1FE-D030-4C5B-8740-9537FC54D343}" type="presOf" srcId="{39DC0A4D-F3E9-4660-9EC7-E089EAEDEC57}" destId="{8D650DDA-1502-410C-941A-B2E00298EB40}" srcOrd="0" destOrd="0" presId="urn:microsoft.com/office/officeart/2008/layout/VerticalCurvedList"/>
    <dgm:cxn modelId="{AB48AE0C-F30E-44DA-B068-7DBD5328C236}" type="presParOf" srcId="{D861187D-8565-4591-9305-7A4B4D55CA16}" destId="{464C4069-2B51-43EE-8D6B-DE8D976ECA0A}" srcOrd="0" destOrd="0" presId="urn:microsoft.com/office/officeart/2008/layout/VerticalCurvedList"/>
    <dgm:cxn modelId="{20E78852-C15A-4DCF-8D24-2AE018AB447A}" type="presParOf" srcId="{464C4069-2B51-43EE-8D6B-DE8D976ECA0A}" destId="{6F1656AC-FA38-4DE7-ABD0-218BB449E192}" srcOrd="0" destOrd="0" presId="urn:microsoft.com/office/officeart/2008/layout/VerticalCurvedList"/>
    <dgm:cxn modelId="{D5971AB8-7CF6-4ED4-B016-71D6659BF8B8}" type="presParOf" srcId="{6F1656AC-FA38-4DE7-ABD0-218BB449E192}" destId="{30DFA051-D7F9-4ADA-9BBD-8DB1CE33718D}" srcOrd="0" destOrd="0" presId="urn:microsoft.com/office/officeart/2008/layout/VerticalCurvedList"/>
    <dgm:cxn modelId="{B1A986B4-D815-4C17-B326-E79833CF4D83}" type="presParOf" srcId="{6F1656AC-FA38-4DE7-ABD0-218BB449E192}" destId="{E1709CA6-FB87-401A-9DDC-42C3BC67702C}" srcOrd="1" destOrd="0" presId="urn:microsoft.com/office/officeart/2008/layout/VerticalCurvedList"/>
    <dgm:cxn modelId="{3622A788-63E3-4E48-9CAA-DD9CDEBD3D53}" type="presParOf" srcId="{6F1656AC-FA38-4DE7-ABD0-218BB449E192}" destId="{C389346D-E004-4017-A6D9-BD2C0457AE38}" srcOrd="2" destOrd="0" presId="urn:microsoft.com/office/officeart/2008/layout/VerticalCurvedList"/>
    <dgm:cxn modelId="{77A6697A-1ECD-4920-B41E-D33CB1DBADDD}" type="presParOf" srcId="{6F1656AC-FA38-4DE7-ABD0-218BB449E192}" destId="{3B90BC25-6A9F-499F-B610-E4F8A61CC7BB}" srcOrd="3" destOrd="0" presId="urn:microsoft.com/office/officeart/2008/layout/VerticalCurvedList"/>
    <dgm:cxn modelId="{40B1427D-E022-4727-9FA4-06BEBC3FB9F8}" type="presParOf" srcId="{464C4069-2B51-43EE-8D6B-DE8D976ECA0A}" destId="{4B21B7E0-BF0D-4139-AEEE-A17A786460F4}" srcOrd="1" destOrd="0" presId="urn:microsoft.com/office/officeart/2008/layout/VerticalCurvedList"/>
    <dgm:cxn modelId="{57952F84-63EC-4AFC-A5BC-82056511669A}" type="presParOf" srcId="{464C4069-2B51-43EE-8D6B-DE8D976ECA0A}" destId="{3C29F0A9-B7AE-4A4E-918F-F3B9DC0B97F0}" srcOrd="2" destOrd="0" presId="urn:microsoft.com/office/officeart/2008/layout/VerticalCurvedList"/>
    <dgm:cxn modelId="{B68CB0C4-7DBE-4A77-95A8-27CB88AB136F}" type="presParOf" srcId="{3C29F0A9-B7AE-4A4E-918F-F3B9DC0B97F0}" destId="{BDD42AFA-4B9F-497D-83D0-7B95A765B480}" srcOrd="0" destOrd="0" presId="urn:microsoft.com/office/officeart/2008/layout/VerticalCurvedList"/>
    <dgm:cxn modelId="{DEE01DA1-1B2A-423E-BA99-8F69A027187D}" type="presParOf" srcId="{464C4069-2B51-43EE-8D6B-DE8D976ECA0A}" destId="{9FB2EB28-6ABF-4082-B8E9-B3A4714C2B5E}" srcOrd="3" destOrd="0" presId="urn:microsoft.com/office/officeart/2008/layout/VerticalCurvedList"/>
    <dgm:cxn modelId="{0E50EE1D-3C1E-4584-9534-078F19123478}" type="presParOf" srcId="{464C4069-2B51-43EE-8D6B-DE8D976ECA0A}" destId="{197362DA-CEAD-4246-BF5F-F230C4BAA529}" srcOrd="4" destOrd="0" presId="urn:microsoft.com/office/officeart/2008/layout/VerticalCurvedList"/>
    <dgm:cxn modelId="{016F35EE-F57C-410F-9BB2-D57D8F5B5611}" type="presParOf" srcId="{197362DA-CEAD-4246-BF5F-F230C4BAA529}" destId="{B29575BA-4B36-4A7C-A082-9B0143CD7D22}" srcOrd="0" destOrd="0" presId="urn:microsoft.com/office/officeart/2008/layout/VerticalCurvedList"/>
    <dgm:cxn modelId="{5A38BD77-BBF7-4122-86D4-9994270C51F9}" type="presParOf" srcId="{464C4069-2B51-43EE-8D6B-DE8D976ECA0A}" destId="{E4A322A2-0D40-401A-AF94-3DF85454E048}" srcOrd="5" destOrd="0" presId="urn:microsoft.com/office/officeart/2008/layout/VerticalCurvedList"/>
    <dgm:cxn modelId="{ADEADEE7-39C7-46B3-BA6D-D6379B81F37E}" type="presParOf" srcId="{464C4069-2B51-43EE-8D6B-DE8D976ECA0A}" destId="{837AB589-DDE0-4F0C-A0B3-BABA6C3EE9B2}" srcOrd="6" destOrd="0" presId="urn:microsoft.com/office/officeart/2008/layout/VerticalCurvedList"/>
    <dgm:cxn modelId="{B334D84B-5078-4CD7-8354-FB925CB8C7F2}" type="presParOf" srcId="{837AB589-DDE0-4F0C-A0B3-BABA6C3EE9B2}" destId="{70A1F756-E374-483B-BF24-1DBD520B17DE}" srcOrd="0" destOrd="0" presId="urn:microsoft.com/office/officeart/2008/layout/VerticalCurvedList"/>
    <dgm:cxn modelId="{C4E5C8E1-73AF-4DBE-95E7-6599923898B0}" type="presParOf" srcId="{464C4069-2B51-43EE-8D6B-DE8D976ECA0A}" destId="{8D650DDA-1502-410C-941A-B2E00298EB40}" srcOrd="7" destOrd="0" presId="urn:microsoft.com/office/officeart/2008/layout/VerticalCurvedList"/>
    <dgm:cxn modelId="{2743A177-0B60-4800-96F8-1A647BAAE3F3}" type="presParOf" srcId="{464C4069-2B51-43EE-8D6B-DE8D976ECA0A}" destId="{1F339E1A-1F84-4AA3-9775-5126AA81CA93}" srcOrd="8" destOrd="0" presId="urn:microsoft.com/office/officeart/2008/layout/VerticalCurvedList"/>
    <dgm:cxn modelId="{623581D7-249A-4462-B26E-D52835C8B2E4}" type="presParOf" srcId="{1F339E1A-1F84-4AA3-9775-5126AA81CA93}" destId="{CFDF4178-72EF-46A9-AD9C-A50D3082BBC4}" srcOrd="0" destOrd="0" presId="urn:microsoft.com/office/officeart/2008/layout/VerticalCurvedList"/>
    <dgm:cxn modelId="{9BBED3F0-06C4-4DED-B1E5-58CB74B2DC29}" type="presParOf" srcId="{464C4069-2B51-43EE-8D6B-DE8D976ECA0A}" destId="{562DA74A-2DF5-4712-B74D-8600A51BB827}" srcOrd="9" destOrd="0" presId="urn:microsoft.com/office/officeart/2008/layout/VerticalCurvedList"/>
    <dgm:cxn modelId="{43056A2A-6A29-4867-B973-CBCA35DD5495}" type="presParOf" srcId="{464C4069-2B51-43EE-8D6B-DE8D976ECA0A}" destId="{C44B7A97-B02A-472E-823E-5094EB6FF329}" srcOrd="10" destOrd="0" presId="urn:microsoft.com/office/officeart/2008/layout/VerticalCurvedList"/>
    <dgm:cxn modelId="{6FC3DB30-48DD-4E26-A1EF-2F45F880BC2F}" type="presParOf" srcId="{C44B7A97-B02A-472E-823E-5094EB6FF329}" destId="{7966D38F-D05D-4058-9D34-C37DE6ECC1E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CDB6CC7-0B2F-489E-9D55-683CE0975E9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DCE212C-9421-4260-9F5D-963ECBA44B1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th-TH" sz="2800" dirty="0">
              <a:solidFill>
                <a:schemeClr val="tx1"/>
              </a:solidFill>
            </a:rPr>
            <a:t>ค่าไฟฟ้า,ค่าประปา</a:t>
          </a:r>
        </a:p>
        <a:p>
          <a:pPr rtl="0">
            <a:spcAft>
              <a:spcPts val="0"/>
            </a:spcAft>
          </a:pPr>
          <a:r>
            <a:rPr lang="th-TH" sz="2800" dirty="0">
              <a:solidFill>
                <a:schemeClr val="tx1"/>
              </a:solidFill>
            </a:rPr>
            <a:t>ค่าไปรษณีย์,ค่าโทรศัพท์</a:t>
          </a:r>
        </a:p>
        <a:p>
          <a:pPr rtl="0">
            <a:spcAft>
              <a:spcPts val="0"/>
            </a:spcAft>
          </a:pPr>
          <a:endParaRPr lang="th-TH" sz="1800" dirty="0"/>
        </a:p>
      </dgm:t>
    </dgm:pt>
    <dgm:pt modelId="{BAC239BE-526E-461A-9529-717DB6D13BA6}" type="parTrans" cxnId="{2A444CCF-6985-4CA4-BDB0-7ECE6055E0ED}">
      <dgm:prSet/>
      <dgm:spPr/>
      <dgm:t>
        <a:bodyPr/>
        <a:lstStyle/>
        <a:p>
          <a:endParaRPr lang="th-TH"/>
        </a:p>
      </dgm:t>
    </dgm:pt>
    <dgm:pt modelId="{031A46EB-616C-453E-9E05-96F5AA6C2011}" type="sibTrans" cxnId="{2A444CCF-6985-4CA4-BDB0-7ECE6055E0ED}">
      <dgm:prSet/>
      <dgm:spPr/>
      <dgm:t>
        <a:bodyPr/>
        <a:lstStyle/>
        <a:p>
          <a:endParaRPr lang="th-TH"/>
        </a:p>
      </dgm:t>
    </dgm:pt>
    <dgm:pt modelId="{9466B45F-0EFE-4484-B5C3-F7DAF9F39BEA}" type="pres">
      <dgm:prSet presAssocID="{6CDB6CC7-0B2F-489E-9D55-683CE0975E9B}" presName="Name0" presStyleCnt="0">
        <dgm:presLayoutVars>
          <dgm:dir/>
          <dgm:animLvl val="lvl"/>
          <dgm:resizeHandles/>
        </dgm:presLayoutVars>
      </dgm:prSet>
      <dgm:spPr/>
    </dgm:pt>
    <dgm:pt modelId="{EA6FF068-637A-46AE-A2FC-15EE30940276}" type="pres">
      <dgm:prSet presAssocID="{0DCE212C-9421-4260-9F5D-963ECBA44B12}" presName="linNode" presStyleCnt="0"/>
      <dgm:spPr/>
    </dgm:pt>
    <dgm:pt modelId="{2540DD82-EFAA-434D-804C-8384F31C5537}" type="pres">
      <dgm:prSet presAssocID="{0DCE212C-9421-4260-9F5D-963ECBA44B12}" presName="parentShp" presStyleLbl="node1" presStyleIdx="0" presStyleCnt="1" custScaleX="491363" custLinFactNeighborX="8831">
        <dgm:presLayoutVars>
          <dgm:bulletEnabled val="1"/>
        </dgm:presLayoutVars>
      </dgm:prSet>
      <dgm:spPr/>
    </dgm:pt>
    <dgm:pt modelId="{611B61D6-6A7D-4381-9536-917D0770ED10}" type="pres">
      <dgm:prSet presAssocID="{0DCE212C-9421-4260-9F5D-963ECBA44B12}" presName="childShp" presStyleLbl="bgAccFollowNode1" presStyleIdx="0" presStyleCnt="1" custScaleY="60896">
        <dgm:presLayoutVars>
          <dgm:bulletEnabled val="1"/>
        </dgm:presLayoutVars>
      </dgm:prSet>
      <dgm:spPr/>
    </dgm:pt>
  </dgm:ptLst>
  <dgm:cxnLst>
    <dgm:cxn modelId="{16FEAC60-AD5D-4BA4-BE45-42A35A3CA240}" type="presOf" srcId="{0DCE212C-9421-4260-9F5D-963ECBA44B12}" destId="{2540DD82-EFAA-434D-804C-8384F31C5537}" srcOrd="0" destOrd="0" presId="urn:microsoft.com/office/officeart/2005/8/layout/vList6"/>
    <dgm:cxn modelId="{450E27AC-AF86-4B49-8253-1B3FDA9D20C7}" type="presOf" srcId="{6CDB6CC7-0B2F-489E-9D55-683CE0975E9B}" destId="{9466B45F-0EFE-4484-B5C3-F7DAF9F39BEA}" srcOrd="0" destOrd="0" presId="urn:microsoft.com/office/officeart/2005/8/layout/vList6"/>
    <dgm:cxn modelId="{2A444CCF-6985-4CA4-BDB0-7ECE6055E0ED}" srcId="{6CDB6CC7-0B2F-489E-9D55-683CE0975E9B}" destId="{0DCE212C-9421-4260-9F5D-963ECBA44B12}" srcOrd="0" destOrd="0" parTransId="{BAC239BE-526E-461A-9529-717DB6D13BA6}" sibTransId="{031A46EB-616C-453E-9E05-96F5AA6C2011}"/>
    <dgm:cxn modelId="{A6F6EDEB-A37A-4B10-B9A6-A4F2BE17C0FB}" type="presParOf" srcId="{9466B45F-0EFE-4484-B5C3-F7DAF9F39BEA}" destId="{EA6FF068-637A-46AE-A2FC-15EE30940276}" srcOrd="0" destOrd="0" presId="urn:microsoft.com/office/officeart/2005/8/layout/vList6"/>
    <dgm:cxn modelId="{1C9AF445-D4E9-4F22-8DA4-EA08041D762D}" type="presParOf" srcId="{EA6FF068-637A-46AE-A2FC-15EE30940276}" destId="{2540DD82-EFAA-434D-804C-8384F31C5537}" srcOrd="0" destOrd="0" presId="urn:microsoft.com/office/officeart/2005/8/layout/vList6"/>
    <dgm:cxn modelId="{D74E1B00-09FA-4BE4-84C0-2C018D43401E}" type="presParOf" srcId="{EA6FF068-637A-46AE-A2FC-15EE30940276}" destId="{611B61D6-6A7D-4381-9536-917D0770ED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915C0AA-CAF3-4BC2-924F-A77F750F49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089314E-9B1F-49C3-9CA5-F0D0A859DC6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th-TH" sz="2800" dirty="0">
              <a:solidFill>
                <a:schemeClr val="tx1"/>
              </a:solidFill>
            </a:rPr>
            <a:t>ค่าบริการสื่อสารโทรคมนาคม</a:t>
          </a:r>
        </a:p>
      </dgm:t>
    </dgm:pt>
    <dgm:pt modelId="{6FDEC372-EFCF-4928-9E23-6F4CD2804C10}" type="parTrans" cxnId="{72310DEF-86BD-42F3-BF91-BC71454B89B3}">
      <dgm:prSet/>
      <dgm:spPr/>
      <dgm:t>
        <a:bodyPr/>
        <a:lstStyle/>
        <a:p>
          <a:endParaRPr lang="th-TH"/>
        </a:p>
      </dgm:t>
    </dgm:pt>
    <dgm:pt modelId="{299AF902-C3C6-457B-9695-5B879BF27452}" type="sibTrans" cxnId="{72310DEF-86BD-42F3-BF91-BC71454B89B3}">
      <dgm:prSet/>
      <dgm:spPr/>
      <dgm:t>
        <a:bodyPr/>
        <a:lstStyle/>
        <a:p>
          <a:endParaRPr lang="th-TH"/>
        </a:p>
      </dgm:t>
    </dgm:pt>
    <dgm:pt modelId="{AA505625-6F74-4620-A873-483E50D8180F}" type="pres">
      <dgm:prSet presAssocID="{6915C0AA-CAF3-4BC2-924F-A77F750F490C}" presName="Name0" presStyleCnt="0">
        <dgm:presLayoutVars>
          <dgm:dir/>
          <dgm:animLvl val="lvl"/>
          <dgm:resizeHandles/>
        </dgm:presLayoutVars>
      </dgm:prSet>
      <dgm:spPr/>
    </dgm:pt>
    <dgm:pt modelId="{368E1E56-C79C-4ECF-815F-DC0E22351344}" type="pres">
      <dgm:prSet presAssocID="{5089314E-9B1F-49C3-9CA5-F0D0A859DC60}" presName="linNode" presStyleCnt="0"/>
      <dgm:spPr/>
    </dgm:pt>
    <dgm:pt modelId="{FD02FC6C-875E-4340-ACF3-20333FBFB751}" type="pres">
      <dgm:prSet presAssocID="{5089314E-9B1F-49C3-9CA5-F0D0A859DC60}" presName="parentShp" presStyleLbl="node1" presStyleIdx="0" presStyleCnt="1" custScaleX="545924" custLinFactNeighborX="-225" custLinFactNeighborY="-4903">
        <dgm:presLayoutVars>
          <dgm:bulletEnabled val="1"/>
        </dgm:presLayoutVars>
      </dgm:prSet>
      <dgm:spPr/>
    </dgm:pt>
    <dgm:pt modelId="{B33FB549-6D7C-4B9F-9553-EA1AE32B055D}" type="pres">
      <dgm:prSet presAssocID="{5089314E-9B1F-49C3-9CA5-F0D0A859DC60}" presName="childShp" presStyleLbl="bgAccFollowNode1" presStyleIdx="0" presStyleCnt="1" custScaleY="68540" custLinFactNeighborX="337" custLinFactNeighborY="-2962">
        <dgm:presLayoutVars>
          <dgm:bulletEnabled val="1"/>
        </dgm:presLayoutVars>
      </dgm:prSet>
      <dgm:spPr/>
    </dgm:pt>
  </dgm:ptLst>
  <dgm:cxnLst>
    <dgm:cxn modelId="{D1545938-50F7-4597-81A7-BE063C000EAD}" type="presOf" srcId="{6915C0AA-CAF3-4BC2-924F-A77F750F490C}" destId="{AA505625-6F74-4620-A873-483E50D8180F}" srcOrd="0" destOrd="0" presId="urn:microsoft.com/office/officeart/2005/8/layout/vList6"/>
    <dgm:cxn modelId="{D96104A8-FE0B-4824-AE2E-105E8488B2C7}" type="presOf" srcId="{5089314E-9B1F-49C3-9CA5-F0D0A859DC60}" destId="{FD02FC6C-875E-4340-ACF3-20333FBFB751}" srcOrd="0" destOrd="0" presId="urn:microsoft.com/office/officeart/2005/8/layout/vList6"/>
    <dgm:cxn modelId="{72310DEF-86BD-42F3-BF91-BC71454B89B3}" srcId="{6915C0AA-CAF3-4BC2-924F-A77F750F490C}" destId="{5089314E-9B1F-49C3-9CA5-F0D0A859DC60}" srcOrd="0" destOrd="0" parTransId="{6FDEC372-EFCF-4928-9E23-6F4CD2804C10}" sibTransId="{299AF902-C3C6-457B-9695-5B879BF27452}"/>
    <dgm:cxn modelId="{A5F8B1B6-CAE4-4AFF-B7FD-3056EFABB342}" type="presParOf" srcId="{AA505625-6F74-4620-A873-483E50D8180F}" destId="{368E1E56-C79C-4ECF-815F-DC0E22351344}" srcOrd="0" destOrd="0" presId="urn:microsoft.com/office/officeart/2005/8/layout/vList6"/>
    <dgm:cxn modelId="{6856AC47-6A65-4D9F-89D3-FE8C724A7DE7}" type="presParOf" srcId="{368E1E56-C79C-4ECF-815F-DC0E22351344}" destId="{FD02FC6C-875E-4340-ACF3-20333FBFB751}" srcOrd="0" destOrd="0" presId="urn:microsoft.com/office/officeart/2005/8/layout/vList6"/>
    <dgm:cxn modelId="{EFB34CB5-4159-4F9A-8223-4E4497E0A7CA}" type="presParOf" srcId="{368E1E56-C79C-4ECF-815F-DC0E22351344}" destId="{B33FB549-6D7C-4B9F-9553-EA1AE32B055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CDB6CC7-0B2F-489E-9D55-683CE0975E9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DCE212C-9421-4260-9F5D-963ECBA44B1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 rtl="0">
            <a:spcAft>
              <a:spcPts val="0"/>
            </a:spcAft>
          </a:pPr>
          <a:r>
            <a:rPr lang="th-TH" sz="2800" dirty="0">
              <a:solidFill>
                <a:schemeClr val="tx1"/>
              </a:solidFill>
            </a:rPr>
            <a:t>-</a:t>
          </a:r>
          <a:r>
            <a:rPr lang="th-TH" sz="2800" dirty="0"/>
            <a:t> </a:t>
          </a:r>
          <a:r>
            <a:rPr lang="th-TH" sz="2400" dirty="0">
              <a:solidFill>
                <a:schemeClr val="tx1"/>
              </a:solidFill>
            </a:rPr>
            <a:t>สำเนาใบแจ้งหนี้  </a:t>
          </a:r>
          <a:r>
            <a:rPr lang="th-TH" sz="2400" dirty="0">
              <a:solidFill>
                <a:srgbClr val="FF0000"/>
              </a:solidFill>
            </a:rPr>
            <a:t>หรือ</a:t>
          </a:r>
        </a:p>
        <a:p>
          <a:pPr algn="l" rtl="0">
            <a:spcAft>
              <a:spcPts val="0"/>
            </a:spcAft>
          </a:pPr>
          <a:r>
            <a:rPr lang="th-TH" sz="2400" dirty="0">
              <a:solidFill>
                <a:schemeClr val="tx1"/>
              </a:solidFill>
            </a:rPr>
            <a:t>- ใบประมาณการค่าใช้จ่าย</a:t>
          </a:r>
        </a:p>
      </dgm:t>
    </dgm:pt>
    <dgm:pt modelId="{BAC239BE-526E-461A-9529-717DB6D13BA6}" type="parTrans" cxnId="{2A444CCF-6985-4CA4-BDB0-7ECE6055E0ED}">
      <dgm:prSet/>
      <dgm:spPr/>
      <dgm:t>
        <a:bodyPr/>
        <a:lstStyle/>
        <a:p>
          <a:endParaRPr lang="th-TH"/>
        </a:p>
      </dgm:t>
    </dgm:pt>
    <dgm:pt modelId="{031A46EB-616C-453E-9E05-96F5AA6C2011}" type="sibTrans" cxnId="{2A444CCF-6985-4CA4-BDB0-7ECE6055E0ED}">
      <dgm:prSet/>
      <dgm:spPr/>
      <dgm:t>
        <a:bodyPr/>
        <a:lstStyle/>
        <a:p>
          <a:endParaRPr lang="th-TH"/>
        </a:p>
      </dgm:t>
    </dgm:pt>
    <dgm:pt modelId="{C805DCE7-9F70-4D9F-A558-5F48B128A383}" type="pres">
      <dgm:prSet presAssocID="{6CDB6CC7-0B2F-489E-9D55-683CE0975E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757AAF-A4C8-4DAC-A825-F52E66BA88FE}" type="pres">
      <dgm:prSet presAssocID="{0DCE212C-9421-4260-9F5D-963ECBA44B12}" presName="root" presStyleCnt="0"/>
      <dgm:spPr/>
    </dgm:pt>
    <dgm:pt modelId="{4DED384F-80B4-4445-ADA4-383A521EAD92}" type="pres">
      <dgm:prSet presAssocID="{0DCE212C-9421-4260-9F5D-963ECBA44B12}" presName="rootComposite" presStyleCnt="0"/>
      <dgm:spPr/>
    </dgm:pt>
    <dgm:pt modelId="{27A77E4A-70D4-4DD5-B974-D4F671A17A7E}" type="pres">
      <dgm:prSet presAssocID="{0DCE212C-9421-4260-9F5D-963ECBA44B12}" presName="rootText" presStyleLbl="node1" presStyleIdx="0" presStyleCnt="1" custScaleX="212228" custScaleY="207286" custLinFactNeighborY="-42299"/>
      <dgm:spPr/>
    </dgm:pt>
    <dgm:pt modelId="{AEA88C95-31ED-40F2-83AE-C9081D80433A}" type="pres">
      <dgm:prSet presAssocID="{0DCE212C-9421-4260-9F5D-963ECBA44B12}" presName="rootConnector" presStyleLbl="node1" presStyleIdx="0" presStyleCnt="1"/>
      <dgm:spPr/>
    </dgm:pt>
    <dgm:pt modelId="{BC6B1348-C79C-49AB-9AB0-5CE73BAD0570}" type="pres">
      <dgm:prSet presAssocID="{0DCE212C-9421-4260-9F5D-963ECBA44B12}" presName="childShape" presStyleCnt="0"/>
      <dgm:spPr/>
    </dgm:pt>
  </dgm:ptLst>
  <dgm:cxnLst>
    <dgm:cxn modelId="{3F4F606D-5D8E-4F9C-9878-5AA020962D1F}" type="presOf" srcId="{0DCE212C-9421-4260-9F5D-963ECBA44B12}" destId="{27A77E4A-70D4-4DD5-B974-D4F671A17A7E}" srcOrd="0" destOrd="0" presId="urn:microsoft.com/office/officeart/2005/8/layout/hierarchy3"/>
    <dgm:cxn modelId="{0ECC5177-79F8-438C-8C69-761ADB48D24D}" type="presOf" srcId="{6CDB6CC7-0B2F-489E-9D55-683CE0975E9B}" destId="{C805DCE7-9F70-4D9F-A558-5F48B128A383}" srcOrd="0" destOrd="0" presId="urn:microsoft.com/office/officeart/2005/8/layout/hierarchy3"/>
    <dgm:cxn modelId="{1544128F-58E4-4340-8ADD-013D0380293B}" type="presOf" srcId="{0DCE212C-9421-4260-9F5D-963ECBA44B12}" destId="{AEA88C95-31ED-40F2-83AE-C9081D80433A}" srcOrd="1" destOrd="0" presId="urn:microsoft.com/office/officeart/2005/8/layout/hierarchy3"/>
    <dgm:cxn modelId="{2A444CCF-6985-4CA4-BDB0-7ECE6055E0ED}" srcId="{6CDB6CC7-0B2F-489E-9D55-683CE0975E9B}" destId="{0DCE212C-9421-4260-9F5D-963ECBA44B12}" srcOrd="0" destOrd="0" parTransId="{BAC239BE-526E-461A-9529-717DB6D13BA6}" sibTransId="{031A46EB-616C-453E-9E05-96F5AA6C2011}"/>
    <dgm:cxn modelId="{9EEBAB66-7DCC-4C2E-A632-CE161F4F8313}" type="presParOf" srcId="{C805DCE7-9F70-4D9F-A558-5F48B128A383}" destId="{EE757AAF-A4C8-4DAC-A825-F52E66BA88FE}" srcOrd="0" destOrd="0" presId="urn:microsoft.com/office/officeart/2005/8/layout/hierarchy3"/>
    <dgm:cxn modelId="{02531F8E-FB88-49F2-8360-1D512CAE4019}" type="presParOf" srcId="{EE757AAF-A4C8-4DAC-A825-F52E66BA88FE}" destId="{4DED384F-80B4-4445-ADA4-383A521EAD92}" srcOrd="0" destOrd="0" presId="urn:microsoft.com/office/officeart/2005/8/layout/hierarchy3"/>
    <dgm:cxn modelId="{1EF6A43B-2446-41C9-BC56-11461A4F8D51}" type="presParOf" srcId="{4DED384F-80B4-4445-ADA4-383A521EAD92}" destId="{27A77E4A-70D4-4DD5-B974-D4F671A17A7E}" srcOrd="0" destOrd="0" presId="urn:microsoft.com/office/officeart/2005/8/layout/hierarchy3"/>
    <dgm:cxn modelId="{84E35857-C55B-46D1-8961-3F6844C7EC62}" type="presParOf" srcId="{4DED384F-80B4-4445-ADA4-383A521EAD92}" destId="{AEA88C95-31ED-40F2-83AE-C9081D80433A}" srcOrd="1" destOrd="0" presId="urn:microsoft.com/office/officeart/2005/8/layout/hierarchy3"/>
    <dgm:cxn modelId="{89AFA919-CCB3-40CF-9069-F4CE7119E183}" type="presParOf" srcId="{EE757AAF-A4C8-4DAC-A825-F52E66BA88FE}" destId="{BC6B1348-C79C-49AB-9AB0-5CE73BAD05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915C0AA-CAF3-4BC2-924F-A77F750F49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089314E-9B1F-49C3-9CA5-F0D0A859DC6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th-TH" dirty="0">
              <a:solidFill>
                <a:schemeClr val="tx1"/>
              </a:solidFill>
            </a:rPr>
            <a:t>-สำเนาใบส่งของ/สำเนาใบแจ้งหนี้</a:t>
          </a:r>
        </a:p>
        <a:p>
          <a:pPr rtl="0">
            <a:spcAft>
              <a:spcPts val="0"/>
            </a:spcAft>
          </a:pPr>
          <a:r>
            <a:rPr lang="th-TH" dirty="0">
              <a:solidFill>
                <a:schemeClr val="tx1"/>
              </a:solidFill>
            </a:rPr>
            <a:t>-รายงานงานตรวจรับ </a:t>
          </a:r>
        </a:p>
        <a:p>
          <a:pPr rtl="0">
            <a:spcAft>
              <a:spcPts val="0"/>
            </a:spcAft>
          </a:pPr>
          <a:r>
            <a:rPr lang="th-TH" dirty="0">
              <a:solidFill>
                <a:srgbClr val="C00000"/>
              </a:solidFill>
            </a:rPr>
            <a:t>(จัดซื้อจัดจ้างตามระเบียบพัสดุฯ)</a:t>
          </a:r>
        </a:p>
      </dgm:t>
    </dgm:pt>
    <dgm:pt modelId="{6FDEC372-EFCF-4928-9E23-6F4CD2804C10}" type="parTrans" cxnId="{72310DEF-86BD-42F3-BF91-BC71454B89B3}">
      <dgm:prSet/>
      <dgm:spPr/>
      <dgm:t>
        <a:bodyPr/>
        <a:lstStyle/>
        <a:p>
          <a:endParaRPr lang="th-TH"/>
        </a:p>
      </dgm:t>
    </dgm:pt>
    <dgm:pt modelId="{299AF902-C3C6-457B-9695-5B879BF27452}" type="sibTrans" cxnId="{72310DEF-86BD-42F3-BF91-BC71454B89B3}">
      <dgm:prSet/>
      <dgm:spPr/>
      <dgm:t>
        <a:bodyPr/>
        <a:lstStyle/>
        <a:p>
          <a:endParaRPr lang="th-TH"/>
        </a:p>
      </dgm:t>
    </dgm:pt>
    <dgm:pt modelId="{4A3F8EBC-8A81-4E37-95FB-D674772B0167}" type="pres">
      <dgm:prSet presAssocID="{6915C0AA-CAF3-4BC2-924F-A77F750F490C}" presName="linear" presStyleCnt="0">
        <dgm:presLayoutVars>
          <dgm:animLvl val="lvl"/>
          <dgm:resizeHandles val="exact"/>
        </dgm:presLayoutVars>
      </dgm:prSet>
      <dgm:spPr/>
    </dgm:pt>
    <dgm:pt modelId="{0E834ACB-8E08-413D-B668-CDEC6ABA3CB2}" type="pres">
      <dgm:prSet presAssocID="{5089314E-9B1F-49C3-9CA5-F0D0A859DC60}" presName="parentText" presStyleLbl="node1" presStyleIdx="0" presStyleCnt="1" custScaleY="122993">
        <dgm:presLayoutVars>
          <dgm:chMax val="0"/>
          <dgm:bulletEnabled val="1"/>
        </dgm:presLayoutVars>
      </dgm:prSet>
      <dgm:spPr/>
    </dgm:pt>
  </dgm:ptLst>
  <dgm:cxnLst>
    <dgm:cxn modelId="{6D9AFD58-D180-4DA2-AC27-1A5132B68EA6}" type="presOf" srcId="{5089314E-9B1F-49C3-9CA5-F0D0A859DC60}" destId="{0E834ACB-8E08-413D-B668-CDEC6ABA3CB2}" srcOrd="0" destOrd="0" presId="urn:microsoft.com/office/officeart/2005/8/layout/vList2"/>
    <dgm:cxn modelId="{AEA469CB-310D-423B-A7A5-FF3F2A247E63}" type="presOf" srcId="{6915C0AA-CAF3-4BC2-924F-A77F750F490C}" destId="{4A3F8EBC-8A81-4E37-95FB-D674772B0167}" srcOrd="0" destOrd="0" presId="urn:microsoft.com/office/officeart/2005/8/layout/vList2"/>
    <dgm:cxn modelId="{72310DEF-86BD-42F3-BF91-BC71454B89B3}" srcId="{6915C0AA-CAF3-4BC2-924F-A77F750F490C}" destId="{5089314E-9B1F-49C3-9CA5-F0D0A859DC60}" srcOrd="0" destOrd="0" parTransId="{6FDEC372-EFCF-4928-9E23-6F4CD2804C10}" sibTransId="{299AF902-C3C6-457B-9695-5B879BF27452}"/>
    <dgm:cxn modelId="{C8822EBF-B1CB-4264-85E3-B98AFCACA9E6}" type="presParOf" srcId="{4A3F8EBC-8A81-4E37-95FB-D674772B0167}" destId="{0E834ACB-8E08-413D-B668-CDEC6ABA3C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134F640-D6B6-4941-A7D9-6F8E67FA74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93D495BB-8DBB-4598-BD6A-0CA60B82F167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en-US" dirty="0">
              <a:solidFill>
                <a:schemeClr val="tx1"/>
              </a:solidFill>
            </a:rPr>
            <a:t>Dr. </a:t>
          </a:r>
          <a:r>
            <a:rPr lang="th-TH" dirty="0">
              <a:solidFill>
                <a:schemeClr val="tx1"/>
              </a:solidFill>
            </a:rPr>
            <a:t>ค่าไฟฟ้า  (5104020101.101)</a:t>
          </a:r>
        </a:p>
        <a:p>
          <a:pPr rtl="0">
            <a:spcAft>
              <a:spcPts val="0"/>
            </a:spcAft>
          </a:pPr>
          <a:r>
            <a:rPr lang="en-US" dirty="0">
              <a:solidFill>
                <a:schemeClr val="tx1"/>
              </a:solidFill>
            </a:rPr>
            <a:t>Dr. </a:t>
          </a:r>
          <a:r>
            <a:rPr lang="th-TH" dirty="0">
              <a:solidFill>
                <a:schemeClr val="tx1"/>
              </a:solidFill>
            </a:rPr>
            <a:t>ค่าประปา  (5104020103.101)</a:t>
          </a:r>
        </a:p>
        <a:p>
          <a:pPr rtl="0">
            <a:spcAft>
              <a:spcPts val="0"/>
            </a:spcAft>
          </a:pPr>
          <a:r>
            <a:rPr lang="en-US" dirty="0">
              <a:solidFill>
                <a:schemeClr val="tx1"/>
              </a:solidFill>
            </a:rPr>
            <a:t>Dr. </a:t>
          </a:r>
          <a:r>
            <a:rPr lang="th-TH" dirty="0">
              <a:solidFill>
                <a:schemeClr val="tx1"/>
              </a:solidFill>
            </a:rPr>
            <a:t>ค่าไปรษณีย์โทรเลข  (5104020107.101)</a:t>
          </a:r>
        </a:p>
        <a:p>
          <a:pPr rtl="0">
            <a:spcAft>
              <a:spcPts val="0"/>
            </a:spcAft>
          </a:pPr>
          <a:r>
            <a:rPr lang="en-US" dirty="0">
              <a:solidFill>
                <a:schemeClr val="tx1"/>
              </a:solidFill>
            </a:rPr>
            <a:t>Dr. </a:t>
          </a:r>
          <a:r>
            <a:rPr lang="th-TH" dirty="0">
              <a:solidFill>
                <a:schemeClr val="tx1"/>
              </a:solidFill>
            </a:rPr>
            <a:t>ค่าโทรศัพท์  (5104020105.101)</a:t>
          </a:r>
        </a:p>
        <a:p>
          <a:pPr rtl="0"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Dr.</a:t>
          </a:r>
          <a:r>
            <a:rPr lang="th-TH" dirty="0">
              <a:solidFill>
                <a:schemeClr val="tx1"/>
              </a:solidFill>
            </a:rPr>
            <a:t> ค่าบริการสื่อสารโทรคมนาคม  (5104020106.101)</a:t>
          </a:r>
        </a:p>
        <a:p>
          <a:pPr rtl="0">
            <a:spcAft>
              <a:spcPct val="35000"/>
            </a:spcAft>
          </a:pPr>
          <a:r>
            <a:rPr lang="en-US" dirty="0">
              <a:solidFill>
                <a:schemeClr val="tx1"/>
              </a:solidFill>
            </a:rPr>
            <a:t>            Cr. </a:t>
          </a:r>
          <a:r>
            <a:rPr lang="th-TH" dirty="0">
              <a:solidFill>
                <a:schemeClr val="tx1"/>
              </a:solidFill>
            </a:rPr>
            <a:t>ค่าสาธารณูปโภคค้างจ่าย  (2102040110.113)</a:t>
          </a:r>
        </a:p>
      </dgm:t>
    </dgm:pt>
    <dgm:pt modelId="{5A66E1EF-6D3E-4DFD-AE89-D5327ED4EBEE}" type="parTrans" cxnId="{52C4CBDB-C6C0-4634-B296-EBB96FB2F393}">
      <dgm:prSet/>
      <dgm:spPr/>
      <dgm:t>
        <a:bodyPr/>
        <a:lstStyle/>
        <a:p>
          <a:endParaRPr lang="th-TH"/>
        </a:p>
      </dgm:t>
    </dgm:pt>
    <dgm:pt modelId="{3638ED9C-5289-4006-8878-417A61F0B5F8}" type="sibTrans" cxnId="{52C4CBDB-C6C0-4634-B296-EBB96FB2F393}">
      <dgm:prSet/>
      <dgm:spPr/>
      <dgm:t>
        <a:bodyPr/>
        <a:lstStyle/>
        <a:p>
          <a:endParaRPr lang="th-TH"/>
        </a:p>
      </dgm:t>
    </dgm:pt>
    <dgm:pt modelId="{1D9EE19B-21BD-4D27-B34F-3CEB77EE9172}" type="pres">
      <dgm:prSet presAssocID="{C134F640-D6B6-4941-A7D9-6F8E67FA74C8}" presName="linear" presStyleCnt="0">
        <dgm:presLayoutVars>
          <dgm:animLvl val="lvl"/>
          <dgm:resizeHandles val="exact"/>
        </dgm:presLayoutVars>
      </dgm:prSet>
      <dgm:spPr/>
    </dgm:pt>
    <dgm:pt modelId="{7E3B5616-1C97-42F5-8E51-3DC8EBEB4CC2}" type="pres">
      <dgm:prSet presAssocID="{93D495BB-8DBB-4598-BD6A-0CA60B82F16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B76005-6B4F-479A-B215-7748DF6B6E38}" type="presOf" srcId="{93D495BB-8DBB-4598-BD6A-0CA60B82F167}" destId="{7E3B5616-1C97-42F5-8E51-3DC8EBEB4CC2}" srcOrd="0" destOrd="0" presId="urn:microsoft.com/office/officeart/2005/8/layout/vList2"/>
    <dgm:cxn modelId="{1773DD96-F019-4F4C-92FC-81CAE8030CB5}" type="presOf" srcId="{C134F640-D6B6-4941-A7D9-6F8E67FA74C8}" destId="{1D9EE19B-21BD-4D27-B34F-3CEB77EE9172}" srcOrd="0" destOrd="0" presId="urn:microsoft.com/office/officeart/2005/8/layout/vList2"/>
    <dgm:cxn modelId="{52C4CBDB-C6C0-4634-B296-EBB96FB2F393}" srcId="{C134F640-D6B6-4941-A7D9-6F8E67FA74C8}" destId="{93D495BB-8DBB-4598-BD6A-0CA60B82F167}" srcOrd="0" destOrd="0" parTransId="{5A66E1EF-6D3E-4DFD-AE89-D5327ED4EBEE}" sibTransId="{3638ED9C-5289-4006-8878-417A61F0B5F8}"/>
    <dgm:cxn modelId="{62081A57-CEE1-409E-A250-EE770E21C41D}" type="presParOf" srcId="{1D9EE19B-21BD-4D27-B34F-3CEB77EE9172}" destId="{7E3B5616-1C97-42F5-8E51-3DC8EBEB4C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D8F25F-756D-49DF-B0D4-1A9A28D085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40F00B9-F022-4A30-B9FF-140A7B4C59A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sz="2400" b="0" dirty="0"/>
            <a:t>ตัวอย่าง   รพ.รับเงินค่าบัตรประกันสุขภาพแรงงานต่างด้าว จำนวน  1 ราย จำนวนเงิน 2,700  บาท</a:t>
          </a:r>
        </a:p>
      </dgm:t>
    </dgm:pt>
    <dgm:pt modelId="{55798980-18A3-485B-B733-55B1F0C8B241}" type="parTrans" cxnId="{D6ADCE86-BC6F-47C5-B77E-9C4876553525}">
      <dgm:prSet/>
      <dgm:spPr/>
      <dgm:t>
        <a:bodyPr/>
        <a:lstStyle/>
        <a:p>
          <a:endParaRPr lang="th-TH"/>
        </a:p>
      </dgm:t>
    </dgm:pt>
    <dgm:pt modelId="{546BD966-8651-49E4-A69F-B941737370C4}" type="sibTrans" cxnId="{D6ADCE86-BC6F-47C5-B77E-9C4876553525}">
      <dgm:prSet/>
      <dgm:spPr/>
      <dgm:t>
        <a:bodyPr/>
        <a:lstStyle/>
        <a:p>
          <a:endParaRPr lang="th-TH"/>
        </a:p>
      </dgm:t>
    </dgm:pt>
    <dgm:pt modelId="{F8A63A6D-CFC5-4390-8B1F-475CA40F3188}" type="pres">
      <dgm:prSet presAssocID="{53D8F25F-756D-49DF-B0D4-1A9A28D08534}" presName="linear" presStyleCnt="0">
        <dgm:presLayoutVars>
          <dgm:animLvl val="lvl"/>
          <dgm:resizeHandles val="exact"/>
        </dgm:presLayoutVars>
      </dgm:prSet>
      <dgm:spPr/>
    </dgm:pt>
    <dgm:pt modelId="{FCD55604-3167-4636-8A91-72257C756A8B}" type="pres">
      <dgm:prSet presAssocID="{E40F00B9-F022-4A30-B9FF-140A7B4C59A2}" presName="parentText" presStyleLbl="node1" presStyleIdx="0" presStyleCnt="1" custScaleY="365074">
        <dgm:presLayoutVars>
          <dgm:chMax val="0"/>
          <dgm:bulletEnabled val="1"/>
        </dgm:presLayoutVars>
      </dgm:prSet>
      <dgm:spPr/>
    </dgm:pt>
  </dgm:ptLst>
  <dgm:cxnLst>
    <dgm:cxn modelId="{9B72444A-EA7F-4D11-8955-5BB8E5D40D63}" type="presOf" srcId="{53D8F25F-756D-49DF-B0D4-1A9A28D08534}" destId="{F8A63A6D-CFC5-4390-8B1F-475CA40F3188}" srcOrd="0" destOrd="0" presId="urn:microsoft.com/office/officeart/2005/8/layout/vList2"/>
    <dgm:cxn modelId="{D6ADCE86-BC6F-47C5-B77E-9C4876553525}" srcId="{53D8F25F-756D-49DF-B0D4-1A9A28D08534}" destId="{E40F00B9-F022-4A30-B9FF-140A7B4C59A2}" srcOrd="0" destOrd="0" parTransId="{55798980-18A3-485B-B733-55B1F0C8B241}" sibTransId="{546BD966-8651-49E4-A69F-B941737370C4}"/>
    <dgm:cxn modelId="{300BAFD3-80AF-4E91-B65B-D317BD9822C1}" type="presOf" srcId="{E40F00B9-F022-4A30-B9FF-140A7B4C59A2}" destId="{FCD55604-3167-4636-8A91-72257C756A8B}" srcOrd="0" destOrd="0" presId="urn:microsoft.com/office/officeart/2005/8/layout/vList2"/>
    <dgm:cxn modelId="{D015E943-F35F-4D7F-81EE-BB497A728D7D}" type="presParOf" srcId="{F8A63A6D-CFC5-4390-8B1F-475CA40F3188}" destId="{FCD55604-3167-4636-8A91-72257C756A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C3D1105-330D-43ED-AD28-5792E87D8D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159634F-6A48-470B-B3DA-7C19BEB29EA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เงินสด  (1101010101.101)		          2,700</a:t>
          </a:r>
        </a:p>
        <a:p>
          <a:pPr rtl="0"/>
          <a:r>
            <a:rPr lang="en-US" dirty="0"/>
            <a:t>      Cr. </a:t>
          </a:r>
          <a:r>
            <a:rPr lang="th-TH" dirty="0"/>
            <a:t>รายได้ค่าตรวจสุขภาพแรงงานต่างด้าว (4301020106.516)	           500</a:t>
          </a:r>
          <a:endParaRPr lang="th-TH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th-TH" b="1" dirty="0">
              <a:effectLst/>
            </a:rPr>
            <a:t>            รายได้ค่ารักษาแรงงานต่างด้าวรับล่วงหน้า (2103010103.502)        1,514</a:t>
          </a:r>
        </a:p>
        <a:p>
          <a:pPr rtl="0"/>
          <a:r>
            <a:rPr lang="th-TH" dirty="0"/>
            <a:t>              เงินรับฝากกองทุนแรงงานต่างด้าว-ค่าบริหารจัดการ (2111020199.501)      130</a:t>
          </a:r>
        </a:p>
        <a:p>
          <a:pPr rtl="0"/>
          <a:r>
            <a:rPr lang="th-TH" dirty="0"/>
            <a:t>              เงินรับฝากกองทุนแรงงานต่างด้าว-ค่าใช้จ่ายสูง (2111020199.502)	           350</a:t>
          </a:r>
        </a:p>
        <a:p>
          <a:pPr rtl="0"/>
          <a:r>
            <a:rPr lang="th-TH" dirty="0"/>
            <a:t>              เงินรับฝากกองทุนแรงงานต่างด้าว-</a:t>
          </a:r>
          <a:r>
            <a:rPr lang="en-US" dirty="0"/>
            <a:t>P&amp;P </a:t>
          </a:r>
          <a:r>
            <a:rPr lang="th-TH" dirty="0"/>
            <a:t>(211102199.503)                       206</a:t>
          </a:r>
        </a:p>
      </dgm:t>
    </dgm:pt>
    <dgm:pt modelId="{50AF995A-84B3-4A04-BE92-E0F2107DDF9D}" type="parTrans" cxnId="{280F8ABD-FC08-4920-AFAB-D438DB22F1BF}">
      <dgm:prSet/>
      <dgm:spPr/>
      <dgm:t>
        <a:bodyPr/>
        <a:lstStyle/>
        <a:p>
          <a:endParaRPr lang="th-TH"/>
        </a:p>
      </dgm:t>
    </dgm:pt>
    <dgm:pt modelId="{B4269ED9-D621-4D6A-86F8-DDECE5C0EE89}" type="sibTrans" cxnId="{280F8ABD-FC08-4920-AFAB-D438DB22F1BF}">
      <dgm:prSet/>
      <dgm:spPr/>
      <dgm:t>
        <a:bodyPr/>
        <a:lstStyle/>
        <a:p>
          <a:endParaRPr lang="th-TH"/>
        </a:p>
      </dgm:t>
    </dgm:pt>
    <dgm:pt modelId="{B8C435AF-0F8D-4BEE-A644-648BCFEBEB57}" type="pres">
      <dgm:prSet presAssocID="{3C3D1105-330D-43ED-AD28-5792E87D8D00}" presName="linear" presStyleCnt="0">
        <dgm:presLayoutVars>
          <dgm:animLvl val="lvl"/>
          <dgm:resizeHandles val="exact"/>
        </dgm:presLayoutVars>
      </dgm:prSet>
      <dgm:spPr/>
    </dgm:pt>
    <dgm:pt modelId="{24167527-1A8A-4E02-8300-232DEB6DF12B}" type="pres">
      <dgm:prSet presAssocID="{6159634F-6A48-470B-B3DA-7C19BEB29EA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80F8ABD-FC08-4920-AFAB-D438DB22F1BF}" srcId="{3C3D1105-330D-43ED-AD28-5792E87D8D00}" destId="{6159634F-6A48-470B-B3DA-7C19BEB29EAD}" srcOrd="0" destOrd="0" parTransId="{50AF995A-84B3-4A04-BE92-E0F2107DDF9D}" sibTransId="{B4269ED9-D621-4D6A-86F8-DDECE5C0EE89}"/>
    <dgm:cxn modelId="{4DB584E0-36C8-4FEE-BAD7-4152D3F9F607}" type="presOf" srcId="{6159634F-6A48-470B-B3DA-7C19BEB29EAD}" destId="{24167527-1A8A-4E02-8300-232DEB6DF12B}" srcOrd="0" destOrd="0" presId="urn:microsoft.com/office/officeart/2005/8/layout/vList2"/>
    <dgm:cxn modelId="{1D20D2EF-03F6-4524-902E-0B3DD48AC03C}" type="presOf" srcId="{3C3D1105-330D-43ED-AD28-5792E87D8D00}" destId="{B8C435AF-0F8D-4BEE-A644-648BCFEBEB57}" srcOrd="0" destOrd="0" presId="urn:microsoft.com/office/officeart/2005/8/layout/vList2"/>
    <dgm:cxn modelId="{9A76BA4F-661D-44DD-A0A8-D2D47A5CBE8E}" type="presParOf" srcId="{B8C435AF-0F8D-4BEE-A644-648BCFEBEB57}" destId="{24167527-1A8A-4E02-8300-232DEB6DF1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9CA6332-B43A-44D5-9D63-D41ED296A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8B231C-B70C-4AB5-A433-C1CB4A2D9910}">
      <dgm:prSet custT="1"/>
      <dgm:spPr/>
      <dgm:t>
        <a:bodyPr/>
        <a:lstStyle/>
        <a:p>
          <a:pPr rtl="0"/>
          <a:r>
            <a:rPr lang="en-US" sz="2200" dirty="0"/>
            <a:t>Dr. </a:t>
          </a:r>
          <a:r>
            <a:rPr lang="th-TH" sz="2200" dirty="0"/>
            <a:t>เงินรับฝากกองทุนแรงงานต่างด้าว-ค่าบริหารจัดการ  (2111020199.501)              10 </a:t>
          </a:r>
        </a:p>
        <a:p>
          <a:pPr rtl="0"/>
          <a:r>
            <a:rPr lang="en-US" sz="2200" dirty="0"/>
            <a:t>Dr.</a:t>
          </a:r>
          <a:r>
            <a:rPr lang="th-TH" sz="2200" dirty="0"/>
            <a:t>  เงินรับฝากกองทุนแรงงานต่างด้าว-ค่าใช้จ่ายสูง  (2111020199.502)                  350</a:t>
          </a:r>
        </a:p>
        <a:p>
          <a:pPr rtl="0"/>
          <a:r>
            <a:rPr lang="en-US" sz="2200" dirty="0"/>
            <a:t>             Cr. </a:t>
          </a:r>
          <a:r>
            <a:rPr lang="th-TH" sz="2200" dirty="0"/>
            <a:t>เงินฝากธนาคารนอกงบประมาณ รอจัดสรร  (1101030102.102)	      360</a:t>
          </a:r>
        </a:p>
      </dgm:t>
    </dgm:pt>
    <dgm:pt modelId="{D2BAE718-F98A-46C5-9125-06B47BA150B5}" type="parTrans" cxnId="{01FFAD3F-C565-4D20-96C9-04172EBCA98A}">
      <dgm:prSet/>
      <dgm:spPr/>
      <dgm:t>
        <a:bodyPr/>
        <a:lstStyle/>
        <a:p>
          <a:endParaRPr lang="th-TH"/>
        </a:p>
      </dgm:t>
    </dgm:pt>
    <dgm:pt modelId="{8DD5346A-8AF7-4C55-B221-230859D49A8C}" type="sibTrans" cxnId="{01FFAD3F-C565-4D20-96C9-04172EBCA98A}">
      <dgm:prSet/>
      <dgm:spPr/>
      <dgm:t>
        <a:bodyPr/>
        <a:lstStyle/>
        <a:p>
          <a:endParaRPr lang="th-TH"/>
        </a:p>
      </dgm:t>
    </dgm:pt>
    <dgm:pt modelId="{A4D18555-77C8-4FC2-87D2-E214D25C0DFD}" type="pres">
      <dgm:prSet presAssocID="{A9CA6332-B43A-44D5-9D63-D41ED296A398}" presName="linear" presStyleCnt="0">
        <dgm:presLayoutVars>
          <dgm:animLvl val="lvl"/>
          <dgm:resizeHandles val="exact"/>
        </dgm:presLayoutVars>
      </dgm:prSet>
      <dgm:spPr/>
    </dgm:pt>
    <dgm:pt modelId="{9550D846-2142-49CF-8C40-423FE9DAEB77}" type="pres">
      <dgm:prSet presAssocID="{1C8B231C-B70C-4AB5-A433-C1CB4A2D9910}" presName="parentText" presStyleLbl="node1" presStyleIdx="0" presStyleCnt="1" custScaleY="371914" custLinFactNeighborX="-926" custLinFactNeighborY="-2375">
        <dgm:presLayoutVars>
          <dgm:chMax val="0"/>
          <dgm:bulletEnabled val="1"/>
        </dgm:presLayoutVars>
      </dgm:prSet>
      <dgm:spPr/>
    </dgm:pt>
  </dgm:ptLst>
  <dgm:cxnLst>
    <dgm:cxn modelId="{01FFAD3F-C565-4D20-96C9-04172EBCA98A}" srcId="{A9CA6332-B43A-44D5-9D63-D41ED296A398}" destId="{1C8B231C-B70C-4AB5-A433-C1CB4A2D9910}" srcOrd="0" destOrd="0" parTransId="{D2BAE718-F98A-46C5-9125-06B47BA150B5}" sibTransId="{8DD5346A-8AF7-4C55-B221-230859D49A8C}"/>
    <dgm:cxn modelId="{DE52D094-6FB4-460D-8A49-DB7BDA9584B0}" type="presOf" srcId="{A9CA6332-B43A-44D5-9D63-D41ED296A398}" destId="{A4D18555-77C8-4FC2-87D2-E214D25C0DFD}" srcOrd="0" destOrd="0" presId="urn:microsoft.com/office/officeart/2005/8/layout/vList2"/>
    <dgm:cxn modelId="{226687E1-B54F-451E-BD30-7D89D3B8BA1C}" type="presOf" srcId="{1C8B231C-B70C-4AB5-A433-C1CB4A2D9910}" destId="{9550D846-2142-49CF-8C40-423FE9DAEB77}" srcOrd="0" destOrd="0" presId="urn:microsoft.com/office/officeart/2005/8/layout/vList2"/>
    <dgm:cxn modelId="{6ABCC615-B7BE-4D8D-BBD6-6D2CE400EFE9}" type="presParOf" srcId="{A4D18555-77C8-4FC2-87D2-E214D25C0DFD}" destId="{9550D846-2142-49CF-8C40-423FE9DAEB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8BC136E-F1E6-4B71-B073-CEF0565B1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F3DB8FA-FDC0-41D4-A525-965E56C90648}">
      <dgm:prSet custT="1"/>
      <dgm:spPr/>
      <dgm:t>
        <a:bodyPr/>
        <a:lstStyle/>
        <a:p>
          <a:pPr rtl="0"/>
          <a:r>
            <a:rPr lang="en-US" sz="2400" dirty="0"/>
            <a:t>Dr. </a:t>
          </a:r>
          <a:r>
            <a:rPr lang="th-TH" sz="2400" dirty="0"/>
            <a:t>เงินรับฝากกองทุนแรงงานต่างด้าว-</a:t>
          </a:r>
          <a:r>
            <a:rPr lang="en-US" sz="2400" dirty="0"/>
            <a:t>P&amp;P</a:t>
          </a:r>
          <a:r>
            <a:rPr lang="th-TH" sz="2400" dirty="0"/>
            <a:t> (2111020199.503)                 206</a:t>
          </a:r>
        </a:p>
        <a:p>
          <a:pPr rtl="0"/>
          <a:r>
            <a:rPr lang="en-US" sz="2400" dirty="0"/>
            <a:t>Dr. </a:t>
          </a:r>
          <a:r>
            <a:rPr lang="th-TH" sz="2400" dirty="0"/>
            <a:t>เงินรับฝากกองทุนแรงงานต่างด้าว-ค่าบริหารจัดการ (2111020199.501)  120  </a:t>
          </a:r>
        </a:p>
        <a:p>
          <a:pPr rtl="0"/>
          <a:r>
            <a:rPr lang="th-TH" sz="2400" dirty="0"/>
            <a:t>      </a:t>
          </a:r>
          <a:r>
            <a:rPr lang="en-US" sz="2400" dirty="0"/>
            <a:t>      Cr.  </a:t>
          </a:r>
          <a:r>
            <a:rPr lang="th-TH" sz="2400" dirty="0"/>
            <a:t>เงินฝากธนาคารนอกงบประมาณ-รอจัดสรร   (1101030102.102)            326			</a:t>
          </a:r>
        </a:p>
      </dgm:t>
    </dgm:pt>
    <dgm:pt modelId="{BD332688-22B5-4297-9100-294732CA31AA}" type="parTrans" cxnId="{EEF62035-7B44-47D0-A710-5FB435E26620}">
      <dgm:prSet/>
      <dgm:spPr/>
      <dgm:t>
        <a:bodyPr/>
        <a:lstStyle/>
        <a:p>
          <a:endParaRPr lang="th-TH"/>
        </a:p>
      </dgm:t>
    </dgm:pt>
    <dgm:pt modelId="{5EB5D05D-B689-49A6-9E8A-3D0E562EF3B5}" type="sibTrans" cxnId="{EEF62035-7B44-47D0-A710-5FB435E26620}">
      <dgm:prSet/>
      <dgm:spPr/>
      <dgm:t>
        <a:bodyPr/>
        <a:lstStyle/>
        <a:p>
          <a:endParaRPr lang="th-TH"/>
        </a:p>
      </dgm:t>
    </dgm:pt>
    <dgm:pt modelId="{D663845A-0BD8-4B6F-A1A3-F5708E6E37A2}" type="pres">
      <dgm:prSet presAssocID="{88BC136E-F1E6-4B71-B073-CEF0565B18FC}" presName="linear" presStyleCnt="0">
        <dgm:presLayoutVars>
          <dgm:animLvl val="lvl"/>
          <dgm:resizeHandles val="exact"/>
        </dgm:presLayoutVars>
      </dgm:prSet>
      <dgm:spPr/>
    </dgm:pt>
    <dgm:pt modelId="{76B9C659-7525-449C-8E10-32055529C8C3}" type="pres">
      <dgm:prSet presAssocID="{0F3DB8FA-FDC0-41D4-A525-965E56C90648}" presName="parentText" presStyleLbl="node1" presStyleIdx="0" presStyleCnt="1" custScaleY="374506">
        <dgm:presLayoutVars>
          <dgm:chMax val="0"/>
          <dgm:bulletEnabled val="1"/>
        </dgm:presLayoutVars>
      </dgm:prSet>
      <dgm:spPr/>
    </dgm:pt>
  </dgm:ptLst>
  <dgm:cxnLst>
    <dgm:cxn modelId="{E3236D08-A265-463E-8E08-511700B31D63}" type="presOf" srcId="{0F3DB8FA-FDC0-41D4-A525-965E56C90648}" destId="{76B9C659-7525-449C-8E10-32055529C8C3}" srcOrd="0" destOrd="0" presId="urn:microsoft.com/office/officeart/2005/8/layout/vList2"/>
    <dgm:cxn modelId="{EEF62035-7B44-47D0-A710-5FB435E26620}" srcId="{88BC136E-F1E6-4B71-B073-CEF0565B18FC}" destId="{0F3DB8FA-FDC0-41D4-A525-965E56C90648}" srcOrd="0" destOrd="0" parTransId="{BD332688-22B5-4297-9100-294732CA31AA}" sibTransId="{5EB5D05D-B689-49A6-9E8A-3D0E562EF3B5}"/>
    <dgm:cxn modelId="{4C3A2ECF-94D0-48AB-9FF1-A06253057244}" type="presOf" srcId="{88BC136E-F1E6-4B71-B073-CEF0565B18FC}" destId="{D663845A-0BD8-4B6F-A1A3-F5708E6E37A2}" srcOrd="0" destOrd="0" presId="urn:microsoft.com/office/officeart/2005/8/layout/vList2"/>
    <dgm:cxn modelId="{7BB421ED-5EC7-4193-ABC8-50273C0119FE}" type="presParOf" srcId="{D663845A-0BD8-4B6F-A1A3-F5708E6E37A2}" destId="{76B9C659-7525-449C-8E10-32055529C8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AEE52-3FBF-447B-8486-98A17A4203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0ADBD73-9598-4C32-9345-09CAB13159A5}">
      <dgm:prSet custT="1"/>
      <dgm:spPr/>
      <dgm:t>
        <a:bodyPr/>
        <a:lstStyle/>
        <a:p>
          <a:pPr rtl="0"/>
          <a:r>
            <a:rPr lang="th-TH" sz="2100" dirty="0"/>
            <a:t>เป็นภาระผูกพันที่หน่วยงานส่งผู้ป่วยเพื่อการรักษาต่อ</a:t>
          </a:r>
        </a:p>
        <a:p>
          <a:pPr rtl="0"/>
          <a:r>
            <a:rPr lang="en-US" sz="1600" dirty="0">
              <a:solidFill>
                <a:srgbClr val="FF0000"/>
              </a:solidFill>
              <a:hlinkClick xmlns:r="http://schemas.openxmlformats.org/officeDocument/2006/relationships" r:id="rId1" action="ppaction://hlinkfile"/>
            </a:rPr>
            <a:t>Flow chart</a:t>
          </a:r>
          <a:endParaRPr lang="th-TH" sz="1600" dirty="0">
            <a:solidFill>
              <a:srgbClr val="FF0000"/>
            </a:solidFill>
          </a:endParaRPr>
        </a:p>
      </dgm:t>
    </dgm:pt>
    <dgm:pt modelId="{F6BD347A-C3A7-45EE-97CE-2333733BFE4D}" type="parTrans" cxnId="{382AE4EB-3797-42E0-AF25-FF31C8FF1786}">
      <dgm:prSet/>
      <dgm:spPr/>
      <dgm:t>
        <a:bodyPr/>
        <a:lstStyle/>
        <a:p>
          <a:endParaRPr lang="th-TH"/>
        </a:p>
      </dgm:t>
    </dgm:pt>
    <dgm:pt modelId="{59A0FB77-E0DA-469E-B5D2-B4EE6D846139}" type="sibTrans" cxnId="{382AE4EB-3797-42E0-AF25-FF31C8FF1786}">
      <dgm:prSet/>
      <dgm:spPr/>
      <dgm:t>
        <a:bodyPr/>
        <a:lstStyle/>
        <a:p>
          <a:endParaRPr lang="th-TH"/>
        </a:p>
      </dgm:t>
    </dgm:pt>
    <dgm:pt modelId="{7F787CB7-35EA-4D1E-B957-EDE3AD9E76DB}">
      <dgm:prSet/>
      <dgm:spPr/>
      <dgm:t>
        <a:bodyPr/>
        <a:lstStyle/>
        <a:p>
          <a:pPr rtl="0"/>
          <a:r>
            <a:rPr lang="th-TH" b="1" dirty="0">
              <a:solidFill>
                <a:srgbClr val="FFFF00"/>
              </a:solidFill>
            </a:rPr>
            <a:t>การรับรู้..</a:t>
          </a:r>
          <a:endParaRPr lang="th-TH" dirty="0">
            <a:solidFill>
              <a:srgbClr val="FFFF00"/>
            </a:solidFill>
          </a:endParaRPr>
        </a:p>
      </dgm:t>
    </dgm:pt>
    <dgm:pt modelId="{F6E47544-D967-43F5-93BA-BEB6407A2436}" type="parTrans" cxnId="{F54E69F1-0D11-4FD5-8E8B-3CF2ED0E03A8}">
      <dgm:prSet/>
      <dgm:spPr/>
      <dgm:t>
        <a:bodyPr/>
        <a:lstStyle/>
        <a:p>
          <a:endParaRPr lang="th-TH"/>
        </a:p>
      </dgm:t>
    </dgm:pt>
    <dgm:pt modelId="{93D936B1-EE85-43D2-923F-959F4BD2D93F}" type="sibTrans" cxnId="{F54E69F1-0D11-4FD5-8E8B-3CF2ED0E03A8}">
      <dgm:prSet/>
      <dgm:spPr/>
      <dgm:t>
        <a:bodyPr/>
        <a:lstStyle/>
        <a:p>
          <a:endParaRPr lang="th-TH"/>
        </a:p>
      </dgm:t>
    </dgm:pt>
    <dgm:pt modelId="{CAD1723C-4FF7-4814-A157-8CEC5D47E27F}">
      <dgm:prSet/>
      <dgm:spPr/>
      <dgm:t>
        <a:bodyPr/>
        <a:lstStyle/>
        <a:p>
          <a:pPr rtl="0"/>
          <a:r>
            <a:rPr lang="th-TH" dirty="0"/>
            <a:t>เมื่อได้รับหนังสือเรียกเก็บจากหน่วยงานที่รับการรักษาต่อ</a:t>
          </a:r>
        </a:p>
      </dgm:t>
    </dgm:pt>
    <dgm:pt modelId="{DF7A80EE-B404-410A-94BE-BABCBB78CFF6}" type="parTrans" cxnId="{86A470EB-1171-4412-BB7D-32AB26567838}">
      <dgm:prSet/>
      <dgm:spPr/>
      <dgm:t>
        <a:bodyPr/>
        <a:lstStyle/>
        <a:p>
          <a:endParaRPr lang="th-TH"/>
        </a:p>
      </dgm:t>
    </dgm:pt>
    <dgm:pt modelId="{D2ED7B4C-E3A7-4E88-B70D-EF1504CDAC14}" type="sibTrans" cxnId="{86A470EB-1171-4412-BB7D-32AB26567838}">
      <dgm:prSet/>
      <dgm:spPr/>
      <dgm:t>
        <a:bodyPr/>
        <a:lstStyle/>
        <a:p>
          <a:endParaRPr lang="th-TH"/>
        </a:p>
      </dgm:t>
    </dgm:pt>
    <dgm:pt modelId="{F6839E7A-4DDA-4104-9EB4-DF1DCF0B925B}" type="pres">
      <dgm:prSet presAssocID="{D3DAEE52-3FBF-447B-8486-98A17A420368}" presName="CompostProcess" presStyleCnt="0">
        <dgm:presLayoutVars>
          <dgm:dir/>
          <dgm:resizeHandles val="exact"/>
        </dgm:presLayoutVars>
      </dgm:prSet>
      <dgm:spPr/>
    </dgm:pt>
    <dgm:pt modelId="{39FAE56B-1002-414B-A17A-D8A0F5390C29}" type="pres">
      <dgm:prSet presAssocID="{D3DAEE52-3FBF-447B-8486-98A17A420368}" presName="arrow" presStyleLbl="bgShp" presStyleIdx="0" presStyleCnt="1" custLinFactNeighborX="7647" custLinFactNeighborY="-30305"/>
      <dgm:spPr/>
    </dgm:pt>
    <dgm:pt modelId="{85EA8FFF-EADE-4106-ADC0-28398DBB70E0}" type="pres">
      <dgm:prSet presAssocID="{D3DAEE52-3FBF-447B-8486-98A17A420368}" presName="linearProcess" presStyleCnt="0"/>
      <dgm:spPr/>
    </dgm:pt>
    <dgm:pt modelId="{DD439470-925B-4637-AF6D-85974EE1CFE0}" type="pres">
      <dgm:prSet presAssocID="{F0ADBD73-9598-4C32-9345-09CAB13159A5}" presName="textNode" presStyleLbl="node1" presStyleIdx="0" presStyleCnt="2">
        <dgm:presLayoutVars>
          <dgm:bulletEnabled val="1"/>
        </dgm:presLayoutVars>
      </dgm:prSet>
      <dgm:spPr/>
    </dgm:pt>
    <dgm:pt modelId="{2DAD959A-51CF-4399-956A-FA0EAC78D086}" type="pres">
      <dgm:prSet presAssocID="{59A0FB77-E0DA-469E-B5D2-B4EE6D846139}" presName="sibTrans" presStyleCnt="0"/>
      <dgm:spPr/>
    </dgm:pt>
    <dgm:pt modelId="{FF389B9F-3C5A-4CDE-B138-40D6245CC928}" type="pres">
      <dgm:prSet presAssocID="{7F787CB7-35EA-4D1E-B957-EDE3AD9E76D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1ED5D223-B957-4D02-8020-BC3F3FFBE869}" type="presOf" srcId="{F0ADBD73-9598-4C32-9345-09CAB13159A5}" destId="{DD439470-925B-4637-AF6D-85974EE1CFE0}" srcOrd="0" destOrd="0" presId="urn:microsoft.com/office/officeart/2005/8/layout/hProcess9"/>
    <dgm:cxn modelId="{47E5FAC4-01B9-4B66-8AD7-0CA4CAE6DA40}" type="presOf" srcId="{7F787CB7-35EA-4D1E-B957-EDE3AD9E76DB}" destId="{FF389B9F-3C5A-4CDE-B138-40D6245CC928}" srcOrd="0" destOrd="0" presId="urn:microsoft.com/office/officeart/2005/8/layout/hProcess9"/>
    <dgm:cxn modelId="{BAD41CE1-6B89-4793-9523-0F1AF35A3969}" type="presOf" srcId="{CAD1723C-4FF7-4814-A157-8CEC5D47E27F}" destId="{FF389B9F-3C5A-4CDE-B138-40D6245CC928}" srcOrd="0" destOrd="1" presId="urn:microsoft.com/office/officeart/2005/8/layout/hProcess9"/>
    <dgm:cxn modelId="{86A470EB-1171-4412-BB7D-32AB26567838}" srcId="{7F787CB7-35EA-4D1E-B957-EDE3AD9E76DB}" destId="{CAD1723C-4FF7-4814-A157-8CEC5D47E27F}" srcOrd="0" destOrd="0" parTransId="{DF7A80EE-B404-410A-94BE-BABCBB78CFF6}" sibTransId="{D2ED7B4C-E3A7-4E88-B70D-EF1504CDAC14}"/>
    <dgm:cxn modelId="{382AE4EB-3797-42E0-AF25-FF31C8FF1786}" srcId="{D3DAEE52-3FBF-447B-8486-98A17A420368}" destId="{F0ADBD73-9598-4C32-9345-09CAB13159A5}" srcOrd="0" destOrd="0" parTransId="{F6BD347A-C3A7-45EE-97CE-2333733BFE4D}" sibTransId="{59A0FB77-E0DA-469E-B5D2-B4EE6D846139}"/>
    <dgm:cxn modelId="{F54E69F1-0D11-4FD5-8E8B-3CF2ED0E03A8}" srcId="{D3DAEE52-3FBF-447B-8486-98A17A420368}" destId="{7F787CB7-35EA-4D1E-B957-EDE3AD9E76DB}" srcOrd="1" destOrd="0" parTransId="{F6E47544-D967-43F5-93BA-BEB6407A2436}" sibTransId="{93D936B1-EE85-43D2-923F-959F4BD2D93F}"/>
    <dgm:cxn modelId="{EB4D12FF-2F33-43F8-8283-F6AE4A96531F}" type="presOf" srcId="{D3DAEE52-3FBF-447B-8486-98A17A420368}" destId="{F6839E7A-4DDA-4104-9EB4-DF1DCF0B925B}" srcOrd="0" destOrd="0" presId="urn:microsoft.com/office/officeart/2005/8/layout/hProcess9"/>
    <dgm:cxn modelId="{F9C1B5FB-413D-4E73-ACF6-3F5B83707249}" type="presParOf" srcId="{F6839E7A-4DDA-4104-9EB4-DF1DCF0B925B}" destId="{39FAE56B-1002-414B-A17A-D8A0F5390C29}" srcOrd="0" destOrd="0" presId="urn:microsoft.com/office/officeart/2005/8/layout/hProcess9"/>
    <dgm:cxn modelId="{29F17518-3EC2-4BA0-8F4C-4D87DB88731A}" type="presParOf" srcId="{F6839E7A-4DDA-4104-9EB4-DF1DCF0B925B}" destId="{85EA8FFF-EADE-4106-ADC0-28398DBB70E0}" srcOrd="1" destOrd="0" presId="urn:microsoft.com/office/officeart/2005/8/layout/hProcess9"/>
    <dgm:cxn modelId="{C2A8831E-2E27-4E70-AA6B-A7070F7A5F1B}" type="presParOf" srcId="{85EA8FFF-EADE-4106-ADC0-28398DBB70E0}" destId="{DD439470-925B-4637-AF6D-85974EE1CFE0}" srcOrd="0" destOrd="0" presId="urn:microsoft.com/office/officeart/2005/8/layout/hProcess9"/>
    <dgm:cxn modelId="{980CC1F4-E784-4C68-B7D9-93ECA7CDDB0D}" type="presParOf" srcId="{85EA8FFF-EADE-4106-ADC0-28398DBB70E0}" destId="{2DAD959A-51CF-4399-956A-FA0EAC78D086}" srcOrd="1" destOrd="0" presId="urn:microsoft.com/office/officeart/2005/8/layout/hProcess9"/>
    <dgm:cxn modelId="{3985453E-E91F-4E25-852F-4AAEE8AF768B}" type="presParOf" srcId="{85EA8FFF-EADE-4106-ADC0-28398DBB70E0}" destId="{FF389B9F-3C5A-4CDE-B138-40D6245CC92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9CA6332-B43A-44D5-9D63-D41ED296A3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C8B231C-B70C-4AB5-A433-C1CB4A2D991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เงินฝากธนาคารนอกงบประมาณ-ออมทรัพย์  (1101030102.101)     3,660   </a:t>
          </a:r>
        </a:p>
        <a:p>
          <a:pPr rtl="0"/>
          <a:r>
            <a:rPr lang="en-US" dirty="0"/>
            <a:t>       Cr. </a:t>
          </a:r>
          <a:r>
            <a:rPr lang="th-TH" dirty="0"/>
            <a:t>รายได้ค่าบริการอื่นรับล่วงหน้า  (2103010103.101)		3,660</a:t>
          </a:r>
        </a:p>
      </dgm:t>
    </dgm:pt>
    <dgm:pt modelId="{D2BAE718-F98A-46C5-9125-06B47BA150B5}" type="parTrans" cxnId="{01FFAD3F-C565-4D20-96C9-04172EBCA98A}">
      <dgm:prSet/>
      <dgm:spPr/>
      <dgm:t>
        <a:bodyPr/>
        <a:lstStyle/>
        <a:p>
          <a:endParaRPr lang="th-TH"/>
        </a:p>
      </dgm:t>
    </dgm:pt>
    <dgm:pt modelId="{8DD5346A-8AF7-4C55-B221-230859D49A8C}" type="sibTrans" cxnId="{01FFAD3F-C565-4D20-96C9-04172EBCA98A}">
      <dgm:prSet/>
      <dgm:spPr/>
      <dgm:t>
        <a:bodyPr/>
        <a:lstStyle/>
        <a:p>
          <a:endParaRPr lang="th-TH"/>
        </a:p>
      </dgm:t>
    </dgm:pt>
    <dgm:pt modelId="{A4D18555-77C8-4FC2-87D2-E214D25C0DFD}" type="pres">
      <dgm:prSet presAssocID="{A9CA6332-B43A-44D5-9D63-D41ED296A398}" presName="linear" presStyleCnt="0">
        <dgm:presLayoutVars>
          <dgm:animLvl val="lvl"/>
          <dgm:resizeHandles val="exact"/>
        </dgm:presLayoutVars>
      </dgm:prSet>
      <dgm:spPr/>
    </dgm:pt>
    <dgm:pt modelId="{9550D846-2142-49CF-8C40-423FE9DAEB77}" type="pres">
      <dgm:prSet presAssocID="{1C8B231C-B70C-4AB5-A433-C1CB4A2D9910}" presName="parentText" presStyleLbl="node1" presStyleIdx="0" presStyleCnt="1" custScaleY="69178" custLinFactNeighborX="-926" custLinFactNeighborY="-2375">
        <dgm:presLayoutVars>
          <dgm:chMax val="0"/>
          <dgm:bulletEnabled val="1"/>
        </dgm:presLayoutVars>
      </dgm:prSet>
      <dgm:spPr/>
    </dgm:pt>
  </dgm:ptLst>
  <dgm:cxnLst>
    <dgm:cxn modelId="{DA306C3E-6BFC-4533-8477-D0B91690418D}" type="presOf" srcId="{1C8B231C-B70C-4AB5-A433-C1CB4A2D9910}" destId="{9550D846-2142-49CF-8C40-423FE9DAEB77}" srcOrd="0" destOrd="0" presId="urn:microsoft.com/office/officeart/2005/8/layout/vList2"/>
    <dgm:cxn modelId="{01FFAD3F-C565-4D20-96C9-04172EBCA98A}" srcId="{A9CA6332-B43A-44D5-9D63-D41ED296A398}" destId="{1C8B231C-B70C-4AB5-A433-C1CB4A2D9910}" srcOrd="0" destOrd="0" parTransId="{D2BAE718-F98A-46C5-9125-06B47BA150B5}" sibTransId="{8DD5346A-8AF7-4C55-B221-230859D49A8C}"/>
    <dgm:cxn modelId="{F555BF78-CEB2-4E11-8218-3883FDE26E7E}" type="presOf" srcId="{A9CA6332-B43A-44D5-9D63-D41ED296A398}" destId="{A4D18555-77C8-4FC2-87D2-E214D25C0DFD}" srcOrd="0" destOrd="0" presId="urn:microsoft.com/office/officeart/2005/8/layout/vList2"/>
    <dgm:cxn modelId="{6501BF16-ED73-4299-99A6-A6C69331A63B}" type="presParOf" srcId="{A4D18555-77C8-4FC2-87D2-E214D25C0DFD}" destId="{9550D846-2142-49CF-8C40-423FE9DAEB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8BC136E-F1E6-4B71-B073-CEF0565B1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F3DB8FA-FDC0-41D4-A525-965E56C9064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รายได้ค่าบริการอื่นรับล่วงหน้า (2103010103.101)      305  </a:t>
          </a:r>
          <a:endParaRPr lang="en-US" dirty="0"/>
        </a:p>
        <a:p>
          <a:pPr rtl="0"/>
          <a:r>
            <a:rPr lang="en-US" dirty="0"/>
            <a:t>Cr. </a:t>
          </a:r>
          <a:r>
            <a:rPr lang="th-TH" dirty="0"/>
            <a:t>ค่าจ้างเหมากำจัดขยะติดเชื้อ  (5104010112.111)  305</a:t>
          </a:r>
        </a:p>
      </dgm:t>
    </dgm:pt>
    <dgm:pt modelId="{BD332688-22B5-4297-9100-294732CA31AA}" type="parTrans" cxnId="{EEF62035-7B44-47D0-A710-5FB435E26620}">
      <dgm:prSet/>
      <dgm:spPr/>
      <dgm:t>
        <a:bodyPr/>
        <a:lstStyle/>
        <a:p>
          <a:endParaRPr lang="th-TH"/>
        </a:p>
      </dgm:t>
    </dgm:pt>
    <dgm:pt modelId="{5EB5D05D-B689-49A6-9E8A-3D0E562EF3B5}" type="sibTrans" cxnId="{EEF62035-7B44-47D0-A710-5FB435E26620}">
      <dgm:prSet/>
      <dgm:spPr/>
      <dgm:t>
        <a:bodyPr/>
        <a:lstStyle/>
        <a:p>
          <a:endParaRPr lang="th-TH"/>
        </a:p>
      </dgm:t>
    </dgm:pt>
    <dgm:pt modelId="{D663845A-0BD8-4B6F-A1A3-F5708E6E37A2}" type="pres">
      <dgm:prSet presAssocID="{88BC136E-F1E6-4B71-B073-CEF0565B18FC}" presName="linear" presStyleCnt="0">
        <dgm:presLayoutVars>
          <dgm:animLvl val="lvl"/>
          <dgm:resizeHandles val="exact"/>
        </dgm:presLayoutVars>
      </dgm:prSet>
      <dgm:spPr/>
    </dgm:pt>
    <dgm:pt modelId="{76B9C659-7525-449C-8E10-32055529C8C3}" type="pres">
      <dgm:prSet presAssocID="{0F3DB8FA-FDC0-41D4-A525-965E56C90648}" presName="parentText" presStyleLbl="node1" presStyleIdx="0" presStyleCnt="1" custScaleY="129409">
        <dgm:presLayoutVars>
          <dgm:chMax val="0"/>
          <dgm:bulletEnabled val="1"/>
        </dgm:presLayoutVars>
      </dgm:prSet>
      <dgm:spPr/>
    </dgm:pt>
  </dgm:ptLst>
  <dgm:cxnLst>
    <dgm:cxn modelId="{EEF62035-7B44-47D0-A710-5FB435E26620}" srcId="{88BC136E-F1E6-4B71-B073-CEF0565B18FC}" destId="{0F3DB8FA-FDC0-41D4-A525-965E56C90648}" srcOrd="0" destOrd="0" parTransId="{BD332688-22B5-4297-9100-294732CA31AA}" sibTransId="{5EB5D05D-B689-49A6-9E8A-3D0E562EF3B5}"/>
    <dgm:cxn modelId="{17DB8C3C-54DC-4909-8467-2A1A73AE5881}" type="presOf" srcId="{0F3DB8FA-FDC0-41D4-A525-965E56C90648}" destId="{76B9C659-7525-449C-8E10-32055529C8C3}" srcOrd="0" destOrd="0" presId="urn:microsoft.com/office/officeart/2005/8/layout/vList2"/>
    <dgm:cxn modelId="{F207699F-3558-4247-A107-42C9B1039D58}" type="presOf" srcId="{88BC136E-F1E6-4B71-B073-CEF0565B18FC}" destId="{D663845A-0BD8-4B6F-A1A3-F5708E6E37A2}" srcOrd="0" destOrd="0" presId="urn:microsoft.com/office/officeart/2005/8/layout/vList2"/>
    <dgm:cxn modelId="{CEAE5744-0B06-432F-940D-E203D905ADA2}" type="presParOf" srcId="{D663845A-0BD8-4B6F-A1A3-F5708E6E37A2}" destId="{76B9C659-7525-449C-8E10-32055529C8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8BC136E-F1E6-4B71-B073-CEF0565B18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F3DB8FA-FDC0-41D4-A525-965E56C9064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รายได้ค่าบริการอื่นรับล่วงหน้า (2103010103.101)      305</a:t>
          </a:r>
        </a:p>
        <a:p>
          <a:pPr rtl="0"/>
          <a:r>
            <a:rPr lang="th-TH" dirty="0"/>
            <a:t>         </a:t>
          </a:r>
          <a:r>
            <a:rPr lang="en-US" dirty="0"/>
            <a:t>Cr. </a:t>
          </a:r>
          <a:r>
            <a:rPr lang="th-TH" dirty="0"/>
            <a:t>ค่าจ้างเหมากำจัดขยะติดเชื้อ  (5104010112.111  250</a:t>
          </a:r>
        </a:p>
        <a:p>
          <a:pPr rtl="0"/>
          <a:r>
            <a:rPr lang="en-US" dirty="0"/>
            <a:t>      Cr.  </a:t>
          </a:r>
          <a:r>
            <a:rPr lang="th-TH" dirty="0"/>
            <a:t>รายได้ค่าบริการอื่น   (4313010199.110)	                55		</a:t>
          </a:r>
        </a:p>
      </dgm:t>
    </dgm:pt>
    <dgm:pt modelId="{BD332688-22B5-4297-9100-294732CA31AA}" type="parTrans" cxnId="{EEF62035-7B44-47D0-A710-5FB435E26620}">
      <dgm:prSet/>
      <dgm:spPr/>
      <dgm:t>
        <a:bodyPr/>
        <a:lstStyle/>
        <a:p>
          <a:endParaRPr lang="th-TH"/>
        </a:p>
      </dgm:t>
    </dgm:pt>
    <dgm:pt modelId="{5EB5D05D-B689-49A6-9E8A-3D0E562EF3B5}" type="sibTrans" cxnId="{EEF62035-7B44-47D0-A710-5FB435E26620}">
      <dgm:prSet/>
      <dgm:spPr/>
      <dgm:t>
        <a:bodyPr/>
        <a:lstStyle/>
        <a:p>
          <a:endParaRPr lang="th-TH"/>
        </a:p>
      </dgm:t>
    </dgm:pt>
    <dgm:pt modelId="{D663845A-0BD8-4B6F-A1A3-F5708E6E37A2}" type="pres">
      <dgm:prSet presAssocID="{88BC136E-F1E6-4B71-B073-CEF0565B18FC}" presName="linear" presStyleCnt="0">
        <dgm:presLayoutVars>
          <dgm:animLvl val="lvl"/>
          <dgm:resizeHandles val="exact"/>
        </dgm:presLayoutVars>
      </dgm:prSet>
      <dgm:spPr/>
    </dgm:pt>
    <dgm:pt modelId="{76B9C659-7525-449C-8E10-32055529C8C3}" type="pres">
      <dgm:prSet presAssocID="{0F3DB8FA-FDC0-41D4-A525-965E56C90648}" presName="parentText" presStyleLbl="node1" presStyleIdx="0" presStyleCnt="1" custScaleY="129611">
        <dgm:presLayoutVars>
          <dgm:chMax val="0"/>
          <dgm:bulletEnabled val="1"/>
        </dgm:presLayoutVars>
      </dgm:prSet>
      <dgm:spPr/>
    </dgm:pt>
  </dgm:ptLst>
  <dgm:cxnLst>
    <dgm:cxn modelId="{EEF62035-7B44-47D0-A710-5FB435E26620}" srcId="{88BC136E-F1E6-4B71-B073-CEF0565B18FC}" destId="{0F3DB8FA-FDC0-41D4-A525-965E56C90648}" srcOrd="0" destOrd="0" parTransId="{BD332688-22B5-4297-9100-294732CA31AA}" sibTransId="{5EB5D05D-B689-49A6-9E8A-3D0E562EF3B5}"/>
    <dgm:cxn modelId="{17DB8C3C-54DC-4909-8467-2A1A73AE5881}" type="presOf" srcId="{0F3DB8FA-FDC0-41D4-A525-965E56C90648}" destId="{76B9C659-7525-449C-8E10-32055529C8C3}" srcOrd="0" destOrd="0" presId="urn:microsoft.com/office/officeart/2005/8/layout/vList2"/>
    <dgm:cxn modelId="{F207699F-3558-4247-A107-42C9B1039D58}" type="presOf" srcId="{88BC136E-F1E6-4B71-B073-CEF0565B18FC}" destId="{D663845A-0BD8-4B6F-A1A3-F5708E6E37A2}" srcOrd="0" destOrd="0" presId="urn:microsoft.com/office/officeart/2005/8/layout/vList2"/>
    <dgm:cxn modelId="{CEAE5744-0B06-432F-940D-E203D905ADA2}" type="presParOf" srcId="{D663845A-0BD8-4B6F-A1A3-F5708E6E37A2}" destId="{76B9C659-7525-449C-8E10-32055529C8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D5C3522-09EA-4F15-914E-6C0DA5C9F3E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BAF71570-F2F8-43B8-8999-7951887EA63B}">
      <dgm:prSet/>
      <dgm:spPr/>
      <dgm:t>
        <a:bodyPr/>
        <a:lstStyle/>
        <a:p>
          <a:pPr rtl="0"/>
          <a:r>
            <a:rPr lang="th-TH" dirty="0"/>
            <a:t>งบบริการผู้ป่วยนอกทั่วไปแบบเหมาจ่ายต่อผู้มีสิทธิ์</a:t>
          </a:r>
        </a:p>
      </dgm:t>
    </dgm:pt>
    <dgm:pt modelId="{4FCB52FB-F3C5-4474-B839-CD6B9DE1EDEB}" type="parTrans" cxnId="{EB47FFB7-3141-40D3-8B39-27CDA6EA1B18}">
      <dgm:prSet/>
      <dgm:spPr/>
      <dgm:t>
        <a:bodyPr/>
        <a:lstStyle/>
        <a:p>
          <a:endParaRPr lang="th-TH"/>
        </a:p>
      </dgm:t>
    </dgm:pt>
    <dgm:pt modelId="{668E40AC-FFCC-4061-AF0C-041FEA59228C}" type="sibTrans" cxnId="{EB47FFB7-3141-40D3-8B39-27CDA6EA1B18}">
      <dgm:prSet/>
      <dgm:spPr/>
      <dgm:t>
        <a:bodyPr/>
        <a:lstStyle/>
        <a:p>
          <a:endParaRPr lang="th-TH"/>
        </a:p>
      </dgm:t>
    </dgm:pt>
    <dgm:pt modelId="{2D566B44-4E71-4AD2-BCF7-4833617CA238}">
      <dgm:prSet/>
      <dgm:spPr/>
      <dgm:t>
        <a:bodyPr/>
        <a:lstStyle/>
        <a:p>
          <a:pPr rtl="0"/>
          <a:r>
            <a:rPr lang="th-TH" dirty="0"/>
            <a:t>งบบริการสร้างเสริมสุขภาพและป้องกันโรคสำหรับบริการพื้นฐาน(</a:t>
          </a:r>
          <a:r>
            <a:rPr lang="en-US" dirty="0"/>
            <a:t>P&amp;P basic service</a:t>
          </a:r>
          <a:r>
            <a:rPr lang="th-TH" dirty="0"/>
            <a:t>)</a:t>
          </a:r>
        </a:p>
      </dgm:t>
    </dgm:pt>
    <dgm:pt modelId="{76A9A14C-99BA-4876-92F4-A927F317AE56}" type="parTrans" cxnId="{066FAB8A-ACD8-4AD7-BC7B-D5951B2109A9}">
      <dgm:prSet/>
      <dgm:spPr/>
      <dgm:t>
        <a:bodyPr/>
        <a:lstStyle/>
        <a:p>
          <a:endParaRPr lang="th-TH"/>
        </a:p>
      </dgm:t>
    </dgm:pt>
    <dgm:pt modelId="{09DEF973-712A-4CCE-BD8B-81233C3C51FD}" type="sibTrans" cxnId="{066FAB8A-ACD8-4AD7-BC7B-D5951B2109A9}">
      <dgm:prSet/>
      <dgm:spPr/>
      <dgm:t>
        <a:bodyPr/>
        <a:lstStyle/>
        <a:p>
          <a:endParaRPr lang="th-TH"/>
        </a:p>
      </dgm:t>
    </dgm:pt>
    <dgm:pt modelId="{C486147D-581F-4206-A980-9F7195D076A5}">
      <dgm:prSet/>
      <dgm:spPr/>
      <dgm:t>
        <a:bodyPr/>
        <a:lstStyle/>
        <a:p>
          <a:pPr rtl="0"/>
          <a:r>
            <a:rPr lang="th-TH" dirty="0"/>
            <a:t>งบบริการสร้างเสริมสุขภาพและป้องกันโรคจ่ายตามเกณฑ์คุณภาพผลงานบริการ(</a:t>
          </a:r>
          <a:r>
            <a:rPr lang="en-US" dirty="0"/>
            <a:t>QOF</a:t>
          </a:r>
          <a:r>
            <a:rPr lang="th-TH" dirty="0"/>
            <a:t>)</a:t>
          </a:r>
        </a:p>
      </dgm:t>
    </dgm:pt>
    <dgm:pt modelId="{A783E1F6-C3B0-40C0-98BA-7762307B4453}" type="parTrans" cxnId="{BC86BAF0-4CDB-4A2C-9DEF-FE26329EE265}">
      <dgm:prSet/>
      <dgm:spPr/>
      <dgm:t>
        <a:bodyPr/>
        <a:lstStyle/>
        <a:p>
          <a:endParaRPr lang="th-TH"/>
        </a:p>
      </dgm:t>
    </dgm:pt>
    <dgm:pt modelId="{4E0C972F-EEC5-4D58-8AE8-8D95F5433785}" type="sibTrans" cxnId="{BC86BAF0-4CDB-4A2C-9DEF-FE26329EE265}">
      <dgm:prSet/>
      <dgm:spPr/>
      <dgm:t>
        <a:bodyPr/>
        <a:lstStyle/>
        <a:p>
          <a:endParaRPr lang="th-TH"/>
        </a:p>
      </dgm:t>
    </dgm:pt>
    <dgm:pt modelId="{23A9A973-887D-4C7D-B10F-8271C2B83AAE}">
      <dgm:prSet/>
      <dgm:spPr/>
      <dgm:t>
        <a:bodyPr/>
        <a:lstStyle/>
        <a:p>
          <a:pPr rtl="0"/>
          <a:r>
            <a:rPr lang="th-TH" dirty="0"/>
            <a:t>กองทุนบริการการแพทย์แผนไทย / งบฟื้นฟูสมรรถภาพด้านการแพทย์</a:t>
          </a:r>
        </a:p>
      </dgm:t>
    </dgm:pt>
    <dgm:pt modelId="{F5381B0B-D33E-4F4F-A133-3BEF8A72F806}" type="sibTrans" cxnId="{64F49D1A-07DD-4216-8CD5-E0862146E737}">
      <dgm:prSet/>
      <dgm:spPr/>
      <dgm:t>
        <a:bodyPr/>
        <a:lstStyle/>
        <a:p>
          <a:endParaRPr lang="th-TH"/>
        </a:p>
      </dgm:t>
    </dgm:pt>
    <dgm:pt modelId="{50DAA82D-B3C5-44A9-BE3E-4BF2F0A77806}" type="parTrans" cxnId="{64F49D1A-07DD-4216-8CD5-E0862146E737}">
      <dgm:prSet/>
      <dgm:spPr/>
      <dgm:t>
        <a:bodyPr/>
        <a:lstStyle/>
        <a:p>
          <a:endParaRPr lang="th-TH"/>
        </a:p>
      </dgm:t>
    </dgm:pt>
    <dgm:pt modelId="{79BFB9B7-C7E0-4CE3-B31A-1D9CC594745D}" type="pres">
      <dgm:prSet presAssocID="{1D5C3522-09EA-4F15-914E-6C0DA5C9F3E0}" presName="linear" presStyleCnt="0">
        <dgm:presLayoutVars>
          <dgm:animLvl val="lvl"/>
          <dgm:resizeHandles val="exact"/>
        </dgm:presLayoutVars>
      </dgm:prSet>
      <dgm:spPr/>
    </dgm:pt>
    <dgm:pt modelId="{BF1B7654-827E-471F-9033-FD4614279D4C}" type="pres">
      <dgm:prSet presAssocID="{23A9A973-887D-4C7D-B10F-8271C2B83AAE}" presName="parentText" presStyleLbl="node1" presStyleIdx="0" presStyleCnt="4" custScaleY="115699" custLinFactY="300000" custLinFactNeighborX="-515" custLinFactNeighborY="380198">
        <dgm:presLayoutVars>
          <dgm:chMax val="0"/>
          <dgm:bulletEnabled val="1"/>
        </dgm:presLayoutVars>
      </dgm:prSet>
      <dgm:spPr/>
    </dgm:pt>
    <dgm:pt modelId="{5AF719CB-50D1-47B5-ADFD-C1228A9BEDE6}" type="pres">
      <dgm:prSet presAssocID="{F5381B0B-D33E-4F4F-A133-3BEF8A72F806}" presName="spacer" presStyleCnt="0"/>
      <dgm:spPr/>
    </dgm:pt>
    <dgm:pt modelId="{60DEB971-C8F0-464D-854B-1EAB5C1616A5}" type="pres">
      <dgm:prSet presAssocID="{BAF71570-F2F8-43B8-8999-7951887EA63B}" presName="parentText" presStyleLbl="node1" presStyleIdx="1" presStyleCnt="4" custLinFactY="-128552" custLinFactNeighborX="-343" custLinFactNeighborY="-200000">
        <dgm:presLayoutVars>
          <dgm:chMax val="0"/>
          <dgm:bulletEnabled val="1"/>
        </dgm:presLayoutVars>
      </dgm:prSet>
      <dgm:spPr/>
    </dgm:pt>
    <dgm:pt modelId="{2B8D068E-B99A-4028-AFCE-D66819F9E60A}" type="pres">
      <dgm:prSet presAssocID="{668E40AC-FFCC-4061-AF0C-041FEA59228C}" presName="spacer" presStyleCnt="0"/>
      <dgm:spPr/>
    </dgm:pt>
    <dgm:pt modelId="{8DC36E6C-B80C-446A-8B60-9350D234C1B4}" type="pres">
      <dgm:prSet presAssocID="{2D566B44-4E71-4AD2-BCF7-4833617CA238}" presName="parentText" presStyleLbl="node1" presStyleIdx="2" presStyleCnt="4" custLinFactY="-129073" custLinFactNeighborY="-200000">
        <dgm:presLayoutVars>
          <dgm:chMax val="0"/>
          <dgm:bulletEnabled val="1"/>
        </dgm:presLayoutVars>
      </dgm:prSet>
      <dgm:spPr/>
    </dgm:pt>
    <dgm:pt modelId="{B608C9A5-A212-4624-9A1B-965E3D51DA01}" type="pres">
      <dgm:prSet presAssocID="{09DEF973-712A-4CCE-BD8B-81233C3C51FD}" presName="spacer" presStyleCnt="0"/>
      <dgm:spPr/>
    </dgm:pt>
    <dgm:pt modelId="{EEDF6B6C-B131-4244-AC57-D3B1C9E9A19A}" type="pres">
      <dgm:prSet presAssocID="{C486147D-581F-4206-A980-9F7195D076A5}" presName="parentText" presStyleLbl="node1" presStyleIdx="3" presStyleCnt="4" custScaleY="108967" custLinFactY="-120543" custLinFactNeighborX="-515" custLinFactNeighborY="-200000">
        <dgm:presLayoutVars>
          <dgm:chMax val="0"/>
          <dgm:bulletEnabled val="1"/>
        </dgm:presLayoutVars>
      </dgm:prSet>
      <dgm:spPr/>
    </dgm:pt>
  </dgm:ptLst>
  <dgm:cxnLst>
    <dgm:cxn modelId="{64F49D1A-07DD-4216-8CD5-E0862146E737}" srcId="{1D5C3522-09EA-4F15-914E-6C0DA5C9F3E0}" destId="{23A9A973-887D-4C7D-B10F-8271C2B83AAE}" srcOrd="0" destOrd="0" parTransId="{50DAA82D-B3C5-44A9-BE3E-4BF2F0A77806}" sibTransId="{F5381B0B-D33E-4F4F-A133-3BEF8A72F806}"/>
    <dgm:cxn modelId="{2E37D96F-5481-4AC4-9365-7EC78B9BF18C}" type="presOf" srcId="{23A9A973-887D-4C7D-B10F-8271C2B83AAE}" destId="{BF1B7654-827E-471F-9033-FD4614279D4C}" srcOrd="0" destOrd="0" presId="urn:microsoft.com/office/officeart/2005/8/layout/vList2"/>
    <dgm:cxn modelId="{78A2D47A-D2BA-4070-AD70-F7E8C6FAC513}" type="presOf" srcId="{1D5C3522-09EA-4F15-914E-6C0DA5C9F3E0}" destId="{79BFB9B7-C7E0-4CE3-B31A-1D9CC594745D}" srcOrd="0" destOrd="0" presId="urn:microsoft.com/office/officeart/2005/8/layout/vList2"/>
    <dgm:cxn modelId="{066FAB8A-ACD8-4AD7-BC7B-D5951B2109A9}" srcId="{1D5C3522-09EA-4F15-914E-6C0DA5C9F3E0}" destId="{2D566B44-4E71-4AD2-BCF7-4833617CA238}" srcOrd="2" destOrd="0" parTransId="{76A9A14C-99BA-4876-92F4-A927F317AE56}" sibTransId="{09DEF973-712A-4CCE-BD8B-81233C3C51FD}"/>
    <dgm:cxn modelId="{EB47FFB7-3141-40D3-8B39-27CDA6EA1B18}" srcId="{1D5C3522-09EA-4F15-914E-6C0DA5C9F3E0}" destId="{BAF71570-F2F8-43B8-8999-7951887EA63B}" srcOrd="1" destOrd="0" parTransId="{4FCB52FB-F3C5-4474-B839-CD6B9DE1EDEB}" sibTransId="{668E40AC-FFCC-4061-AF0C-041FEA59228C}"/>
    <dgm:cxn modelId="{55DDCABA-F6C8-4861-BB86-472761DFD7E4}" type="presOf" srcId="{C486147D-581F-4206-A980-9F7195D076A5}" destId="{EEDF6B6C-B131-4244-AC57-D3B1C9E9A19A}" srcOrd="0" destOrd="0" presId="urn:microsoft.com/office/officeart/2005/8/layout/vList2"/>
    <dgm:cxn modelId="{816DCBC6-6CDE-4ABF-A9FB-8F409D9B3F3A}" type="presOf" srcId="{BAF71570-F2F8-43B8-8999-7951887EA63B}" destId="{60DEB971-C8F0-464D-854B-1EAB5C1616A5}" srcOrd="0" destOrd="0" presId="urn:microsoft.com/office/officeart/2005/8/layout/vList2"/>
    <dgm:cxn modelId="{A39E26EE-3248-4ECE-9393-DF8B00BE67AE}" type="presOf" srcId="{2D566B44-4E71-4AD2-BCF7-4833617CA238}" destId="{8DC36E6C-B80C-446A-8B60-9350D234C1B4}" srcOrd="0" destOrd="0" presId="urn:microsoft.com/office/officeart/2005/8/layout/vList2"/>
    <dgm:cxn modelId="{BC86BAF0-4CDB-4A2C-9DEF-FE26329EE265}" srcId="{1D5C3522-09EA-4F15-914E-6C0DA5C9F3E0}" destId="{C486147D-581F-4206-A980-9F7195D076A5}" srcOrd="3" destOrd="0" parTransId="{A783E1F6-C3B0-40C0-98BA-7762307B4453}" sibTransId="{4E0C972F-EEC5-4D58-8AE8-8D95F5433785}"/>
    <dgm:cxn modelId="{3A9B4FA6-98A3-44F6-A885-F02B7E26E158}" type="presParOf" srcId="{79BFB9B7-C7E0-4CE3-B31A-1D9CC594745D}" destId="{BF1B7654-827E-471F-9033-FD4614279D4C}" srcOrd="0" destOrd="0" presId="urn:microsoft.com/office/officeart/2005/8/layout/vList2"/>
    <dgm:cxn modelId="{B57C0330-FD8B-40AB-87E6-8C83DB1B06DC}" type="presParOf" srcId="{79BFB9B7-C7E0-4CE3-B31A-1D9CC594745D}" destId="{5AF719CB-50D1-47B5-ADFD-C1228A9BEDE6}" srcOrd="1" destOrd="0" presId="urn:microsoft.com/office/officeart/2005/8/layout/vList2"/>
    <dgm:cxn modelId="{B8EDA1DA-BA4B-42A9-88B1-E37FBE784F57}" type="presParOf" srcId="{79BFB9B7-C7E0-4CE3-B31A-1D9CC594745D}" destId="{60DEB971-C8F0-464D-854B-1EAB5C1616A5}" srcOrd="2" destOrd="0" presId="urn:microsoft.com/office/officeart/2005/8/layout/vList2"/>
    <dgm:cxn modelId="{F48DB2A1-4442-4712-9BBF-88AA2897E0DE}" type="presParOf" srcId="{79BFB9B7-C7E0-4CE3-B31A-1D9CC594745D}" destId="{2B8D068E-B99A-4028-AFCE-D66819F9E60A}" srcOrd="3" destOrd="0" presId="urn:microsoft.com/office/officeart/2005/8/layout/vList2"/>
    <dgm:cxn modelId="{BEB5DE87-35FC-48FC-8ABB-EB67C26C2E1C}" type="presParOf" srcId="{79BFB9B7-C7E0-4CE3-B31A-1D9CC594745D}" destId="{8DC36E6C-B80C-446A-8B60-9350D234C1B4}" srcOrd="4" destOrd="0" presId="urn:microsoft.com/office/officeart/2005/8/layout/vList2"/>
    <dgm:cxn modelId="{0260EF17-4694-4623-A4E9-395242E802E7}" type="presParOf" srcId="{79BFB9B7-C7E0-4CE3-B31A-1D9CC594745D}" destId="{B608C9A5-A212-4624-9A1B-965E3D51DA01}" srcOrd="5" destOrd="0" presId="urn:microsoft.com/office/officeart/2005/8/layout/vList2"/>
    <dgm:cxn modelId="{1F2F17FD-9BB8-427D-9871-A8F08C15D215}" type="presParOf" srcId="{79BFB9B7-C7E0-4CE3-B31A-1D9CC594745D}" destId="{EEDF6B6C-B131-4244-AC57-D3B1C9E9A1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29339A3-2DEB-436B-A49A-84FF934983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14B5AC1-706E-435B-9E3A-19C42194F358}">
      <dgm:prSet/>
      <dgm:spPr/>
      <dgm:t>
        <a:bodyPr/>
        <a:lstStyle/>
        <a:p>
          <a:pPr rtl="0"/>
          <a:r>
            <a:rPr lang="th-TH" dirty="0"/>
            <a:t>เงินรับฝากกองทุน</a:t>
          </a:r>
          <a:r>
            <a:rPr lang="en-US" dirty="0" err="1"/>
            <a:t>uc</a:t>
          </a:r>
          <a:r>
            <a:rPr lang="th-TH" dirty="0"/>
            <a:t>วัสดุ</a:t>
          </a:r>
        </a:p>
      </dgm:t>
    </dgm:pt>
    <dgm:pt modelId="{1FA975B8-0AE4-491B-BB12-601644551195}" type="parTrans" cxnId="{8D462A85-0ACA-4886-9B27-F6720EC68D67}">
      <dgm:prSet/>
      <dgm:spPr/>
      <dgm:t>
        <a:bodyPr/>
        <a:lstStyle/>
        <a:p>
          <a:endParaRPr lang="th-TH"/>
        </a:p>
      </dgm:t>
    </dgm:pt>
    <dgm:pt modelId="{6ECC4666-BF29-4679-896D-44A13B912263}" type="sibTrans" cxnId="{8D462A85-0ACA-4886-9B27-F6720EC68D67}">
      <dgm:prSet/>
      <dgm:spPr/>
      <dgm:t>
        <a:bodyPr/>
        <a:lstStyle/>
        <a:p>
          <a:endParaRPr lang="th-TH"/>
        </a:p>
      </dgm:t>
    </dgm:pt>
    <dgm:pt modelId="{04E006E0-9E14-4312-B9CE-4ABD0D44D9A5}">
      <dgm:prSet/>
      <dgm:spPr/>
      <dgm:t>
        <a:bodyPr/>
        <a:lstStyle/>
        <a:p>
          <a:pPr rtl="0"/>
          <a:r>
            <a:rPr lang="th-TH" dirty="0"/>
            <a:t>เงินรับฝากกองทุน</a:t>
          </a:r>
          <a:r>
            <a:rPr lang="en-US" dirty="0" err="1"/>
            <a:t>uc</a:t>
          </a:r>
          <a:endParaRPr lang="th-TH" dirty="0"/>
        </a:p>
        <a:p>
          <a:pPr rtl="0"/>
          <a:r>
            <a:rPr lang="th-TH" dirty="0"/>
            <a:t> </a:t>
          </a:r>
          <a:r>
            <a:rPr lang="en-US" dirty="0"/>
            <a:t>fix Cost</a:t>
          </a:r>
          <a:endParaRPr lang="th-TH" dirty="0"/>
        </a:p>
      </dgm:t>
    </dgm:pt>
    <dgm:pt modelId="{30292318-D1B5-4A2C-81C2-7AF5EE849089}" type="parTrans" cxnId="{628B87F4-4518-4F78-A426-BC92EB7242AA}">
      <dgm:prSet/>
      <dgm:spPr/>
      <dgm:t>
        <a:bodyPr/>
        <a:lstStyle/>
        <a:p>
          <a:endParaRPr lang="th-TH"/>
        </a:p>
      </dgm:t>
    </dgm:pt>
    <dgm:pt modelId="{9C8F0DEA-3C2E-4ABC-BE88-B13C50103540}" type="sibTrans" cxnId="{628B87F4-4518-4F78-A426-BC92EB7242AA}">
      <dgm:prSet/>
      <dgm:spPr/>
      <dgm:t>
        <a:bodyPr/>
        <a:lstStyle/>
        <a:p>
          <a:endParaRPr lang="th-TH"/>
        </a:p>
      </dgm:t>
    </dgm:pt>
    <dgm:pt modelId="{3D504913-AB8C-41CA-9963-6EDA406E0393}">
      <dgm:prSet/>
      <dgm:spPr/>
      <dgm:t>
        <a:bodyPr/>
        <a:lstStyle/>
        <a:p>
          <a:pPr rtl="0"/>
          <a:r>
            <a:rPr lang="th-TH" dirty="0"/>
            <a:t>เงินรับฝากกองทุน</a:t>
          </a:r>
          <a:r>
            <a:rPr lang="en-US" dirty="0" err="1"/>
            <a:t>uc</a:t>
          </a:r>
          <a:r>
            <a:rPr lang="th-TH" dirty="0"/>
            <a:t>นอกเหนือ</a:t>
          </a:r>
          <a:r>
            <a:rPr lang="en-US" dirty="0"/>
            <a:t> fix Cost</a:t>
          </a:r>
          <a:endParaRPr lang="th-TH" dirty="0"/>
        </a:p>
      </dgm:t>
    </dgm:pt>
    <dgm:pt modelId="{8F12A2AC-7B3A-4A86-9B24-CB7343B5AB00}" type="parTrans" cxnId="{071E990B-DE26-486F-B544-274EF8420BFC}">
      <dgm:prSet/>
      <dgm:spPr/>
      <dgm:t>
        <a:bodyPr/>
        <a:lstStyle/>
        <a:p>
          <a:endParaRPr lang="th-TH"/>
        </a:p>
      </dgm:t>
    </dgm:pt>
    <dgm:pt modelId="{7E9DD116-CAD8-4507-83C3-3A6998D1C44A}" type="sibTrans" cxnId="{071E990B-DE26-486F-B544-274EF8420BFC}">
      <dgm:prSet/>
      <dgm:spPr/>
      <dgm:t>
        <a:bodyPr/>
        <a:lstStyle/>
        <a:p>
          <a:endParaRPr lang="th-TH"/>
        </a:p>
      </dgm:t>
    </dgm:pt>
    <dgm:pt modelId="{41EB2934-AA4C-4754-929A-2DD318E96704}" type="pres">
      <dgm:prSet presAssocID="{829339A3-2DEB-436B-A49A-84FF934983CB}" presName="Name0" presStyleCnt="0">
        <dgm:presLayoutVars>
          <dgm:dir/>
          <dgm:animLvl val="lvl"/>
          <dgm:resizeHandles val="exact"/>
        </dgm:presLayoutVars>
      </dgm:prSet>
      <dgm:spPr/>
    </dgm:pt>
    <dgm:pt modelId="{018F0598-67B2-4B69-B64E-EBCAC2E2F1D7}" type="pres">
      <dgm:prSet presAssocID="{B14B5AC1-706E-435B-9E3A-19C42194F358}" presName="linNode" presStyleCnt="0"/>
      <dgm:spPr/>
    </dgm:pt>
    <dgm:pt modelId="{A212D240-D2CA-47FC-9701-CD0F4CBD04E9}" type="pres">
      <dgm:prSet presAssocID="{B14B5AC1-706E-435B-9E3A-19C42194F358}" presName="parentText" presStyleLbl="node1" presStyleIdx="0" presStyleCnt="3" custScaleX="172956" custScaleY="28928" custLinFactNeighborX="5241" custLinFactNeighborY="-298">
        <dgm:presLayoutVars>
          <dgm:chMax val="1"/>
          <dgm:bulletEnabled val="1"/>
        </dgm:presLayoutVars>
      </dgm:prSet>
      <dgm:spPr/>
    </dgm:pt>
    <dgm:pt modelId="{BA43BBA9-3C0B-4CAF-8F76-F78F085A52ED}" type="pres">
      <dgm:prSet presAssocID="{6ECC4666-BF29-4679-896D-44A13B912263}" presName="sp" presStyleCnt="0"/>
      <dgm:spPr/>
    </dgm:pt>
    <dgm:pt modelId="{D4DB0B8A-0823-4EAF-BF6A-F8B69AEEE22F}" type="pres">
      <dgm:prSet presAssocID="{04E006E0-9E14-4312-B9CE-4ABD0D44D9A5}" presName="linNode" presStyleCnt="0"/>
      <dgm:spPr/>
    </dgm:pt>
    <dgm:pt modelId="{E0C67D37-D66B-43B5-B6B6-7BD1DE3A4664}" type="pres">
      <dgm:prSet presAssocID="{04E006E0-9E14-4312-B9CE-4ABD0D44D9A5}" presName="parentText" presStyleLbl="node1" presStyleIdx="1" presStyleCnt="3" custScaleX="173375" custScaleY="21790" custLinFactNeighborX="5451" custLinFactNeighborY="-1119">
        <dgm:presLayoutVars>
          <dgm:chMax val="1"/>
          <dgm:bulletEnabled val="1"/>
        </dgm:presLayoutVars>
      </dgm:prSet>
      <dgm:spPr/>
    </dgm:pt>
    <dgm:pt modelId="{86518243-88A6-4DAE-A326-D49FFE92ED36}" type="pres">
      <dgm:prSet presAssocID="{9C8F0DEA-3C2E-4ABC-BE88-B13C50103540}" presName="sp" presStyleCnt="0"/>
      <dgm:spPr/>
    </dgm:pt>
    <dgm:pt modelId="{438FE0D1-8D9C-4F92-A6EA-33BB293C1A90}" type="pres">
      <dgm:prSet presAssocID="{3D504913-AB8C-41CA-9963-6EDA406E0393}" presName="linNode" presStyleCnt="0"/>
      <dgm:spPr/>
    </dgm:pt>
    <dgm:pt modelId="{7498FEC7-3F24-45DF-B08B-EBBB5F730969}" type="pres">
      <dgm:prSet presAssocID="{3D504913-AB8C-41CA-9963-6EDA406E0393}" presName="parentText" presStyleLbl="node1" presStyleIdx="2" presStyleCnt="3" custScaleX="172956" custScaleY="44078" custLinFactNeighborX="5241" custLinFactNeighborY="-477">
        <dgm:presLayoutVars>
          <dgm:chMax val="1"/>
          <dgm:bulletEnabled val="1"/>
        </dgm:presLayoutVars>
      </dgm:prSet>
      <dgm:spPr/>
    </dgm:pt>
  </dgm:ptLst>
  <dgm:cxnLst>
    <dgm:cxn modelId="{3881AA0A-9194-4D98-8028-33485808E93F}" type="presOf" srcId="{3D504913-AB8C-41CA-9963-6EDA406E0393}" destId="{7498FEC7-3F24-45DF-B08B-EBBB5F730969}" srcOrd="0" destOrd="0" presId="urn:microsoft.com/office/officeart/2005/8/layout/vList5"/>
    <dgm:cxn modelId="{071E990B-DE26-486F-B544-274EF8420BFC}" srcId="{829339A3-2DEB-436B-A49A-84FF934983CB}" destId="{3D504913-AB8C-41CA-9963-6EDA406E0393}" srcOrd="2" destOrd="0" parTransId="{8F12A2AC-7B3A-4A86-9B24-CB7343B5AB00}" sibTransId="{7E9DD116-CAD8-4507-83C3-3A6998D1C44A}"/>
    <dgm:cxn modelId="{ACA6B660-CB34-423A-8F70-E61120B7E603}" type="presOf" srcId="{829339A3-2DEB-436B-A49A-84FF934983CB}" destId="{41EB2934-AA4C-4754-929A-2DD318E96704}" srcOrd="0" destOrd="0" presId="urn:microsoft.com/office/officeart/2005/8/layout/vList5"/>
    <dgm:cxn modelId="{8D462A85-0ACA-4886-9B27-F6720EC68D67}" srcId="{829339A3-2DEB-436B-A49A-84FF934983CB}" destId="{B14B5AC1-706E-435B-9E3A-19C42194F358}" srcOrd="0" destOrd="0" parTransId="{1FA975B8-0AE4-491B-BB12-601644551195}" sibTransId="{6ECC4666-BF29-4679-896D-44A13B912263}"/>
    <dgm:cxn modelId="{6DC425C0-6951-4202-8037-B302DCBF22F0}" type="presOf" srcId="{04E006E0-9E14-4312-B9CE-4ABD0D44D9A5}" destId="{E0C67D37-D66B-43B5-B6B6-7BD1DE3A4664}" srcOrd="0" destOrd="0" presId="urn:microsoft.com/office/officeart/2005/8/layout/vList5"/>
    <dgm:cxn modelId="{AE6FC8DB-F443-4785-BD74-90E710EC2B64}" type="presOf" srcId="{B14B5AC1-706E-435B-9E3A-19C42194F358}" destId="{A212D240-D2CA-47FC-9701-CD0F4CBD04E9}" srcOrd="0" destOrd="0" presId="urn:microsoft.com/office/officeart/2005/8/layout/vList5"/>
    <dgm:cxn modelId="{628B87F4-4518-4F78-A426-BC92EB7242AA}" srcId="{829339A3-2DEB-436B-A49A-84FF934983CB}" destId="{04E006E0-9E14-4312-B9CE-4ABD0D44D9A5}" srcOrd="1" destOrd="0" parTransId="{30292318-D1B5-4A2C-81C2-7AF5EE849089}" sibTransId="{9C8F0DEA-3C2E-4ABC-BE88-B13C50103540}"/>
    <dgm:cxn modelId="{DDA79E2E-B277-473A-A376-3B19F819966A}" type="presParOf" srcId="{41EB2934-AA4C-4754-929A-2DD318E96704}" destId="{018F0598-67B2-4B69-B64E-EBCAC2E2F1D7}" srcOrd="0" destOrd="0" presId="urn:microsoft.com/office/officeart/2005/8/layout/vList5"/>
    <dgm:cxn modelId="{73637D1D-81DB-4D61-9A37-9D21E8F92DE1}" type="presParOf" srcId="{018F0598-67B2-4B69-B64E-EBCAC2E2F1D7}" destId="{A212D240-D2CA-47FC-9701-CD0F4CBD04E9}" srcOrd="0" destOrd="0" presId="urn:microsoft.com/office/officeart/2005/8/layout/vList5"/>
    <dgm:cxn modelId="{2DB662BD-FF84-4911-B322-FCECEC55C454}" type="presParOf" srcId="{41EB2934-AA4C-4754-929A-2DD318E96704}" destId="{BA43BBA9-3C0B-4CAF-8F76-F78F085A52ED}" srcOrd="1" destOrd="0" presId="urn:microsoft.com/office/officeart/2005/8/layout/vList5"/>
    <dgm:cxn modelId="{D92214AD-0B32-4ACB-AFAA-40B49F37CCD7}" type="presParOf" srcId="{41EB2934-AA4C-4754-929A-2DD318E96704}" destId="{D4DB0B8A-0823-4EAF-BF6A-F8B69AEEE22F}" srcOrd="2" destOrd="0" presId="urn:microsoft.com/office/officeart/2005/8/layout/vList5"/>
    <dgm:cxn modelId="{08D78ECC-F71C-4EDE-9733-AFD1AF624521}" type="presParOf" srcId="{D4DB0B8A-0823-4EAF-BF6A-F8B69AEEE22F}" destId="{E0C67D37-D66B-43B5-B6B6-7BD1DE3A4664}" srcOrd="0" destOrd="0" presId="urn:microsoft.com/office/officeart/2005/8/layout/vList5"/>
    <dgm:cxn modelId="{3FDA81A6-87F6-4408-ABE8-EB4701B70E2A}" type="presParOf" srcId="{41EB2934-AA4C-4754-929A-2DD318E96704}" destId="{86518243-88A6-4DAE-A326-D49FFE92ED36}" srcOrd="3" destOrd="0" presId="urn:microsoft.com/office/officeart/2005/8/layout/vList5"/>
    <dgm:cxn modelId="{8913209B-8E73-411D-AEA9-769F396E2B19}" type="presParOf" srcId="{41EB2934-AA4C-4754-929A-2DD318E96704}" destId="{438FE0D1-8D9C-4F92-A6EA-33BB293C1A90}" srcOrd="4" destOrd="0" presId="urn:microsoft.com/office/officeart/2005/8/layout/vList5"/>
    <dgm:cxn modelId="{56B81585-AA05-49F4-AA66-C2D775FFAD78}" type="presParOf" srcId="{438FE0D1-8D9C-4F92-A6EA-33BB293C1A90}" destId="{7498FEC7-3F24-45DF-B08B-EBBB5F7309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D5C3522-09EA-4F15-914E-6C0DA5C9F3E0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th-TH"/>
        </a:p>
      </dgm:t>
    </dgm:pt>
    <dgm:pt modelId="{BAF71570-F2F8-43B8-8999-7951887EA63B}">
      <dgm:prSet/>
      <dgm:spPr/>
      <dgm:t>
        <a:bodyPr/>
        <a:lstStyle/>
        <a:p>
          <a:pPr rtl="0"/>
          <a:r>
            <a:rPr lang="th-TH" dirty="0"/>
            <a:t>งบบริการผู้ป่วยนอกทั่วไปแบบเหมาจ่ายต่อผู้มีสิทธิ์</a:t>
          </a:r>
        </a:p>
      </dgm:t>
    </dgm:pt>
    <dgm:pt modelId="{4FCB52FB-F3C5-4474-B839-CD6B9DE1EDEB}" type="parTrans" cxnId="{EB47FFB7-3141-40D3-8B39-27CDA6EA1B18}">
      <dgm:prSet/>
      <dgm:spPr/>
      <dgm:t>
        <a:bodyPr/>
        <a:lstStyle/>
        <a:p>
          <a:endParaRPr lang="th-TH"/>
        </a:p>
      </dgm:t>
    </dgm:pt>
    <dgm:pt modelId="{668E40AC-FFCC-4061-AF0C-041FEA59228C}" type="sibTrans" cxnId="{EB47FFB7-3141-40D3-8B39-27CDA6EA1B18}">
      <dgm:prSet/>
      <dgm:spPr/>
      <dgm:t>
        <a:bodyPr/>
        <a:lstStyle/>
        <a:p>
          <a:endParaRPr lang="th-TH"/>
        </a:p>
      </dgm:t>
    </dgm:pt>
    <dgm:pt modelId="{2D566B44-4E71-4AD2-BCF7-4833617CA238}">
      <dgm:prSet/>
      <dgm:spPr/>
      <dgm:t>
        <a:bodyPr/>
        <a:lstStyle/>
        <a:p>
          <a:pPr rtl="0"/>
          <a:r>
            <a:rPr lang="th-TH" dirty="0"/>
            <a:t>งบบริการสร้างเสริมสุขภาพและป้องกันโรคสำหรับบริการพื้นฐาน(</a:t>
          </a:r>
          <a:r>
            <a:rPr lang="en-US" dirty="0"/>
            <a:t>P&amp;P basic service</a:t>
          </a:r>
          <a:r>
            <a:rPr lang="th-TH" dirty="0"/>
            <a:t>)</a:t>
          </a:r>
        </a:p>
      </dgm:t>
    </dgm:pt>
    <dgm:pt modelId="{76A9A14C-99BA-4876-92F4-A927F317AE56}" type="parTrans" cxnId="{066FAB8A-ACD8-4AD7-BC7B-D5951B2109A9}">
      <dgm:prSet/>
      <dgm:spPr/>
      <dgm:t>
        <a:bodyPr/>
        <a:lstStyle/>
        <a:p>
          <a:endParaRPr lang="th-TH"/>
        </a:p>
      </dgm:t>
    </dgm:pt>
    <dgm:pt modelId="{09DEF973-712A-4CCE-BD8B-81233C3C51FD}" type="sibTrans" cxnId="{066FAB8A-ACD8-4AD7-BC7B-D5951B2109A9}">
      <dgm:prSet/>
      <dgm:spPr/>
      <dgm:t>
        <a:bodyPr/>
        <a:lstStyle/>
        <a:p>
          <a:endParaRPr lang="th-TH"/>
        </a:p>
      </dgm:t>
    </dgm:pt>
    <dgm:pt modelId="{C486147D-581F-4206-A980-9F7195D076A5}">
      <dgm:prSet/>
      <dgm:spPr/>
      <dgm:t>
        <a:bodyPr/>
        <a:lstStyle/>
        <a:p>
          <a:pPr rtl="0"/>
          <a:r>
            <a:rPr lang="th-TH" dirty="0"/>
            <a:t>งบบริการสร้างเสริมสุขภาพและป้องกันโรคจ่ายตามเกณฑ์คุณภาพผลงานบริการ(</a:t>
          </a:r>
          <a:r>
            <a:rPr lang="en-US" dirty="0"/>
            <a:t>QOF</a:t>
          </a:r>
          <a:r>
            <a:rPr lang="th-TH" dirty="0"/>
            <a:t>)</a:t>
          </a:r>
        </a:p>
      </dgm:t>
    </dgm:pt>
    <dgm:pt modelId="{A783E1F6-C3B0-40C0-98BA-7762307B4453}" type="parTrans" cxnId="{BC86BAF0-4CDB-4A2C-9DEF-FE26329EE265}">
      <dgm:prSet/>
      <dgm:spPr/>
      <dgm:t>
        <a:bodyPr/>
        <a:lstStyle/>
        <a:p>
          <a:endParaRPr lang="th-TH"/>
        </a:p>
      </dgm:t>
    </dgm:pt>
    <dgm:pt modelId="{4E0C972F-EEC5-4D58-8AE8-8D95F5433785}" type="sibTrans" cxnId="{BC86BAF0-4CDB-4A2C-9DEF-FE26329EE265}">
      <dgm:prSet/>
      <dgm:spPr/>
      <dgm:t>
        <a:bodyPr/>
        <a:lstStyle/>
        <a:p>
          <a:endParaRPr lang="th-TH"/>
        </a:p>
      </dgm:t>
    </dgm:pt>
    <dgm:pt modelId="{23A9A973-887D-4C7D-B10F-8271C2B83AAE}">
      <dgm:prSet/>
      <dgm:spPr/>
      <dgm:t>
        <a:bodyPr/>
        <a:lstStyle/>
        <a:p>
          <a:pPr rtl="0"/>
          <a:r>
            <a:rPr lang="th-TH" dirty="0"/>
            <a:t>กองทุนบริการการแพทย์แผนไทย / งบฟื้นฟูสมรรถภาพด้านการแพทย์</a:t>
          </a:r>
        </a:p>
      </dgm:t>
    </dgm:pt>
    <dgm:pt modelId="{F5381B0B-D33E-4F4F-A133-3BEF8A72F806}" type="sibTrans" cxnId="{64F49D1A-07DD-4216-8CD5-E0862146E737}">
      <dgm:prSet/>
      <dgm:spPr/>
      <dgm:t>
        <a:bodyPr/>
        <a:lstStyle/>
        <a:p>
          <a:endParaRPr lang="th-TH"/>
        </a:p>
      </dgm:t>
    </dgm:pt>
    <dgm:pt modelId="{50DAA82D-B3C5-44A9-BE3E-4BF2F0A77806}" type="parTrans" cxnId="{64F49D1A-07DD-4216-8CD5-E0862146E737}">
      <dgm:prSet/>
      <dgm:spPr/>
      <dgm:t>
        <a:bodyPr/>
        <a:lstStyle/>
        <a:p>
          <a:endParaRPr lang="th-TH"/>
        </a:p>
      </dgm:t>
    </dgm:pt>
    <dgm:pt modelId="{79BFB9B7-C7E0-4CE3-B31A-1D9CC594745D}" type="pres">
      <dgm:prSet presAssocID="{1D5C3522-09EA-4F15-914E-6C0DA5C9F3E0}" presName="linear" presStyleCnt="0">
        <dgm:presLayoutVars>
          <dgm:animLvl val="lvl"/>
          <dgm:resizeHandles val="exact"/>
        </dgm:presLayoutVars>
      </dgm:prSet>
      <dgm:spPr/>
    </dgm:pt>
    <dgm:pt modelId="{BF1B7654-827E-471F-9033-FD4614279D4C}" type="pres">
      <dgm:prSet presAssocID="{23A9A973-887D-4C7D-B10F-8271C2B83AAE}" presName="parentText" presStyleLbl="node1" presStyleIdx="0" presStyleCnt="4" custScaleY="115699" custLinFactY="300000" custLinFactNeighborX="-515" custLinFactNeighborY="380198">
        <dgm:presLayoutVars>
          <dgm:chMax val="0"/>
          <dgm:bulletEnabled val="1"/>
        </dgm:presLayoutVars>
      </dgm:prSet>
      <dgm:spPr/>
    </dgm:pt>
    <dgm:pt modelId="{5AF719CB-50D1-47B5-ADFD-C1228A9BEDE6}" type="pres">
      <dgm:prSet presAssocID="{F5381B0B-D33E-4F4F-A133-3BEF8A72F806}" presName="spacer" presStyleCnt="0"/>
      <dgm:spPr/>
    </dgm:pt>
    <dgm:pt modelId="{60DEB971-C8F0-464D-854B-1EAB5C1616A5}" type="pres">
      <dgm:prSet presAssocID="{BAF71570-F2F8-43B8-8999-7951887EA63B}" presName="parentText" presStyleLbl="node1" presStyleIdx="1" presStyleCnt="4" custLinFactY="-128552" custLinFactNeighborX="-343" custLinFactNeighborY="-200000">
        <dgm:presLayoutVars>
          <dgm:chMax val="0"/>
          <dgm:bulletEnabled val="1"/>
        </dgm:presLayoutVars>
      </dgm:prSet>
      <dgm:spPr/>
    </dgm:pt>
    <dgm:pt modelId="{2B8D068E-B99A-4028-AFCE-D66819F9E60A}" type="pres">
      <dgm:prSet presAssocID="{668E40AC-FFCC-4061-AF0C-041FEA59228C}" presName="spacer" presStyleCnt="0"/>
      <dgm:spPr/>
    </dgm:pt>
    <dgm:pt modelId="{8DC36E6C-B80C-446A-8B60-9350D234C1B4}" type="pres">
      <dgm:prSet presAssocID="{2D566B44-4E71-4AD2-BCF7-4833617CA238}" presName="parentText" presStyleLbl="node1" presStyleIdx="2" presStyleCnt="4" custLinFactY="-129073" custLinFactNeighborY="-200000">
        <dgm:presLayoutVars>
          <dgm:chMax val="0"/>
          <dgm:bulletEnabled val="1"/>
        </dgm:presLayoutVars>
      </dgm:prSet>
      <dgm:spPr/>
    </dgm:pt>
    <dgm:pt modelId="{B608C9A5-A212-4624-9A1B-965E3D51DA01}" type="pres">
      <dgm:prSet presAssocID="{09DEF973-712A-4CCE-BD8B-81233C3C51FD}" presName="spacer" presStyleCnt="0"/>
      <dgm:spPr/>
    </dgm:pt>
    <dgm:pt modelId="{EEDF6B6C-B131-4244-AC57-D3B1C9E9A19A}" type="pres">
      <dgm:prSet presAssocID="{C486147D-581F-4206-A980-9F7195D076A5}" presName="parentText" presStyleLbl="node1" presStyleIdx="3" presStyleCnt="4" custScaleY="108967" custLinFactY="-120543" custLinFactNeighborX="-515" custLinFactNeighborY="-200000">
        <dgm:presLayoutVars>
          <dgm:chMax val="0"/>
          <dgm:bulletEnabled val="1"/>
        </dgm:presLayoutVars>
      </dgm:prSet>
      <dgm:spPr/>
    </dgm:pt>
  </dgm:ptLst>
  <dgm:cxnLst>
    <dgm:cxn modelId="{298B3619-6931-4418-B1BD-694BA630AACD}" type="presOf" srcId="{23A9A973-887D-4C7D-B10F-8271C2B83AAE}" destId="{BF1B7654-827E-471F-9033-FD4614279D4C}" srcOrd="0" destOrd="0" presId="urn:microsoft.com/office/officeart/2005/8/layout/vList2"/>
    <dgm:cxn modelId="{64F49D1A-07DD-4216-8CD5-E0862146E737}" srcId="{1D5C3522-09EA-4F15-914E-6C0DA5C9F3E0}" destId="{23A9A973-887D-4C7D-B10F-8271C2B83AAE}" srcOrd="0" destOrd="0" parTransId="{50DAA82D-B3C5-44A9-BE3E-4BF2F0A77806}" sibTransId="{F5381B0B-D33E-4F4F-A133-3BEF8A72F806}"/>
    <dgm:cxn modelId="{F33B6E4F-984C-4706-8304-B3A47FF1D26B}" type="presOf" srcId="{1D5C3522-09EA-4F15-914E-6C0DA5C9F3E0}" destId="{79BFB9B7-C7E0-4CE3-B31A-1D9CC594745D}" srcOrd="0" destOrd="0" presId="urn:microsoft.com/office/officeart/2005/8/layout/vList2"/>
    <dgm:cxn modelId="{2CD57756-DEAE-48E8-8D41-5B24A677CB8A}" type="presOf" srcId="{BAF71570-F2F8-43B8-8999-7951887EA63B}" destId="{60DEB971-C8F0-464D-854B-1EAB5C1616A5}" srcOrd="0" destOrd="0" presId="urn:microsoft.com/office/officeart/2005/8/layout/vList2"/>
    <dgm:cxn modelId="{066FAB8A-ACD8-4AD7-BC7B-D5951B2109A9}" srcId="{1D5C3522-09EA-4F15-914E-6C0DA5C9F3E0}" destId="{2D566B44-4E71-4AD2-BCF7-4833617CA238}" srcOrd="2" destOrd="0" parTransId="{76A9A14C-99BA-4876-92F4-A927F317AE56}" sibTransId="{09DEF973-712A-4CCE-BD8B-81233C3C51FD}"/>
    <dgm:cxn modelId="{1A8836B4-E7C1-4648-9329-465688520E26}" type="presOf" srcId="{2D566B44-4E71-4AD2-BCF7-4833617CA238}" destId="{8DC36E6C-B80C-446A-8B60-9350D234C1B4}" srcOrd="0" destOrd="0" presId="urn:microsoft.com/office/officeart/2005/8/layout/vList2"/>
    <dgm:cxn modelId="{EB47FFB7-3141-40D3-8B39-27CDA6EA1B18}" srcId="{1D5C3522-09EA-4F15-914E-6C0DA5C9F3E0}" destId="{BAF71570-F2F8-43B8-8999-7951887EA63B}" srcOrd="1" destOrd="0" parTransId="{4FCB52FB-F3C5-4474-B839-CD6B9DE1EDEB}" sibTransId="{668E40AC-FFCC-4061-AF0C-041FEA59228C}"/>
    <dgm:cxn modelId="{BC86BAF0-4CDB-4A2C-9DEF-FE26329EE265}" srcId="{1D5C3522-09EA-4F15-914E-6C0DA5C9F3E0}" destId="{C486147D-581F-4206-A980-9F7195D076A5}" srcOrd="3" destOrd="0" parTransId="{A783E1F6-C3B0-40C0-98BA-7762307B4453}" sibTransId="{4E0C972F-EEC5-4D58-8AE8-8D95F5433785}"/>
    <dgm:cxn modelId="{D6A465F5-DA22-421A-B95A-CB66B669036E}" type="presOf" srcId="{C486147D-581F-4206-A980-9F7195D076A5}" destId="{EEDF6B6C-B131-4244-AC57-D3B1C9E9A19A}" srcOrd="0" destOrd="0" presId="urn:microsoft.com/office/officeart/2005/8/layout/vList2"/>
    <dgm:cxn modelId="{36FD575F-1380-4C63-90C7-500C4D05F807}" type="presParOf" srcId="{79BFB9B7-C7E0-4CE3-B31A-1D9CC594745D}" destId="{BF1B7654-827E-471F-9033-FD4614279D4C}" srcOrd="0" destOrd="0" presId="urn:microsoft.com/office/officeart/2005/8/layout/vList2"/>
    <dgm:cxn modelId="{8ABCD2D4-9CAA-421C-AEDC-9DC09DDBC80D}" type="presParOf" srcId="{79BFB9B7-C7E0-4CE3-B31A-1D9CC594745D}" destId="{5AF719CB-50D1-47B5-ADFD-C1228A9BEDE6}" srcOrd="1" destOrd="0" presId="urn:microsoft.com/office/officeart/2005/8/layout/vList2"/>
    <dgm:cxn modelId="{AC523D55-4459-42C6-99F1-983B0B3AAD5C}" type="presParOf" srcId="{79BFB9B7-C7E0-4CE3-B31A-1D9CC594745D}" destId="{60DEB971-C8F0-464D-854B-1EAB5C1616A5}" srcOrd="2" destOrd="0" presId="urn:microsoft.com/office/officeart/2005/8/layout/vList2"/>
    <dgm:cxn modelId="{56767D60-6A1E-4F01-BEB6-D45C747419B1}" type="presParOf" srcId="{79BFB9B7-C7E0-4CE3-B31A-1D9CC594745D}" destId="{2B8D068E-B99A-4028-AFCE-D66819F9E60A}" srcOrd="3" destOrd="0" presId="urn:microsoft.com/office/officeart/2005/8/layout/vList2"/>
    <dgm:cxn modelId="{9E7924AD-0309-41C1-AB07-3B7E2B4C6C5B}" type="presParOf" srcId="{79BFB9B7-C7E0-4CE3-B31A-1D9CC594745D}" destId="{8DC36E6C-B80C-446A-8B60-9350D234C1B4}" srcOrd="4" destOrd="0" presId="urn:microsoft.com/office/officeart/2005/8/layout/vList2"/>
    <dgm:cxn modelId="{FD92A0B3-B8CD-4BAA-AE84-B6A5F93AF553}" type="presParOf" srcId="{79BFB9B7-C7E0-4CE3-B31A-1D9CC594745D}" destId="{B608C9A5-A212-4624-9A1B-965E3D51DA01}" srcOrd="5" destOrd="0" presId="urn:microsoft.com/office/officeart/2005/8/layout/vList2"/>
    <dgm:cxn modelId="{6731A0FC-BD0D-48D0-9A02-914804BCA962}" type="presParOf" srcId="{79BFB9B7-C7E0-4CE3-B31A-1D9CC594745D}" destId="{EEDF6B6C-B131-4244-AC57-D3B1C9E9A1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29339A3-2DEB-436B-A49A-84FF934983C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D504913-AB8C-41CA-9963-6EDA406E039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>
            <a:spcAft>
              <a:spcPts val="0"/>
            </a:spcAft>
          </a:pPr>
          <a:r>
            <a:rPr lang="en-US" sz="2400" dirty="0">
              <a:cs typeface="+mn-cs"/>
            </a:rPr>
            <a:t>Dr. </a:t>
          </a:r>
          <a:r>
            <a:rPr lang="th-TH" sz="2400" dirty="0">
              <a:cs typeface="+mn-cs"/>
            </a:rPr>
            <a:t>เงินรับฝากกองทุน</a:t>
          </a:r>
          <a:r>
            <a:rPr lang="en-US" sz="2400" dirty="0" err="1">
              <a:cs typeface="+mn-cs"/>
            </a:rPr>
            <a:t>uc</a:t>
          </a:r>
          <a:r>
            <a:rPr lang="en-US" sz="2400" dirty="0">
              <a:cs typeface="+mn-cs"/>
            </a:rPr>
            <a:t> </a:t>
          </a:r>
          <a:r>
            <a:rPr lang="th-TH" sz="2400" dirty="0">
              <a:cs typeface="+mn-cs"/>
            </a:rPr>
            <a:t>วัสดุ</a:t>
          </a:r>
        </a:p>
        <a:p>
          <a:pPr algn="l" rtl="0">
            <a:spcAft>
              <a:spcPts val="0"/>
            </a:spcAft>
          </a:pPr>
          <a:r>
            <a:rPr lang="th-TH" sz="2400" dirty="0">
              <a:cs typeface="+mn-cs"/>
            </a:rPr>
            <a:t>       </a:t>
          </a:r>
          <a:r>
            <a:rPr lang="en-US" sz="2400" dirty="0">
              <a:cs typeface="+mn-cs"/>
            </a:rPr>
            <a:t>Cr. </a:t>
          </a:r>
          <a:r>
            <a:rPr lang="th-TH" sz="2400" dirty="0">
              <a:cs typeface="+mn-cs"/>
            </a:rPr>
            <a:t>วัสดุ...(ตามประเภท)  </a:t>
          </a:r>
        </a:p>
        <a:p>
          <a:pPr algn="l" rtl="0">
            <a:spcAft>
              <a:spcPts val="0"/>
            </a:spcAft>
          </a:pPr>
          <a:r>
            <a:rPr lang="en-US" sz="2400" dirty="0">
              <a:cs typeface="+mn-cs"/>
            </a:rPr>
            <a:t>Dr.</a:t>
          </a:r>
          <a:r>
            <a:rPr lang="th-TH" sz="2400" dirty="0">
              <a:cs typeface="+mn-cs"/>
            </a:rPr>
            <a:t> เงินรับฝากกองทุน</a:t>
          </a:r>
          <a:r>
            <a:rPr lang="en-US" sz="2400" dirty="0">
              <a:cs typeface="+mn-cs"/>
            </a:rPr>
            <a:t>UC Fix Cost</a:t>
          </a:r>
        </a:p>
        <a:p>
          <a:pPr algn="l" rtl="0">
            <a:spcAft>
              <a:spcPts val="0"/>
            </a:spcAft>
          </a:pPr>
          <a:r>
            <a:rPr lang="en-US" sz="2400" dirty="0">
              <a:cs typeface="+mn-cs"/>
            </a:rPr>
            <a:t>Dr. </a:t>
          </a:r>
          <a:r>
            <a:rPr lang="th-TH" sz="2400" dirty="0">
              <a:cs typeface="+mn-cs"/>
            </a:rPr>
            <a:t>เงินรับฝากกองทุน </a:t>
          </a:r>
          <a:r>
            <a:rPr lang="en-US" sz="2400" dirty="0">
              <a:cs typeface="+mn-cs"/>
            </a:rPr>
            <a:t>UC</a:t>
          </a:r>
          <a:r>
            <a:rPr lang="th-TH" sz="2400" dirty="0">
              <a:cs typeface="+mn-cs"/>
            </a:rPr>
            <a:t>นอกเหนือ </a:t>
          </a:r>
          <a:r>
            <a:rPr lang="en-US" sz="2400" dirty="0">
              <a:cs typeface="+mn-cs"/>
            </a:rPr>
            <a:t>Fix   </a:t>
          </a:r>
        </a:p>
        <a:p>
          <a:pPr algn="l" rtl="0">
            <a:spcAft>
              <a:spcPts val="0"/>
            </a:spcAft>
          </a:pPr>
          <a:r>
            <a:rPr lang="en-US" sz="2400" dirty="0">
              <a:cs typeface="+mn-cs"/>
            </a:rPr>
            <a:t>      Cost</a:t>
          </a:r>
        </a:p>
        <a:p>
          <a:pPr algn="l" rtl="0">
            <a:spcAft>
              <a:spcPts val="0"/>
            </a:spcAft>
          </a:pPr>
          <a:r>
            <a:rPr lang="en-US" sz="2400" dirty="0">
              <a:cs typeface="+mn-cs"/>
            </a:rPr>
            <a:t>             Cr. </a:t>
          </a:r>
          <a:r>
            <a:rPr lang="th-TH" sz="2400" dirty="0">
              <a:cs typeface="+mn-cs"/>
            </a:rPr>
            <a:t>เงินฝากธนาคารนอก  </a:t>
          </a:r>
          <a:r>
            <a:rPr lang="th-TH" sz="2400" dirty="0" err="1">
              <a:cs typeface="+mn-cs"/>
            </a:rPr>
            <a:t>งปม</a:t>
          </a:r>
          <a:r>
            <a:rPr lang="th-TH" sz="2400" dirty="0">
              <a:cs typeface="+mn-cs"/>
            </a:rPr>
            <a:t>               </a:t>
          </a:r>
        </a:p>
        <a:p>
          <a:pPr algn="l" rtl="0">
            <a:spcAft>
              <a:spcPts val="0"/>
            </a:spcAft>
          </a:pPr>
          <a:r>
            <a:rPr lang="th-TH" sz="2400" dirty="0">
              <a:cs typeface="+mn-cs"/>
            </a:rPr>
            <a:t>                       รอจัดสรร-ออมทรัพย์</a:t>
          </a:r>
          <a:r>
            <a:rPr lang="en-US" sz="2400" dirty="0">
              <a:cs typeface="+mn-cs"/>
            </a:rPr>
            <a:t> </a:t>
          </a:r>
          <a:endParaRPr lang="th-TH" sz="2400" dirty="0">
            <a:cs typeface="+mn-cs"/>
          </a:endParaRPr>
        </a:p>
      </dgm:t>
    </dgm:pt>
    <dgm:pt modelId="{8F12A2AC-7B3A-4A86-9B24-CB7343B5AB00}" type="parTrans" cxnId="{071E990B-DE26-486F-B544-274EF8420BFC}">
      <dgm:prSet/>
      <dgm:spPr/>
      <dgm:t>
        <a:bodyPr/>
        <a:lstStyle/>
        <a:p>
          <a:endParaRPr lang="th-TH"/>
        </a:p>
      </dgm:t>
    </dgm:pt>
    <dgm:pt modelId="{7E9DD116-CAD8-4507-83C3-3A6998D1C44A}" type="sibTrans" cxnId="{071E990B-DE26-486F-B544-274EF8420BFC}">
      <dgm:prSet/>
      <dgm:spPr/>
      <dgm:t>
        <a:bodyPr/>
        <a:lstStyle/>
        <a:p>
          <a:endParaRPr lang="th-TH"/>
        </a:p>
      </dgm:t>
    </dgm:pt>
    <dgm:pt modelId="{41EB2934-AA4C-4754-929A-2DD318E96704}" type="pres">
      <dgm:prSet presAssocID="{829339A3-2DEB-436B-A49A-84FF934983CB}" presName="Name0" presStyleCnt="0">
        <dgm:presLayoutVars>
          <dgm:dir/>
          <dgm:animLvl val="lvl"/>
          <dgm:resizeHandles val="exact"/>
        </dgm:presLayoutVars>
      </dgm:prSet>
      <dgm:spPr/>
    </dgm:pt>
    <dgm:pt modelId="{438FE0D1-8D9C-4F92-A6EA-33BB293C1A90}" type="pres">
      <dgm:prSet presAssocID="{3D504913-AB8C-41CA-9963-6EDA406E0393}" presName="linNode" presStyleCnt="0"/>
      <dgm:spPr/>
    </dgm:pt>
    <dgm:pt modelId="{7498FEC7-3F24-45DF-B08B-EBBB5F730969}" type="pres">
      <dgm:prSet presAssocID="{3D504913-AB8C-41CA-9963-6EDA406E0393}" presName="parentText" presStyleLbl="node1" presStyleIdx="0" presStyleCnt="1" custScaleX="277778" custScaleY="99046" custLinFactNeighborX="5241" custLinFactNeighborY="-477">
        <dgm:presLayoutVars>
          <dgm:chMax val="1"/>
          <dgm:bulletEnabled val="1"/>
        </dgm:presLayoutVars>
      </dgm:prSet>
      <dgm:spPr/>
    </dgm:pt>
  </dgm:ptLst>
  <dgm:cxnLst>
    <dgm:cxn modelId="{071E990B-DE26-486F-B544-274EF8420BFC}" srcId="{829339A3-2DEB-436B-A49A-84FF934983CB}" destId="{3D504913-AB8C-41CA-9963-6EDA406E0393}" srcOrd="0" destOrd="0" parTransId="{8F12A2AC-7B3A-4A86-9B24-CB7343B5AB00}" sibTransId="{7E9DD116-CAD8-4507-83C3-3A6998D1C44A}"/>
    <dgm:cxn modelId="{89EA1D37-D990-4100-A8FD-D47252E4C69A}" type="presOf" srcId="{3D504913-AB8C-41CA-9963-6EDA406E0393}" destId="{7498FEC7-3F24-45DF-B08B-EBBB5F730969}" srcOrd="0" destOrd="0" presId="urn:microsoft.com/office/officeart/2005/8/layout/vList5"/>
    <dgm:cxn modelId="{43F03CCA-E7C5-4E41-B0CF-C4C8B82D5767}" type="presOf" srcId="{829339A3-2DEB-436B-A49A-84FF934983CB}" destId="{41EB2934-AA4C-4754-929A-2DD318E96704}" srcOrd="0" destOrd="0" presId="urn:microsoft.com/office/officeart/2005/8/layout/vList5"/>
    <dgm:cxn modelId="{061C7E0A-8F57-4898-9424-37A00C2BD3CB}" type="presParOf" srcId="{41EB2934-AA4C-4754-929A-2DD318E96704}" destId="{438FE0D1-8D9C-4F92-A6EA-33BB293C1A90}" srcOrd="0" destOrd="0" presId="urn:microsoft.com/office/officeart/2005/8/layout/vList5"/>
    <dgm:cxn modelId="{E98B728E-1FC0-46A3-BCFD-6A755BE3E443}" type="presParOf" srcId="{438FE0D1-8D9C-4F92-A6EA-33BB293C1A90}" destId="{7498FEC7-3F24-45DF-B08B-EBBB5F73096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400" dirty="0"/>
            <a:t>Dr. </a:t>
          </a:r>
          <a:r>
            <a:rPr lang="th-TH" sz="2400" dirty="0"/>
            <a:t>เงินฝากธนาคารนอกงบประมาณรอการจัดสรร-ออมทรัพย์     </a:t>
          </a:r>
        </a:p>
        <a:p>
          <a:pPr rtl="0">
            <a:spcAft>
              <a:spcPct val="35000"/>
            </a:spcAft>
          </a:pPr>
          <a:r>
            <a:rPr lang="th-TH" sz="2400" dirty="0"/>
            <a:t>        (เงินกองทุนประกันสังคม)(1101030102.102)</a:t>
          </a:r>
          <a:r>
            <a:rPr lang="en-US" sz="2400" dirty="0"/>
            <a:t>     </a:t>
          </a:r>
        </a:p>
        <a:p>
          <a:pPr rtl="0">
            <a:spcAft>
              <a:spcPct val="35000"/>
            </a:spcAft>
          </a:pPr>
          <a:r>
            <a:rPr lang="en-US" sz="2400" dirty="0"/>
            <a:t>      Cr. </a:t>
          </a:r>
          <a:r>
            <a:rPr lang="th-TH" sz="2400" dirty="0"/>
            <a:t>เงินกองทุนประกันสังคม  (2111020199.301)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ScaleX="97222" custScaleY="279019" custLinFactNeighborY="-2375">
        <dgm:presLayoutVars>
          <dgm:chMax val="0"/>
          <dgm:bulletEnabled val="1"/>
        </dgm:presLayoutVars>
      </dgm:prSet>
      <dgm:spPr/>
    </dgm:pt>
  </dgm:ptLst>
  <dgm:cxnLst>
    <dgm:cxn modelId="{CC913C27-0C04-4957-90D8-25F137AA251A}" type="presOf" srcId="{DB82AB52-B35B-436D-94FE-C993E2303624}" destId="{01B13D39-2FB8-45A4-97BC-3BA352149362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9DD7A2AF-FCA1-47DF-9968-E8424A443DCD}" type="presOf" srcId="{F35B5B25-D294-470B-8277-CF048E0D739B}" destId="{0AEAC30C-688E-4659-83AD-807F0A57BCE1}" srcOrd="0" destOrd="0" presId="urn:microsoft.com/office/officeart/2005/8/layout/vList2"/>
    <dgm:cxn modelId="{9CC9CB6A-F139-401C-970C-5F1A36415401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A2CB9F1-7228-496D-B876-159055C0F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D441F08-7D84-4725-8686-FA08E375CB3C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เงินกองทุนประกันสังคม   (2111020199.301)</a:t>
          </a:r>
          <a:r>
            <a:rPr lang="en-US" dirty="0"/>
            <a:t>   </a:t>
          </a:r>
        </a:p>
        <a:p>
          <a:pPr rtl="0"/>
          <a:r>
            <a:rPr lang="en-US" dirty="0"/>
            <a:t>       Cr. </a:t>
          </a:r>
          <a:r>
            <a:rPr lang="th-TH" dirty="0"/>
            <a:t>เงินรับฝากค่าบริหารจัดการประกันสังคม    </a:t>
          </a:r>
        </a:p>
        <a:p>
          <a:pPr rtl="0"/>
          <a:r>
            <a:rPr lang="th-TH" dirty="0"/>
            <a:t>                (2111020199.304)</a:t>
          </a:r>
        </a:p>
      </dgm:t>
    </dgm:pt>
    <dgm:pt modelId="{BC5B19C6-C755-4940-85DF-4E87CC46AEA5}" type="parTrans" cxnId="{B36BD6BD-75B1-4173-9F5C-A6C85E4E0D5C}">
      <dgm:prSet/>
      <dgm:spPr/>
      <dgm:t>
        <a:bodyPr/>
        <a:lstStyle/>
        <a:p>
          <a:endParaRPr lang="th-TH"/>
        </a:p>
      </dgm:t>
    </dgm:pt>
    <dgm:pt modelId="{810D1840-D7D1-4520-8173-98CBA0E10DCD}" type="sibTrans" cxnId="{B36BD6BD-75B1-4173-9F5C-A6C85E4E0D5C}">
      <dgm:prSet/>
      <dgm:spPr/>
      <dgm:t>
        <a:bodyPr/>
        <a:lstStyle/>
        <a:p>
          <a:endParaRPr lang="th-TH"/>
        </a:p>
      </dgm:t>
    </dgm:pt>
    <dgm:pt modelId="{81C55B4B-A2AE-4B36-AA7C-CD74578D67CA}" type="pres">
      <dgm:prSet presAssocID="{5A2CB9F1-7228-496D-B876-159055C0F195}" presName="linear" presStyleCnt="0">
        <dgm:presLayoutVars>
          <dgm:animLvl val="lvl"/>
          <dgm:resizeHandles val="exact"/>
        </dgm:presLayoutVars>
      </dgm:prSet>
      <dgm:spPr/>
    </dgm:pt>
    <dgm:pt modelId="{12F8A2EF-B4C9-437E-AD76-34FE17EA8C13}" type="pres">
      <dgm:prSet presAssocID="{AD441F08-7D84-4725-8686-FA08E375CB3C}" presName="parentText" presStyleLbl="node1" presStyleIdx="0" presStyleCnt="1" custLinFactNeighborY="-1759">
        <dgm:presLayoutVars>
          <dgm:chMax val="0"/>
          <dgm:bulletEnabled val="1"/>
        </dgm:presLayoutVars>
      </dgm:prSet>
      <dgm:spPr/>
    </dgm:pt>
  </dgm:ptLst>
  <dgm:cxnLst>
    <dgm:cxn modelId="{B4AF3217-66DA-4001-BF10-A036E6E1859D}" type="presOf" srcId="{AD441F08-7D84-4725-8686-FA08E375CB3C}" destId="{12F8A2EF-B4C9-437E-AD76-34FE17EA8C13}" srcOrd="0" destOrd="0" presId="urn:microsoft.com/office/officeart/2005/8/layout/vList2"/>
    <dgm:cxn modelId="{DB38D28C-6D02-46DB-8D15-F993B2166B69}" type="presOf" srcId="{5A2CB9F1-7228-496D-B876-159055C0F195}" destId="{81C55B4B-A2AE-4B36-AA7C-CD74578D67CA}" srcOrd="0" destOrd="0" presId="urn:microsoft.com/office/officeart/2005/8/layout/vList2"/>
    <dgm:cxn modelId="{B36BD6BD-75B1-4173-9F5C-A6C85E4E0D5C}" srcId="{5A2CB9F1-7228-496D-B876-159055C0F195}" destId="{AD441F08-7D84-4725-8686-FA08E375CB3C}" srcOrd="0" destOrd="0" parTransId="{BC5B19C6-C755-4940-85DF-4E87CC46AEA5}" sibTransId="{810D1840-D7D1-4520-8173-98CBA0E10DCD}"/>
    <dgm:cxn modelId="{61361303-D6BF-48D3-AD16-BF1CC94C9D6B}" type="presParOf" srcId="{81C55B4B-A2AE-4B36-AA7C-CD74578D67CA}" destId="{12F8A2EF-B4C9-437E-AD76-34FE17EA8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dirty="0"/>
            <a:t>คู่สัญญารองไม่บันทึกบัญชี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ScaleX="97222" custScaleY="123367" custLinFactNeighborX="1157" custLinFactNeighborY="-10473">
        <dgm:presLayoutVars>
          <dgm:chMax val="0"/>
          <dgm:bulletEnabled val="1"/>
        </dgm:presLayoutVars>
      </dgm:prSet>
      <dgm:spPr/>
    </dgm:pt>
  </dgm:ptLst>
  <dgm:cxnLst>
    <dgm:cxn modelId="{F416EB5D-AA69-4CBA-81FC-7053A3FD684B}" type="presOf" srcId="{DB82AB52-B35B-436D-94FE-C993E2303624}" destId="{01B13D39-2FB8-45A4-97BC-3BA352149362}" srcOrd="0" destOrd="0" presId="urn:microsoft.com/office/officeart/2005/8/layout/vList2"/>
    <dgm:cxn modelId="{0530E06C-3EF4-4187-AB42-B1AD445CF994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37793F6C-80C9-4DFC-96CC-F444D6E179D1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8A464-A8EF-4BD6-85A0-216CBFA4BD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9B5C037-6CF5-4A94-A668-A21698CB8866}">
      <dgm:prSet/>
      <dgm:spPr/>
      <dgm:t>
        <a:bodyPr/>
        <a:lstStyle/>
        <a:p>
          <a:pPr rtl="0"/>
          <a:r>
            <a:rPr lang="th-TH" dirty="0"/>
            <a:t> </a:t>
          </a:r>
          <a:r>
            <a:rPr lang="en-US" dirty="0"/>
            <a:t>&gt;&gt;.</a:t>
          </a:r>
          <a:r>
            <a:rPr lang="th-TH" dirty="0"/>
            <a:t>วันที่งานประกันสุขภาพ/งานจัดเก็บรายได้  ส่งให้งานบัญชี</a:t>
          </a:r>
        </a:p>
      </dgm:t>
    </dgm:pt>
    <dgm:pt modelId="{8AF904A4-EA5E-4B7A-97DE-CEAB49972A87}" type="parTrans" cxnId="{0527E979-46EF-4261-9C07-2E18FF8DBCA0}">
      <dgm:prSet/>
      <dgm:spPr/>
      <dgm:t>
        <a:bodyPr/>
        <a:lstStyle/>
        <a:p>
          <a:endParaRPr lang="th-TH"/>
        </a:p>
      </dgm:t>
    </dgm:pt>
    <dgm:pt modelId="{C6991E17-889D-4C9F-961A-ACF22F5F1F7F}" type="sibTrans" cxnId="{0527E979-46EF-4261-9C07-2E18FF8DBCA0}">
      <dgm:prSet/>
      <dgm:spPr/>
      <dgm:t>
        <a:bodyPr/>
        <a:lstStyle/>
        <a:p>
          <a:endParaRPr lang="th-TH"/>
        </a:p>
      </dgm:t>
    </dgm:pt>
    <dgm:pt modelId="{3DAD0B9A-C31C-4DE8-A798-E6E24F384C54}" type="pres">
      <dgm:prSet presAssocID="{60A8A464-A8EF-4BD6-85A0-216CBFA4BD0B}" presName="linear" presStyleCnt="0">
        <dgm:presLayoutVars>
          <dgm:animLvl val="lvl"/>
          <dgm:resizeHandles val="exact"/>
        </dgm:presLayoutVars>
      </dgm:prSet>
      <dgm:spPr/>
    </dgm:pt>
    <dgm:pt modelId="{CFFDE520-B74F-4D8A-921D-094C5541398C}" type="pres">
      <dgm:prSet presAssocID="{D9B5C037-6CF5-4A94-A668-A21698CB8866}" presName="parentText" presStyleLbl="node1" presStyleIdx="0" presStyleCnt="1" custScaleX="100000" custScaleY="96231" custLinFactY="-151829" custLinFactNeighborX="-47170" custLinFactNeighborY="-200000">
        <dgm:presLayoutVars>
          <dgm:chMax val="0"/>
          <dgm:bulletEnabled val="1"/>
        </dgm:presLayoutVars>
      </dgm:prSet>
      <dgm:spPr/>
    </dgm:pt>
  </dgm:ptLst>
  <dgm:cxnLst>
    <dgm:cxn modelId="{0B39B871-DE6A-42BB-A3BF-9E3B2D0274F9}" type="presOf" srcId="{60A8A464-A8EF-4BD6-85A0-216CBFA4BD0B}" destId="{3DAD0B9A-C31C-4DE8-A798-E6E24F384C54}" srcOrd="0" destOrd="0" presId="urn:microsoft.com/office/officeart/2005/8/layout/vList2"/>
    <dgm:cxn modelId="{0527E979-46EF-4261-9C07-2E18FF8DBCA0}" srcId="{60A8A464-A8EF-4BD6-85A0-216CBFA4BD0B}" destId="{D9B5C037-6CF5-4A94-A668-A21698CB8866}" srcOrd="0" destOrd="0" parTransId="{8AF904A4-EA5E-4B7A-97DE-CEAB49972A87}" sibTransId="{C6991E17-889D-4C9F-961A-ACF22F5F1F7F}"/>
    <dgm:cxn modelId="{6D1BF1B6-1F45-43BA-96AB-94FB2FE7F73F}" type="presOf" srcId="{D9B5C037-6CF5-4A94-A668-A21698CB8866}" destId="{CFFDE520-B74F-4D8A-921D-094C5541398C}" srcOrd="0" destOrd="0" presId="urn:microsoft.com/office/officeart/2005/8/layout/vList2"/>
    <dgm:cxn modelId="{F01A3A69-85B9-4F30-9445-02498190B601}" type="presParOf" srcId="{3DAD0B9A-C31C-4DE8-A798-E6E24F384C54}" destId="{CFFDE520-B74F-4D8A-921D-094C554139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dirty="0"/>
            <a:t>คู่สัญญารองไม่บันทึกบัญชี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ScaleX="97222" custScaleY="123367" custLinFactNeighborX="1157" custLinFactNeighborY="-10473">
        <dgm:presLayoutVars>
          <dgm:chMax val="0"/>
          <dgm:bulletEnabled val="1"/>
        </dgm:presLayoutVars>
      </dgm:prSet>
      <dgm:spPr/>
    </dgm:pt>
  </dgm:ptLst>
  <dgm:cxnLst>
    <dgm:cxn modelId="{CFFAA606-616C-4F99-BF92-ED5AA26837CF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3CAC09CD-61EB-4E3F-8FC5-6013D402AEDF}" type="presOf" srcId="{DB82AB52-B35B-436D-94FE-C993E2303624}" destId="{01B13D39-2FB8-45A4-97BC-3BA352149362}" srcOrd="0" destOrd="0" presId="urn:microsoft.com/office/officeart/2005/8/layout/vList2"/>
    <dgm:cxn modelId="{233DD57B-95B4-4827-86E8-46F15E240008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200" dirty="0"/>
            <a:t>Dr. </a:t>
          </a:r>
          <a:r>
            <a:rPr lang="th-TH" sz="2200" dirty="0"/>
            <a:t>ค่าใช้จ่าย....(ตามประเภท)           </a:t>
          </a:r>
          <a:r>
            <a:rPr lang="en-US" sz="2200" dirty="0"/>
            <a:t>    </a:t>
          </a:r>
        </a:p>
        <a:p>
          <a:pPr rtl="0">
            <a:spcAft>
              <a:spcPct val="35000"/>
            </a:spcAft>
          </a:pPr>
          <a:r>
            <a:rPr lang="en-US" sz="2200" dirty="0"/>
            <a:t>         Cr. </a:t>
          </a:r>
          <a:r>
            <a:rPr lang="th-TH" sz="2200" dirty="0"/>
            <a:t>เงินฝากธนาคารนอกงบประมาณรอการจัดสรร-ออมทรัพย์   </a:t>
          </a:r>
        </a:p>
        <a:p>
          <a:pPr rtl="0">
            <a:spcAft>
              <a:spcPct val="35000"/>
            </a:spcAft>
          </a:pPr>
          <a:r>
            <a:rPr lang="th-TH" sz="2200" dirty="0"/>
            <a:t>                  (เงินบริหารจัดการ ปกส) (1101030102.102)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ScaleX="97222" custScaleY="367775" custLinFactNeighborY="-2375">
        <dgm:presLayoutVars>
          <dgm:chMax val="0"/>
          <dgm:bulletEnabled val="1"/>
        </dgm:presLayoutVars>
      </dgm:prSet>
      <dgm:spPr/>
    </dgm:pt>
  </dgm:ptLst>
  <dgm:cxnLst>
    <dgm:cxn modelId="{2B0CFD14-254E-4239-931F-F902260BB400}" type="presOf" srcId="{F35B5B25-D294-470B-8277-CF048E0D739B}" destId="{0AEAC30C-688E-4659-83AD-807F0A57BCE1}" srcOrd="0" destOrd="0" presId="urn:microsoft.com/office/officeart/2005/8/layout/vList2"/>
    <dgm:cxn modelId="{43B7E271-45A5-4601-A1FC-21D0EFA1E8DC}" type="presOf" srcId="{DB82AB52-B35B-436D-94FE-C993E2303624}" destId="{01B13D39-2FB8-45A4-97BC-3BA352149362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9C899ED8-D885-47D8-B080-F174CE480BB5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A2CB9F1-7228-496D-B876-159055C0F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D441F08-7D84-4725-8686-FA08E375CB3C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เงินรับฝากบริหารจัดการประกันสังคม   (2111020199.304)</a:t>
          </a:r>
          <a:r>
            <a:rPr lang="en-US" dirty="0"/>
            <a:t>   </a:t>
          </a:r>
        </a:p>
        <a:p>
          <a:pPr rtl="0"/>
          <a:r>
            <a:rPr lang="en-US" dirty="0"/>
            <a:t>      Cr. </a:t>
          </a:r>
          <a:r>
            <a:rPr lang="th-TH" dirty="0"/>
            <a:t>รายได้ค่าบริหารจัดการประกันสังคม (4301020106.321)</a:t>
          </a:r>
        </a:p>
      </dgm:t>
    </dgm:pt>
    <dgm:pt modelId="{BC5B19C6-C755-4940-85DF-4E87CC46AEA5}" type="parTrans" cxnId="{B36BD6BD-75B1-4173-9F5C-A6C85E4E0D5C}">
      <dgm:prSet/>
      <dgm:spPr/>
      <dgm:t>
        <a:bodyPr/>
        <a:lstStyle/>
        <a:p>
          <a:endParaRPr lang="th-TH"/>
        </a:p>
      </dgm:t>
    </dgm:pt>
    <dgm:pt modelId="{810D1840-D7D1-4520-8173-98CBA0E10DCD}" type="sibTrans" cxnId="{B36BD6BD-75B1-4173-9F5C-A6C85E4E0D5C}">
      <dgm:prSet/>
      <dgm:spPr/>
      <dgm:t>
        <a:bodyPr/>
        <a:lstStyle/>
        <a:p>
          <a:endParaRPr lang="th-TH"/>
        </a:p>
      </dgm:t>
    </dgm:pt>
    <dgm:pt modelId="{81C55B4B-A2AE-4B36-AA7C-CD74578D67CA}" type="pres">
      <dgm:prSet presAssocID="{5A2CB9F1-7228-496D-B876-159055C0F195}" presName="linear" presStyleCnt="0">
        <dgm:presLayoutVars>
          <dgm:animLvl val="lvl"/>
          <dgm:resizeHandles val="exact"/>
        </dgm:presLayoutVars>
      </dgm:prSet>
      <dgm:spPr/>
    </dgm:pt>
    <dgm:pt modelId="{12F8A2EF-B4C9-437E-AD76-34FE17EA8C13}" type="pres">
      <dgm:prSet presAssocID="{AD441F08-7D84-4725-8686-FA08E375CB3C}" presName="parentText" presStyleLbl="node1" presStyleIdx="0" presStyleCnt="1" custScaleY="120704" custLinFactNeighborY="-1759">
        <dgm:presLayoutVars>
          <dgm:chMax val="0"/>
          <dgm:bulletEnabled val="1"/>
        </dgm:presLayoutVars>
      </dgm:prSet>
      <dgm:spPr/>
    </dgm:pt>
  </dgm:ptLst>
  <dgm:cxnLst>
    <dgm:cxn modelId="{A78E0F7C-4DFA-418D-8830-D103B201C373}" type="presOf" srcId="{5A2CB9F1-7228-496D-B876-159055C0F195}" destId="{81C55B4B-A2AE-4B36-AA7C-CD74578D67CA}" srcOrd="0" destOrd="0" presId="urn:microsoft.com/office/officeart/2005/8/layout/vList2"/>
    <dgm:cxn modelId="{8FC44B7F-0B89-4B76-864E-02A0FAB104B4}" type="presOf" srcId="{AD441F08-7D84-4725-8686-FA08E375CB3C}" destId="{12F8A2EF-B4C9-437E-AD76-34FE17EA8C13}" srcOrd="0" destOrd="0" presId="urn:microsoft.com/office/officeart/2005/8/layout/vList2"/>
    <dgm:cxn modelId="{B36BD6BD-75B1-4173-9F5C-A6C85E4E0D5C}" srcId="{5A2CB9F1-7228-496D-B876-159055C0F195}" destId="{AD441F08-7D84-4725-8686-FA08E375CB3C}" srcOrd="0" destOrd="0" parTransId="{BC5B19C6-C755-4940-85DF-4E87CC46AEA5}" sibTransId="{810D1840-D7D1-4520-8173-98CBA0E10DCD}"/>
    <dgm:cxn modelId="{2040EC68-CBA8-494F-8003-8908F4B0268C}" type="presParOf" srcId="{81C55B4B-A2AE-4B36-AA7C-CD74578D67CA}" destId="{12F8A2EF-B4C9-437E-AD76-34FE17EA8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dirty="0"/>
            <a:t>คู่สัญญารองไม่บันทึกบัญชี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ScaleX="97222" custScaleY="123367" custLinFactNeighborX="1157" custLinFactNeighborY="-10473">
        <dgm:presLayoutVars>
          <dgm:chMax val="0"/>
          <dgm:bulletEnabled val="1"/>
        </dgm:presLayoutVars>
      </dgm:prSet>
      <dgm:spPr/>
    </dgm:pt>
  </dgm:ptLst>
  <dgm:cxnLst>
    <dgm:cxn modelId="{D689953D-E17D-44F2-A9D4-6297739C8549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2BDDE0D3-1465-4C64-896D-CAEFE232F350}" type="presOf" srcId="{DB82AB52-B35B-436D-94FE-C993E2303624}" destId="{01B13D39-2FB8-45A4-97BC-3BA352149362}" srcOrd="0" destOrd="0" presId="urn:microsoft.com/office/officeart/2005/8/layout/vList2"/>
    <dgm:cxn modelId="{2C1EF400-DF91-4D06-9B6B-D3F252E6D234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h-TH" dirty="0"/>
            <a:t>คู่สัญญารองไม่บันทึกบัญชี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ScaleX="97222" custScaleY="123367" custLinFactNeighborX="1157" custLinFactNeighborY="-10473">
        <dgm:presLayoutVars>
          <dgm:chMax val="0"/>
          <dgm:bulletEnabled val="1"/>
        </dgm:presLayoutVars>
      </dgm:prSet>
      <dgm:spPr/>
    </dgm:pt>
  </dgm:ptLst>
  <dgm:cxnLst>
    <dgm:cxn modelId="{F2259360-9833-4D9C-BEE2-9EF6F6E372D1}" type="presOf" srcId="{DB82AB52-B35B-436D-94FE-C993E2303624}" destId="{01B13D39-2FB8-45A4-97BC-3BA352149362}" srcOrd="0" destOrd="0" presId="urn:microsoft.com/office/officeart/2005/8/layout/vList2"/>
    <dgm:cxn modelId="{8D134942-A0B3-493C-8A9A-E336F7D26C57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27125450-EB34-4CBA-B52F-07A83C46ED82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เงินสด/เงินฝากธนาคารเพื่อนำส่งรายได้แผ่นดิน  (1101010101.101/1101020601.101)</a:t>
          </a:r>
          <a:r>
            <a:rPr lang="en-US" dirty="0"/>
            <a:t>     </a:t>
          </a:r>
        </a:p>
        <a:p>
          <a:pPr rtl="0"/>
          <a:r>
            <a:rPr lang="en-US" dirty="0"/>
            <a:t>      Cr. </a:t>
          </a:r>
          <a:r>
            <a:rPr lang="th-TH" dirty="0"/>
            <a:t>เงินมัดจำประกันสัญญา (2112010199.102)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LinFactNeighborX="943" custLinFactNeighborY="6228">
        <dgm:presLayoutVars>
          <dgm:chMax val="0"/>
          <dgm:bulletEnabled val="1"/>
        </dgm:presLayoutVars>
      </dgm:prSet>
      <dgm:spPr/>
    </dgm:pt>
  </dgm:ptLst>
  <dgm:cxnLst>
    <dgm:cxn modelId="{4D15500E-A5CB-4E83-8EF6-E1E863EA28E7}" type="presOf" srcId="{DB82AB52-B35B-436D-94FE-C993E2303624}" destId="{01B13D39-2FB8-45A4-97BC-3BA352149362}" srcOrd="0" destOrd="0" presId="urn:microsoft.com/office/officeart/2005/8/layout/vList2"/>
    <dgm:cxn modelId="{82F01319-1901-4AF6-834A-BBD0D402B356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13EDFFB2-F642-4F87-B21E-DA0712C51145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A2CB9F1-7228-496D-B876-159055C0F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D441F08-7D84-4725-8686-FA08E375CB3C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เงินฝากคลัง-หน่วยเบิกจ่าย   (1101020501.101)</a:t>
          </a:r>
          <a:r>
            <a:rPr lang="en-US" dirty="0"/>
            <a:t>   </a:t>
          </a:r>
        </a:p>
        <a:p>
          <a:pPr rtl="0"/>
          <a:r>
            <a:rPr lang="en-US" dirty="0"/>
            <a:t>       Dr. </a:t>
          </a:r>
          <a:r>
            <a:rPr lang="th-TH" dirty="0"/>
            <a:t>เงินสด/เงินฝากธนาคารเพื่อนำส่งรายได้แผ่นดิน(1101010101.101/1101020601.101</a:t>
          </a:r>
        </a:p>
      </dgm:t>
    </dgm:pt>
    <dgm:pt modelId="{BC5B19C6-C755-4940-85DF-4E87CC46AEA5}" type="parTrans" cxnId="{B36BD6BD-75B1-4173-9F5C-A6C85E4E0D5C}">
      <dgm:prSet/>
      <dgm:spPr/>
      <dgm:t>
        <a:bodyPr/>
        <a:lstStyle/>
        <a:p>
          <a:endParaRPr lang="th-TH"/>
        </a:p>
      </dgm:t>
    </dgm:pt>
    <dgm:pt modelId="{810D1840-D7D1-4520-8173-98CBA0E10DCD}" type="sibTrans" cxnId="{B36BD6BD-75B1-4173-9F5C-A6C85E4E0D5C}">
      <dgm:prSet/>
      <dgm:spPr/>
      <dgm:t>
        <a:bodyPr/>
        <a:lstStyle/>
        <a:p>
          <a:endParaRPr lang="th-TH"/>
        </a:p>
      </dgm:t>
    </dgm:pt>
    <dgm:pt modelId="{81C55B4B-A2AE-4B36-AA7C-CD74578D67CA}" type="pres">
      <dgm:prSet presAssocID="{5A2CB9F1-7228-496D-B876-159055C0F195}" presName="linear" presStyleCnt="0">
        <dgm:presLayoutVars>
          <dgm:animLvl val="lvl"/>
          <dgm:resizeHandles val="exact"/>
        </dgm:presLayoutVars>
      </dgm:prSet>
      <dgm:spPr/>
    </dgm:pt>
    <dgm:pt modelId="{12F8A2EF-B4C9-437E-AD76-34FE17EA8C13}" type="pres">
      <dgm:prSet presAssocID="{AD441F08-7D84-4725-8686-FA08E375CB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2FA600-C224-4D25-8227-FC5AC8BB4C07}" type="presOf" srcId="{5A2CB9F1-7228-496D-B876-159055C0F195}" destId="{81C55B4B-A2AE-4B36-AA7C-CD74578D67CA}" srcOrd="0" destOrd="0" presId="urn:microsoft.com/office/officeart/2005/8/layout/vList2"/>
    <dgm:cxn modelId="{0D84D55F-B15F-4FEE-822D-988ED3B26305}" type="presOf" srcId="{AD441F08-7D84-4725-8686-FA08E375CB3C}" destId="{12F8A2EF-B4C9-437E-AD76-34FE17EA8C13}" srcOrd="0" destOrd="0" presId="urn:microsoft.com/office/officeart/2005/8/layout/vList2"/>
    <dgm:cxn modelId="{B36BD6BD-75B1-4173-9F5C-A6C85E4E0D5C}" srcId="{5A2CB9F1-7228-496D-B876-159055C0F195}" destId="{AD441F08-7D84-4725-8686-FA08E375CB3C}" srcOrd="0" destOrd="0" parTransId="{BC5B19C6-C755-4940-85DF-4E87CC46AEA5}" sibTransId="{810D1840-D7D1-4520-8173-98CBA0E10DCD}"/>
    <dgm:cxn modelId="{01BEE342-1C67-48A2-B39C-E27A2B0CEDAF}" type="presParOf" srcId="{81C55B4B-A2AE-4B36-AA7C-CD74578D67CA}" destId="{12F8A2EF-B4C9-437E-AD76-34FE17EA8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เงินฝากธนาคาร-นอกงบประมาณ   (1101020604.102)</a:t>
          </a:r>
          <a:r>
            <a:rPr lang="en-US" dirty="0"/>
            <a:t>     </a:t>
          </a:r>
        </a:p>
        <a:p>
          <a:pPr rtl="0"/>
          <a:r>
            <a:rPr lang="en-US" dirty="0"/>
            <a:t>      Cr. </a:t>
          </a:r>
          <a:r>
            <a:rPr lang="th-TH" dirty="0"/>
            <a:t>เงินฝากคลัง-หน่วยเบิกจ่าย   (1101020501.101)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LinFactNeighborX="943" custLinFactNeighborY="6228">
        <dgm:presLayoutVars>
          <dgm:chMax val="0"/>
          <dgm:bulletEnabled val="1"/>
        </dgm:presLayoutVars>
      </dgm:prSet>
      <dgm:spPr/>
    </dgm:pt>
  </dgm:ptLst>
  <dgm:cxnLst>
    <dgm:cxn modelId="{746D302D-F633-4687-877D-647C9612496B}" type="presOf" srcId="{DB82AB52-B35B-436D-94FE-C993E2303624}" destId="{01B13D39-2FB8-45A4-97BC-3BA352149362}" srcOrd="0" destOrd="0" presId="urn:microsoft.com/office/officeart/2005/8/layout/vList2"/>
    <dgm:cxn modelId="{18ABB26E-AC3F-4F9C-9E08-DBAF05C3B584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7720B2B6-F765-4E39-A048-EEB7FA6DE63C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A2CB9F1-7228-496D-B876-159055C0F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D441F08-7D84-4725-8686-FA08E375CB3C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เงินมัดจำประกันสัญญา   (2112010199.102)</a:t>
          </a:r>
          <a:r>
            <a:rPr lang="en-US" dirty="0"/>
            <a:t>   </a:t>
          </a:r>
        </a:p>
        <a:p>
          <a:pPr rtl="0"/>
          <a:r>
            <a:rPr lang="en-US" dirty="0"/>
            <a:t>       Cr. </a:t>
          </a:r>
          <a:r>
            <a:rPr lang="th-TH" dirty="0"/>
            <a:t>เงินฝากธนาคาร-นอกงบประมาณ  (1101020604.102)</a:t>
          </a:r>
        </a:p>
      </dgm:t>
    </dgm:pt>
    <dgm:pt modelId="{BC5B19C6-C755-4940-85DF-4E87CC46AEA5}" type="parTrans" cxnId="{B36BD6BD-75B1-4173-9F5C-A6C85E4E0D5C}">
      <dgm:prSet/>
      <dgm:spPr/>
      <dgm:t>
        <a:bodyPr/>
        <a:lstStyle/>
        <a:p>
          <a:endParaRPr lang="th-TH"/>
        </a:p>
      </dgm:t>
    </dgm:pt>
    <dgm:pt modelId="{810D1840-D7D1-4520-8173-98CBA0E10DCD}" type="sibTrans" cxnId="{B36BD6BD-75B1-4173-9F5C-A6C85E4E0D5C}">
      <dgm:prSet/>
      <dgm:spPr/>
      <dgm:t>
        <a:bodyPr/>
        <a:lstStyle/>
        <a:p>
          <a:endParaRPr lang="th-TH"/>
        </a:p>
      </dgm:t>
    </dgm:pt>
    <dgm:pt modelId="{81C55B4B-A2AE-4B36-AA7C-CD74578D67CA}" type="pres">
      <dgm:prSet presAssocID="{5A2CB9F1-7228-496D-B876-159055C0F195}" presName="linear" presStyleCnt="0">
        <dgm:presLayoutVars>
          <dgm:animLvl val="lvl"/>
          <dgm:resizeHandles val="exact"/>
        </dgm:presLayoutVars>
      </dgm:prSet>
      <dgm:spPr/>
    </dgm:pt>
    <dgm:pt modelId="{12F8A2EF-B4C9-437E-AD76-34FE17EA8C13}" type="pres">
      <dgm:prSet presAssocID="{AD441F08-7D84-4725-8686-FA08E375CB3C}" presName="parentText" presStyleLbl="node1" presStyleIdx="0" presStyleCnt="1" custScaleY="92100" custLinFactNeighborY="40039">
        <dgm:presLayoutVars>
          <dgm:chMax val="0"/>
          <dgm:bulletEnabled val="1"/>
        </dgm:presLayoutVars>
      </dgm:prSet>
      <dgm:spPr/>
    </dgm:pt>
  </dgm:ptLst>
  <dgm:cxnLst>
    <dgm:cxn modelId="{240DE287-FA9E-4965-B57B-267886D5DB77}" type="presOf" srcId="{5A2CB9F1-7228-496D-B876-159055C0F195}" destId="{81C55B4B-A2AE-4B36-AA7C-CD74578D67CA}" srcOrd="0" destOrd="0" presId="urn:microsoft.com/office/officeart/2005/8/layout/vList2"/>
    <dgm:cxn modelId="{4DAB49A3-7A7E-424D-AFCA-3A14B892DF20}" type="presOf" srcId="{AD441F08-7D84-4725-8686-FA08E375CB3C}" destId="{12F8A2EF-B4C9-437E-AD76-34FE17EA8C13}" srcOrd="0" destOrd="0" presId="urn:microsoft.com/office/officeart/2005/8/layout/vList2"/>
    <dgm:cxn modelId="{B36BD6BD-75B1-4173-9F5C-A6C85E4E0D5C}" srcId="{5A2CB9F1-7228-496D-B876-159055C0F195}" destId="{AD441F08-7D84-4725-8686-FA08E375CB3C}" srcOrd="0" destOrd="0" parTransId="{BC5B19C6-C755-4940-85DF-4E87CC46AEA5}" sibTransId="{810D1840-D7D1-4520-8173-98CBA0E10DCD}"/>
    <dgm:cxn modelId="{1BF8BC48-AA68-400F-AAE0-C0D7E1550676}" type="presParOf" srcId="{81C55B4B-A2AE-4B36-AA7C-CD74578D67CA}" destId="{12F8A2EF-B4C9-437E-AD76-34FE17EA8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เงินสด/เงินฝากธนาคารนอกงบประมาณ  (1101010101.101/1101030102.101)</a:t>
          </a:r>
          <a:r>
            <a:rPr lang="en-US" dirty="0"/>
            <a:t>     </a:t>
          </a:r>
        </a:p>
        <a:p>
          <a:pPr rtl="0"/>
          <a:r>
            <a:rPr lang="en-US" dirty="0"/>
            <a:t>      Cr. </a:t>
          </a:r>
          <a:r>
            <a:rPr lang="th-TH" dirty="0"/>
            <a:t>เงินมัดจำประกันสัญญา (2112010199.102)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LinFactNeighborX="943" custLinFactNeighborY="6228">
        <dgm:presLayoutVars>
          <dgm:chMax val="0"/>
          <dgm:bulletEnabled val="1"/>
        </dgm:presLayoutVars>
      </dgm:prSet>
      <dgm:spPr/>
    </dgm:pt>
  </dgm:ptLst>
  <dgm:cxnLst>
    <dgm:cxn modelId="{4D15500E-A5CB-4E83-8EF6-E1E863EA28E7}" type="presOf" srcId="{DB82AB52-B35B-436D-94FE-C993E2303624}" destId="{01B13D39-2FB8-45A4-97BC-3BA352149362}" srcOrd="0" destOrd="0" presId="urn:microsoft.com/office/officeart/2005/8/layout/vList2"/>
    <dgm:cxn modelId="{82F01319-1901-4AF6-834A-BBD0D402B356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13EDFFB2-F642-4F87-B21E-DA0712C51145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DB450-AE20-4D38-836C-4180410E9E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9CC3BA8-94E2-4A9B-AC51-61FCA810C68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/>
            <a:t>Dr</a:t>
          </a:r>
          <a:r>
            <a:rPr lang="en-US" sz="2400" dirty="0">
              <a:solidFill>
                <a:schemeClr val="bg1"/>
              </a:solidFill>
            </a:rPr>
            <a:t>. </a:t>
          </a:r>
          <a:r>
            <a:rPr lang="th-TH" sz="2400" dirty="0">
              <a:solidFill>
                <a:schemeClr val="bg1"/>
              </a:solidFill>
            </a:rPr>
            <a:t>เงินกองทุนประกันสังคม  (2111020199.301)</a:t>
          </a:r>
        </a:p>
        <a:p>
          <a:pPr rtl="0"/>
          <a:r>
            <a:rPr lang="en-US" sz="2400" dirty="0">
              <a:solidFill>
                <a:schemeClr val="bg1"/>
              </a:solidFill>
            </a:rPr>
            <a:t>       Cr. </a:t>
          </a:r>
          <a:r>
            <a:rPr lang="th-TH" sz="2400" dirty="0">
              <a:solidFill>
                <a:schemeClr val="bg1"/>
              </a:solidFill>
            </a:rPr>
            <a:t>เจ้าหนี้ค่ารักษาพยาบาล-ประกันสังคม. (2101020199.301)</a:t>
          </a:r>
        </a:p>
      </dgm:t>
    </dgm:pt>
    <dgm:pt modelId="{361F3F4A-A11A-4210-B57E-14BD4FBAF544}" type="parTrans" cxnId="{833A076E-921D-4F64-8904-F905500B68E1}">
      <dgm:prSet/>
      <dgm:spPr/>
      <dgm:t>
        <a:bodyPr/>
        <a:lstStyle/>
        <a:p>
          <a:endParaRPr lang="th-TH"/>
        </a:p>
      </dgm:t>
    </dgm:pt>
    <dgm:pt modelId="{2C625406-8B92-41B1-83A0-DCBA6008EFB2}" type="sibTrans" cxnId="{833A076E-921D-4F64-8904-F905500B68E1}">
      <dgm:prSet/>
      <dgm:spPr/>
      <dgm:t>
        <a:bodyPr/>
        <a:lstStyle/>
        <a:p>
          <a:endParaRPr lang="th-TH"/>
        </a:p>
      </dgm:t>
    </dgm:pt>
    <dgm:pt modelId="{6414B9E5-75D4-4935-BACF-AF995D30CA12}" type="pres">
      <dgm:prSet presAssocID="{4DBDB450-AE20-4D38-836C-4180410E9E4A}" presName="linear" presStyleCnt="0">
        <dgm:presLayoutVars>
          <dgm:animLvl val="lvl"/>
          <dgm:resizeHandles val="exact"/>
        </dgm:presLayoutVars>
      </dgm:prSet>
      <dgm:spPr/>
    </dgm:pt>
    <dgm:pt modelId="{443A070E-2B55-4718-98E7-6D63221D9746}" type="pres">
      <dgm:prSet presAssocID="{09CC3BA8-94E2-4A9B-AC51-61FCA810C68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33A076E-921D-4F64-8904-F905500B68E1}" srcId="{4DBDB450-AE20-4D38-836C-4180410E9E4A}" destId="{09CC3BA8-94E2-4A9B-AC51-61FCA810C68D}" srcOrd="0" destOrd="0" parTransId="{361F3F4A-A11A-4210-B57E-14BD4FBAF544}" sibTransId="{2C625406-8B92-41B1-83A0-DCBA6008EFB2}"/>
    <dgm:cxn modelId="{9EA55987-477F-4827-9D18-32371D4ADBDA}" type="presOf" srcId="{4DBDB450-AE20-4D38-836C-4180410E9E4A}" destId="{6414B9E5-75D4-4935-BACF-AF995D30CA12}" srcOrd="0" destOrd="0" presId="urn:microsoft.com/office/officeart/2005/8/layout/vList2"/>
    <dgm:cxn modelId="{798E86C3-2B2A-4C2C-BE81-137839C3E82C}" type="presOf" srcId="{09CC3BA8-94E2-4A9B-AC51-61FCA810C68D}" destId="{443A070E-2B55-4718-98E7-6D63221D9746}" srcOrd="0" destOrd="0" presId="urn:microsoft.com/office/officeart/2005/8/layout/vList2"/>
    <dgm:cxn modelId="{A7FCACA6-0A72-4EC1-9F37-F881C1D93BF0}" type="presParOf" srcId="{6414B9E5-75D4-4935-BACF-AF995D30CA12}" destId="{443A070E-2B55-4718-98E7-6D63221D97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5A2CB9F1-7228-496D-B876-159055C0F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D441F08-7D84-4725-8686-FA08E375CB3C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เงินฝากคลัง-หน่วยงานย่อย   (1101020501.102)</a:t>
          </a:r>
          <a:r>
            <a:rPr lang="en-US" dirty="0"/>
            <a:t>   </a:t>
          </a:r>
        </a:p>
        <a:p>
          <a:pPr rtl="0"/>
          <a:r>
            <a:rPr lang="en-US" dirty="0"/>
            <a:t>      Dr. </a:t>
          </a:r>
          <a:r>
            <a:rPr lang="th-TH" dirty="0"/>
            <a:t>เงินสด/เงินฝากธนาคารนอกงบประมาณ (1101010101.101/1101030102.101)</a:t>
          </a:r>
          <a:r>
            <a:rPr lang="en-US" dirty="0"/>
            <a:t> </a:t>
          </a:r>
          <a:endParaRPr lang="th-TH" dirty="0"/>
        </a:p>
      </dgm:t>
    </dgm:pt>
    <dgm:pt modelId="{BC5B19C6-C755-4940-85DF-4E87CC46AEA5}" type="parTrans" cxnId="{B36BD6BD-75B1-4173-9F5C-A6C85E4E0D5C}">
      <dgm:prSet/>
      <dgm:spPr/>
      <dgm:t>
        <a:bodyPr/>
        <a:lstStyle/>
        <a:p>
          <a:endParaRPr lang="th-TH"/>
        </a:p>
      </dgm:t>
    </dgm:pt>
    <dgm:pt modelId="{810D1840-D7D1-4520-8173-98CBA0E10DCD}" type="sibTrans" cxnId="{B36BD6BD-75B1-4173-9F5C-A6C85E4E0D5C}">
      <dgm:prSet/>
      <dgm:spPr/>
      <dgm:t>
        <a:bodyPr/>
        <a:lstStyle/>
        <a:p>
          <a:endParaRPr lang="th-TH"/>
        </a:p>
      </dgm:t>
    </dgm:pt>
    <dgm:pt modelId="{81C55B4B-A2AE-4B36-AA7C-CD74578D67CA}" type="pres">
      <dgm:prSet presAssocID="{5A2CB9F1-7228-496D-B876-159055C0F195}" presName="linear" presStyleCnt="0">
        <dgm:presLayoutVars>
          <dgm:animLvl val="lvl"/>
          <dgm:resizeHandles val="exact"/>
        </dgm:presLayoutVars>
      </dgm:prSet>
      <dgm:spPr/>
    </dgm:pt>
    <dgm:pt modelId="{12F8A2EF-B4C9-437E-AD76-34FE17EA8C13}" type="pres">
      <dgm:prSet presAssocID="{AD441F08-7D84-4725-8686-FA08E375CB3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72FA600-C224-4D25-8227-FC5AC8BB4C07}" type="presOf" srcId="{5A2CB9F1-7228-496D-B876-159055C0F195}" destId="{81C55B4B-A2AE-4B36-AA7C-CD74578D67CA}" srcOrd="0" destOrd="0" presId="urn:microsoft.com/office/officeart/2005/8/layout/vList2"/>
    <dgm:cxn modelId="{0D84D55F-B15F-4FEE-822D-988ED3B26305}" type="presOf" srcId="{AD441F08-7D84-4725-8686-FA08E375CB3C}" destId="{12F8A2EF-B4C9-437E-AD76-34FE17EA8C13}" srcOrd="0" destOrd="0" presId="urn:microsoft.com/office/officeart/2005/8/layout/vList2"/>
    <dgm:cxn modelId="{B36BD6BD-75B1-4173-9F5C-A6C85E4E0D5C}" srcId="{5A2CB9F1-7228-496D-B876-159055C0F195}" destId="{AD441F08-7D84-4725-8686-FA08E375CB3C}" srcOrd="0" destOrd="0" parTransId="{BC5B19C6-C755-4940-85DF-4E87CC46AEA5}" sibTransId="{810D1840-D7D1-4520-8173-98CBA0E10DCD}"/>
    <dgm:cxn modelId="{01BEE342-1C67-48A2-B39C-E27A2B0CEDAF}" type="presParOf" srcId="{81C55B4B-A2AE-4B36-AA7C-CD74578D67CA}" destId="{12F8A2EF-B4C9-437E-AD76-34FE17EA8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35B5B25-D294-470B-8277-CF048E0D73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B82AB52-B35B-436D-94FE-C993E2303624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เงินสด/เงินฝากธนาคาร-นอกงบประมาณ   (1101010101.101/1101030102.101)</a:t>
          </a:r>
          <a:r>
            <a:rPr lang="en-US" dirty="0"/>
            <a:t>     </a:t>
          </a:r>
        </a:p>
        <a:p>
          <a:pPr rtl="0"/>
          <a:r>
            <a:rPr lang="en-US" dirty="0"/>
            <a:t>      Cr. </a:t>
          </a:r>
          <a:r>
            <a:rPr lang="th-TH" dirty="0"/>
            <a:t>เงินฝากคลัง-หน่วยงานย่อย (1101020501.102)</a:t>
          </a:r>
        </a:p>
      </dgm:t>
    </dgm:pt>
    <dgm:pt modelId="{38A8E15F-E703-4E96-889D-877A61016755}" type="parTrans" cxnId="{ACCEB793-5F67-4826-879C-57BA83030678}">
      <dgm:prSet/>
      <dgm:spPr/>
      <dgm:t>
        <a:bodyPr/>
        <a:lstStyle/>
        <a:p>
          <a:endParaRPr lang="th-TH"/>
        </a:p>
      </dgm:t>
    </dgm:pt>
    <dgm:pt modelId="{E6A0486E-8092-46E1-B49B-7EE26C0E4230}" type="sibTrans" cxnId="{ACCEB793-5F67-4826-879C-57BA83030678}">
      <dgm:prSet/>
      <dgm:spPr/>
      <dgm:t>
        <a:bodyPr/>
        <a:lstStyle/>
        <a:p>
          <a:endParaRPr lang="th-TH"/>
        </a:p>
      </dgm:t>
    </dgm:pt>
    <dgm:pt modelId="{0AEAC30C-688E-4659-83AD-807F0A57BCE1}" type="pres">
      <dgm:prSet presAssocID="{F35B5B25-D294-470B-8277-CF048E0D739B}" presName="linear" presStyleCnt="0">
        <dgm:presLayoutVars>
          <dgm:animLvl val="lvl"/>
          <dgm:resizeHandles val="exact"/>
        </dgm:presLayoutVars>
      </dgm:prSet>
      <dgm:spPr/>
    </dgm:pt>
    <dgm:pt modelId="{01B13D39-2FB8-45A4-97BC-3BA352149362}" type="pres">
      <dgm:prSet presAssocID="{DB82AB52-B35B-436D-94FE-C993E2303624}" presName="parentText" presStyleLbl="node1" presStyleIdx="0" presStyleCnt="1" custLinFactNeighborX="943" custLinFactNeighborY="6228">
        <dgm:presLayoutVars>
          <dgm:chMax val="0"/>
          <dgm:bulletEnabled val="1"/>
        </dgm:presLayoutVars>
      </dgm:prSet>
      <dgm:spPr/>
    </dgm:pt>
  </dgm:ptLst>
  <dgm:cxnLst>
    <dgm:cxn modelId="{746D302D-F633-4687-877D-647C9612496B}" type="presOf" srcId="{DB82AB52-B35B-436D-94FE-C993E2303624}" destId="{01B13D39-2FB8-45A4-97BC-3BA352149362}" srcOrd="0" destOrd="0" presId="urn:microsoft.com/office/officeart/2005/8/layout/vList2"/>
    <dgm:cxn modelId="{18ABB26E-AC3F-4F9C-9E08-DBAF05C3B584}" type="presOf" srcId="{F35B5B25-D294-470B-8277-CF048E0D739B}" destId="{0AEAC30C-688E-4659-83AD-807F0A57BCE1}" srcOrd="0" destOrd="0" presId="urn:microsoft.com/office/officeart/2005/8/layout/vList2"/>
    <dgm:cxn modelId="{ACCEB793-5F67-4826-879C-57BA83030678}" srcId="{F35B5B25-D294-470B-8277-CF048E0D739B}" destId="{DB82AB52-B35B-436D-94FE-C993E2303624}" srcOrd="0" destOrd="0" parTransId="{38A8E15F-E703-4E96-889D-877A61016755}" sibTransId="{E6A0486E-8092-46E1-B49B-7EE26C0E4230}"/>
    <dgm:cxn modelId="{7720B2B6-F765-4E39-A048-EEB7FA6DE63C}" type="presParOf" srcId="{0AEAC30C-688E-4659-83AD-807F0A57BCE1}" destId="{01B13D39-2FB8-45A4-97BC-3BA3521493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A2CB9F1-7228-496D-B876-159055C0F1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D441F08-7D84-4725-8686-FA08E375CB3C}">
      <dgm:prSet/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เงินมัดจำประกันสัญญา   (2112010199.102)</a:t>
          </a:r>
          <a:r>
            <a:rPr lang="en-US" dirty="0"/>
            <a:t>   </a:t>
          </a:r>
        </a:p>
        <a:p>
          <a:pPr rtl="0"/>
          <a:r>
            <a:rPr lang="en-US" dirty="0"/>
            <a:t>       Cr.</a:t>
          </a:r>
          <a:r>
            <a:rPr lang="th-TH" dirty="0"/>
            <a:t>เงินสด/เงินฝากธนาคาร-นอกงบประมาณ   (1101010101.101/1101030102.101</a:t>
          </a:r>
        </a:p>
      </dgm:t>
    </dgm:pt>
    <dgm:pt modelId="{BC5B19C6-C755-4940-85DF-4E87CC46AEA5}" type="parTrans" cxnId="{B36BD6BD-75B1-4173-9F5C-A6C85E4E0D5C}">
      <dgm:prSet/>
      <dgm:spPr/>
      <dgm:t>
        <a:bodyPr/>
        <a:lstStyle/>
        <a:p>
          <a:endParaRPr lang="th-TH"/>
        </a:p>
      </dgm:t>
    </dgm:pt>
    <dgm:pt modelId="{810D1840-D7D1-4520-8173-98CBA0E10DCD}" type="sibTrans" cxnId="{B36BD6BD-75B1-4173-9F5C-A6C85E4E0D5C}">
      <dgm:prSet/>
      <dgm:spPr/>
      <dgm:t>
        <a:bodyPr/>
        <a:lstStyle/>
        <a:p>
          <a:endParaRPr lang="th-TH"/>
        </a:p>
      </dgm:t>
    </dgm:pt>
    <dgm:pt modelId="{81C55B4B-A2AE-4B36-AA7C-CD74578D67CA}" type="pres">
      <dgm:prSet presAssocID="{5A2CB9F1-7228-496D-B876-159055C0F195}" presName="linear" presStyleCnt="0">
        <dgm:presLayoutVars>
          <dgm:animLvl val="lvl"/>
          <dgm:resizeHandles val="exact"/>
        </dgm:presLayoutVars>
      </dgm:prSet>
      <dgm:spPr/>
    </dgm:pt>
    <dgm:pt modelId="{12F8A2EF-B4C9-437E-AD76-34FE17EA8C13}" type="pres">
      <dgm:prSet presAssocID="{AD441F08-7D84-4725-8686-FA08E375CB3C}" presName="parentText" presStyleLbl="node1" presStyleIdx="0" presStyleCnt="1" custScaleY="92100" custLinFactNeighborY="40039">
        <dgm:presLayoutVars>
          <dgm:chMax val="0"/>
          <dgm:bulletEnabled val="1"/>
        </dgm:presLayoutVars>
      </dgm:prSet>
      <dgm:spPr/>
    </dgm:pt>
  </dgm:ptLst>
  <dgm:cxnLst>
    <dgm:cxn modelId="{240DE287-FA9E-4965-B57B-267886D5DB77}" type="presOf" srcId="{5A2CB9F1-7228-496D-B876-159055C0F195}" destId="{81C55B4B-A2AE-4B36-AA7C-CD74578D67CA}" srcOrd="0" destOrd="0" presId="urn:microsoft.com/office/officeart/2005/8/layout/vList2"/>
    <dgm:cxn modelId="{4DAB49A3-7A7E-424D-AFCA-3A14B892DF20}" type="presOf" srcId="{AD441F08-7D84-4725-8686-FA08E375CB3C}" destId="{12F8A2EF-B4C9-437E-AD76-34FE17EA8C13}" srcOrd="0" destOrd="0" presId="urn:microsoft.com/office/officeart/2005/8/layout/vList2"/>
    <dgm:cxn modelId="{B36BD6BD-75B1-4173-9F5C-A6C85E4E0D5C}" srcId="{5A2CB9F1-7228-496D-B876-159055C0F195}" destId="{AD441F08-7D84-4725-8686-FA08E375CB3C}" srcOrd="0" destOrd="0" parTransId="{BC5B19C6-C755-4940-85DF-4E87CC46AEA5}" sibTransId="{810D1840-D7D1-4520-8173-98CBA0E10DCD}"/>
    <dgm:cxn modelId="{1BF8BC48-AA68-400F-AAE0-C0D7E1550676}" type="presParOf" srcId="{81C55B4B-A2AE-4B36-AA7C-CD74578D67CA}" destId="{12F8A2EF-B4C9-437E-AD76-34FE17EA8C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DC8F773B-AE78-4E95-B25F-F69813927187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ABF75673-9EDF-4405-8DA8-5C163657B687}">
      <dgm:prSet/>
      <dgm:spPr/>
      <dgm:t>
        <a:bodyPr/>
        <a:lstStyle/>
        <a:p>
          <a:pPr rtl="0"/>
          <a:r>
            <a:rPr lang="th-TH" b="1" dirty="0"/>
            <a:t>หนี้สินเบ็ดเตล็ดอื่น ๆ ซึ่งจะต้องชำระภายในระยะเวลา 1 ปี </a:t>
          </a:r>
          <a:endParaRPr lang="th-TH" dirty="0"/>
        </a:p>
      </dgm:t>
    </dgm:pt>
    <dgm:pt modelId="{D3052AF6-BBD8-4B2A-8DCE-D9C6E15E3F4A}" type="parTrans" cxnId="{705843DE-C768-460B-BFDA-4F887EEF938F}">
      <dgm:prSet/>
      <dgm:spPr/>
      <dgm:t>
        <a:bodyPr/>
        <a:lstStyle/>
        <a:p>
          <a:endParaRPr lang="th-TH"/>
        </a:p>
      </dgm:t>
    </dgm:pt>
    <dgm:pt modelId="{98C4FCFB-696A-4F92-A214-0758EB3FE423}" type="sibTrans" cxnId="{705843DE-C768-460B-BFDA-4F887EEF938F}">
      <dgm:prSet/>
      <dgm:spPr/>
      <dgm:t>
        <a:bodyPr/>
        <a:lstStyle/>
        <a:p>
          <a:endParaRPr lang="th-TH"/>
        </a:p>
      </dgm:t>
    </dgm:pt>
    <dgm:pt modelId="{2E5BE255-E1ED-41AC-BB8B-F6171ABD50EA}" type="pres">
      <dgm:prSet presAssocID="{DC8F773B-AE78-4E95-B25F-F69813927187}" presName="CompostProcess" presStyleCnt="0">
        <dgm:presLayoutVars>
          <dgm:dir/>
          <dgm:resizeHandles val="exact"/>
        </dgm:presLayoutVars>
      </dgm:prSet>
      <dgm:spPr/>
    </dgm:pt>
    <dgm:pt modelId="{4E764BC5-61DE-420C-8C24-5D54DF557538}" type="pres">
      <dgm:prSet presAssocID="{DC8F773B-AE78-4E95-B25F-F69813927187}" presName="arrow" presStyleLbl="bgShp" presStyleIdx="0" presStyleCnt="1"/>
      <dgm:spPr/>
    </dgm:pt>
    <dgm:pt modelId="{CFF7B1DF-7748-42AD-A7DB-A06EE2B4D568}" type="pres">
      <dgm:prSet presAssocID="{DC8F773B-AE78-4E95-B25F-F69813927187}" presName="linearProcess" presStyleCnt="0"/>
      <dgm:spPr/>
    </dgm:pt>
    <dgm:pt modelId="{E7883177-A5EC-491F-8F25-EDA6577A85C0}" type="pres">
      <dgm:prSet presAssocID="{ABF75673-9EDF-4405-8DA8-5C163657B687}" presName="textNode" presStyleLbl="node1" presStyleIdx="0" presStyleCnt="1" custScaleX="90449" custLinFactNeighborX="-154" custLinFactNeighborY="-4688">
        <dgm:presLayoutVars>
          <dgm:bulletEnabled val="1"/>
        </dgm:presLayoutVars>
      </dgm:prSet>
      <dgm:spPr/>
    </dgm:pt>
  </dgm:ptLst>
  <dgm:cxnLst>
    <dgm:cxn modelId="{52FD6601-5997-4484-BDA7-D3B1B7243CB9}" type="presOf" srcId="{DC8F773B-AE78-4E95-B25F-F69813927187}" destId="{2E5BE255-E1ED-41AC-BB8B-F6171ABD50EA}" srcOrd="0" destOrd="0" presId="urn:microsoft.com/office/officeart/2005/8/layout/hProcess9"/>
    <dgm:cxn modelId="{793D8AB9-CA86-47A1-88B6-3B044963E3B2}" type="presOf" srcId="{ABF75673-9EDF-4405-8DA8-5C163657B687}" destId="{E7883177-A5EC-491F-8F25-EDA6577A85C0}" srcOrd="0" destOrd="0" presId="urn:microsoft.com/office/officeart/2005/8/layout/hProcess9"/>
    <dgm:cxn modelId="{705843DE-C768-460B-BFDA-4F887EEF938F}" srcId="{DC8F773B-AE78-4E95-B25F-F69813927187}" destId="{ABF75673-9EDF-4405-8DA8-5C163657B687}" srcOrd="0" destOrd="0" parTransId="{D3052AF6-BBD8-4B2A-8DCE-D9C6E15E3F4A}" sibTransId="{98C4FCFB-696A-4F92-A214-0758EB3FE423}"/>
    <dgm:cxn modelId="{AF2AEFED-3260-48EC-8DF8-248589C34380}" type="presParOf" srcId="{2E5BE255-E1ED-41AC-BB8B-F6171ABD50EA}" destId="{4E764BC5-61DE-420C-8C24-5D54DF557538}" srcOrd="0" destOrd="0" presId="urn:microsoft.com/office/officeart/2005/8/layout/hProcess9"/>
    <dgm:cxn modelId="{6E692534-2843-4851-A5E5-C06EF0F65142}" type="presParOf" srcId="{2E5BE255-E1ED-41AC-BB8B-F6171ABD50EA}" destId="{CFF7B1DF-7748-42AD-A7DB-A06EE2B4D568}" srcOrd="1" destOrd="0" presId="urn:microsoft.com/office/officeart/2005/8/layout/hProcess9"/>
    <dgm:cxn modelId="{E8573293-9EEF-43A2-9873-CFB4ABC920DF}" type="presParOf" srcId="{CFF7B1DF-7748-42AD-A7DB-A06EE2B4D568}" destId="{E7883177-A5EC-491F-8F25-EDA6577A85C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FEED60-FA42-47F5-8E52-652FC3B8C02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F5DA01F-F54E-49B6-B095-6229C3152114}">
      <dgm:prSet/>
      <dgm:spPr/>
      <dgm:t>
        <a:bodyPr/>
        <a:lstStyle/>
        <a:p>
          <a:pPr rtl="0"/>
          <a:r>
            <a:rPr lang="th-TH" dirty="0"/>
            <a:t>การรับรู้</a:t>
          </a:r>
        </a:p>
        <a:p>
          <a:pPr rtl="0"/>
          <a:r>
            <a:rPr lang="th-TH" dirty="0"/>
            <a:t> เมื่อได้รับเงิน</a:t>
          </a:r>
        </a:p>
      </dgm:t>
    </dgm:pt>
    <dgm:pt modelId="{BB3D96D8-E736-4CE6-A8FF-1D78FF2F38E6}" type="parTrans" cxnId="{0E8CE0C0-A25E-481F-99D9-B2BE790DE77C}">
      <dgm:prSet/>
      <dgm:spPr/>
      <dgm:t>
        <a:bodyPr/>
        <a:lstStyle/>
        <a:p>
          <a:endParaRPr lang="th-TH"/>
        </a:p>
      </dgm:t>
    </dgm:pt>
    <dgm:pt modelId="{223BD87B-FE0E-4C21-84E8-5EF5BCC77405}" type="sibTrans" cxnId="{0E8CE0C0-A25E-481F-99D9-B2BE790DE77C}">
      <dgm:prSet/>
      <dgm:spPr/>
      <dgm:t>
        <a:bodyPr/>
        <a:lstStyle/>
        <a:p>
          <a:endParaRPr lang="th-TH"/>
        </a:p>
      </dgm:t>
    </dgm:pt>
    <dgm:pt modelId="{69430C3C-4CDB-4756-908B-E8CFCCD233A5}" type="pres">
      <dgm:prSet presAssocID="{2DFEED60-FA42-47F5-8E52-652FC3B8C022}" presName="compositeShape" presStyleCnt="0">
        <dgm:presLayoutVars>
          <dgm:chMax val="7"/>
          <dgm:dir/>
          <dgm:resizeHandles val="exact"/>
        </dgm:presLayoutVars>
      </dgm:prSet>
      <dgm:spPr/>
    </dgm:pt>
    <dgm:pt modelId="{8FF5EA41-B392-4015-96B8-76A52B74CA3F}" type="pres">
      <dgm:prSet presAssocID="{FF5DA01F-F54E-49B6-B095-6229C3152114}" presName="circ1TxSh" presStyleLbl="vennNode1" presStyleIdx="0" presStyleCnt="1" custScaleX="219048"/>
      <dgm:spPr/>
    </dgm:pt>
  </dgm:ptLst>
  <dgm:cxnLst>
    <dgm:cxn modelId="{38F850A1-5B3A-4009-8ABC-29CB5C7A7429}" type="presOf" srcId="{2DFEED60-FA42-47F5-8E52-652FC3B8C022}" destId="{69430C3C-4CDB-4756-908B-E8CFCCD233A5}" srcOrd="0" destOrd="0" presId="urn:microsoft.com/office/officeart/2005/8/layout/venn1"/>
    <dgm:cxn modelId="{CA072EB4-AAF1-4DDD-881C-5FFA678C84FC}" type="presOf" srcId="{FF5DA01F-F54E-49B6-B095-6229C3152114}" destId="{8FF5EA41-B392-4015-96B8-76A52B74CA3F}" srcOrd="0" destOrd="0" presId="urn:microsoft.com/office/officeart/2005/8/layout/venn1"/>
    <dgm:cxn modelId="{0E8CE0C0-A25E-481F-99D9-B2BE790DE77C}" srcId="{2DFEED60-FA42-47F5-8E52-652FC3B8C022}" destId="{FF5DA01F-F54E-49B6-B095-6229C3152114}" srcOrd="0" destOrd="0" parTransId="{BB3D96D8-E736-4CE6-A8FF-1D78FF2F38E6}" sibTransId="{223BD87B-FE0E-4C21-84E8-5EF5BCC77405}"/>
    <dgm:cxn modelId="{6320CA92-3007-4BF2-A70A-746BE999698C}" type="presParOf" srcId="{69430C3C-4CDB-4756-908B-E8CFCCD233A5}" destId="{8FF5EA41-B392-4015-96B8-76A52B74CA3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F244583-41CC-4C73-A49F-723E40B08AE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1DB213BE-BF66-4030-B383-45EE75B3D32F}">
      <dgm:prSet custT="1"/>
      <dgm:spPr/>
      <dgm:t>
        <a:bodyPr/>
        <a:lstStyle/>
        <a:p>
          <a:pPr rtl="0"/>
          <a:r>
            <a:rPr lang="en-US" sz="2800" dirty="0"/>
            <a:t>Dr. </a:t>
          </a:r>
          <a:r>
            <a:rPr lang="th-TH" sz="2800" dirty="0"/>
            <a:t>เงินฝากธนาคารนอกงบประมาณออมทรัพย์ (1101030102.101)</a:t>
          </a:r>
        </a:p>
        <a:p>
          <a:pPr rtl="0"/>
          <a:r>
            <a:rPr lang="th-TH" sz="2800" dirty="0"/>
            <a:t> </a:t>
          </a:r>
          <a:r>
            <a:rPr lang="en-US" sz="2800" dirty="0"/>
            <a:t>       Cr. </a:t>
          </a:r>
          <a:r>
            <a:rPr lang="th-TH" sz="2800" dirty="0"/>
            <a:t>หนี้สินหมุนเวียนอื่น  (2116010199.101)</a:t>
          </a:r>
        </a:p>
      </dgm:t>
    </dgm:pt>
    <dgm:pt modelId="{F5308431-9680-4A6B-9DC5-43B6892570D7}" type="parTrans" cxnId="{AAE18FBF-2F61-4C33-8BF8-B66FCE369327}">
      <dgm:prSet/>
      <dgm:spPr/>
      <dgm:t>
        <a:bodyPr/>
        <a:lstStyle/>
        <a:p>
          <a:endParaRPr lang="th-TH"/>
        </a:p>
      </dgm:t>
    </dgm:pt>
    <dgm:pt modelId="{37106E43-9907-4E1E-91B3-C1D9BB6F4A1B}" type="sibTrans" cxnId="{AAE18FBF-2F61-4C33-8BF8-B66FCE369327}">
      <dgm:prSet/>
      <dgm:spPr/>
      <dgm:t>
        <a:bodyPr/>
        <a:lstStyle/>
        <a:p>
          <a:endParaRPr lang="th-TH"/>
        </a:p>
      </dgm:t>
    </dgm:pt>
    <dgm:pt modelId="{267D1EA2-5435-487D-8B2F-5B168F22EA0A}" type="pres">
      <dgm:prSet presAssocID="{9F244583-41CC-4C73-A49F-723E40B08AE6}" presName="linear" presStyleCnt="0">
        <dgm:presLayoutVars>
          <dgm:animLvl val="lvl"/>
          <dgm:resizeHandles val="exact"/>
        </dgm:presLayoutVars>
      </dgm:prSet>
      <dgm:spPr/>
    </dgm:pt>
    <dgm:pt modelId="{B94FCAD8-47CC-4713-AB31-2A699F3A4A1F}" type="pres">
      <dgm:prSet presAssocID="{1DB213BE-BF66-4030-B383-45EE75B3D32F}" presName="parentText" presStyleLbl="node1" presStyleIdx="0" presStyleCnt="1" custScaleY="128458">
        <dgm:presLayoutVars>
          <dgm:chMax val="0"/>
          <dgm:bulletEnabled val="1"/>
        </dgm:presLayoutVars>
      </dgm:prSet>
      <dgm:spPr/>
    </dgm:pt>
  </dgm:ptLst>
  <dgm:cxnLst>
    <dgm:cxn modelId="{513E4D25-33F4-4020-96D4-ED4C8E1D13EA}" type="presOf" srcId="{1DB213BE-BF66-4030-B383-45EE75B3D32F}" destId="{B94FCAD8-47CC-4713-AB31-2A699F3A4A1F}" srcOrd="0" destOrd="0" presId="urn:microsoft.com/office/officeart/2005/8/layout/vList2"/>
    <dgm:cxn modelId="{AAE18FBF-2F61-4C33-8BF8-B66FCE369327}" srcId="{9F244583-41CC-4C73-A49F-723E40B08AE6}" destId="{1DB213BE-BF66-4030-B383-45EE75B3D32F}" srcOrd="0" destOrd="0" parTransId="{F5308431-9680-4A6B-9DC5-43B6892570D7}" sibTransId="{37106E43-9907-4E1E-91B3-C1D9BB6F4A1B}"/>
    <dgm:cxn modelId="{7EAA15C9-D560-4769-A15D-A4B4AA1D70B5}" type="presOf" srcId="{9F244583-41CC-4C73-A49F-723E40B08AE6}" destId="{267D1EA2-5435-487D-8B2F-5B168F22EA0A}" srcOrd="0" destOrd="0" presId="urn:microsoft.com/office/officeart/2005/8/layout/vList2"/>
    <dgm:cxn modelId="{1CF45FF1-4958-4564-8A16-2C98125CACB8}" type="presParOf" srcId="{267D1EA2-5435-487D-8B2F-5B168F22EA0A}" destId="{B94FCAD8-47CC-4713-AB31-2A699F3A4A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4AF7F4C-11F7-40DF-8C84-AA61504899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D0C9D85-AB57-4126-B078-CE929659714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2600" dirty="0"/>
            <a:t>Dr. </a:t>
          </a:r>
          <a:r>
            <a:rPr lang="th-TH" sz="2600" dirty="0"/>
            <a:t>เงินฝากธนาคารนอกงบประมาณ-ออมทรัพย์   (1101030102.101)</a:t>
          </a:r>
          <a:endParaRPr lang="en-US" sz="2600" dirty="0"/>
        </a:p>
        <a:p>
          <a:pPr rtl="0"/>
          <a:r>
            <a:rPr lang="en-US" sz="2600" dirty="0"/>
            <a:t>       Cr.</a:t>
          </a:r>
          <a:r>
            <a:rPr lang="th-TH" sz="2600" dirty="0"/>
            <a:t>หนี้สินไม่หมุนเวียนอื่น (2213010199.201)</a:t>
          </a:r>
        </a:p>
      </dgm:t>
    </dgm:pt>
    <dgm:pt modelId="{68DA5170-1E4F-45F5-A1E5-2A2C1250BBCD}" type="parTrans" cxnId="{D406664E-7E3E-4AB8-9978-07DD3DA111E6}">
      <dgm:prSet/>
      <dgm:spPr/>
      <dgm:t>
        <a:bodyPr/>
        <a:lstStyle/>
        <a:p>
          <a:endParaRPr lang="th-TH"/>
        </a:p>
      </dgm:t>
    </dgm:pt>
    <dgm:pt modelId="{0D74CA60-F1EE-4E1A-9E86-0D1F6EA2C36E}" type="sibTrans" cxnId="{D406664E-7E3E-4AB8-9978-07DD3DA111E6}">
      <dgm:prSet/>
      <dgm:spPr/>
      <dgm:t>
        <a:bodyPr/>
        <a:lstStyle/>
        <a:p>
          <a:endParaRPr lang="th-TH"/>
        </a:p>
      </dgm:t>
    </dgm:pt>
    <dgm:pt modelId="{B68E8473-53C9-4C8F-A5C9-66AB2D700669}" type="pres">
      <dgm:prSet presAssocID="{B4AF7F4C-11F7-40DF-8C84-AA61504899CA}" presName="linear" presStyleCnt="0">
        <dgm:presLayoutVars>
          <dgm:animLvl val="lvl"/>
          <dgm:resizeHandles val="exact"/>
        </dgm:presLayoutVars>
      </dgm:prSet>
      <dgm:spPr/>
    </dgm:pt>
    <dgm:pt modelId="{D390FCE5-A241-4B1E-87D9-B62C55EC2331}" type="pres">
      <dgm:prSet presAssocID="{7D0C9D85-AB57-4126-B078-CE929659714D}" presName="parentText" presStyleLbl="node1" presStyleIdx="0" presStyleCnt="1" custScaleY="377427" custLinFactNeighborY="6072">
        <dgm:presLayoutVars>
          <dgm:chMax val="0"/>
          <dgm:bulletEnabled val="1"/>
        </dgm:presLayoutVars>
      </dgm:prSet>
      <dgm:spPr/>
    </dgm:pt>
  </dgm:ptLst>
  <dgm:cxnLst>
    <dgm:cxn modelId="{D406664E-7E3E-4AB8-9978-07DD3DA111E6}" srcId="{B4AF7F4C-11F7-40DF-8C84-AA61504899CA}" destId="{7D0C9D85-AB57-4126-B078-CE929659714D}" srcOrd="0" destOrd="0" parTransId="{68DA5170-1E4F-45F5-A1E5-2A2C1250BBCD}" sibTransId="{0D74CA60-F1EE-4E1A-9E86-0D1F6EA2C36E}"/>
    <dgm:cxn modelId="{BC2D2E57-1EC8-413A-80BA-AF48793845DD}" type="presOf" srcId="{B4AF7F4C-11F7-40DF-8C84-AA61504899CA}" destId="{B68E8473-53C9-4C8F-A5C9-66AB2D700669}" srcOrd="0" destOrd="0" presId="urn:microsoft.com/office/officeart/2005/8/layout/vList2"/>
    <dgm:cxn modelId="{F1FF67EC-114D-4C3F-8CB5-19C101F9E4BD}" type="presOf" srcId="{7D0C9D85-AB57-4126-B078-CE929659714D}" destId="{D390FCE5-A241-4B1E-87D9-B62C55EC2331}" srcOrd="0" destOrd="0" presId="urn:microsoft.com/office/officeart/2005/8/layout/vList2"/>
    <dgm:cxn modelId="{3C4A46A2-CA77-4316-B8CF-E0ACAE0CDC9B}" type="presParOf" srcId="{B68E8473-53C9-4C8F-A5C9-66AB2D700669}" destId="{D390FCE5-A241-4B1E-87D9-B62C55EC23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03F57F3-1862-46E5-B378-52EC121BDE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CEDDEC0-6950-45E9-8014-0FB8304006A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/>
            <a:t>Dr. </a:t>
          </a:r>
          <a:r>
            <a:rPr lang="th-TH" dirty="0"/>
            <a:t>หนี้สินไม่หมุนเวียนอื่น    (2213010199.102)</a:t>
          </a:r>
        </a:p>
        <a:p>
          <a:pPr rtl="0"/>
          <a:r>
            <a:rPr lang="th-TH" dirty="0"/>
            <a:t>        </a:t>
          </a:r>
          <a:r>
            <a:rPr lang="en-US" dirty="0"/>
            <a:t>Cr.</a:t>
          </a:r>
          <a:r>
            <a:rPr lang="th-TH" dirty="0"/>
            <a:t>เงินฝากธนาคารนอกงบประมาณ –ออมทรัพย์  (1101030102.101)</a:t>
          </a:r>
        </a:p>
      </dgm:t>
    </dgm:pt>
    <dgm:pt modelId="{2F137E62-7527-4DEA-A99C-A2881ACB8C58}" type="parTrans" cxnId="{A817944F-FAF1-4B76-B87B-D2276807A368}">
      <dgm:prSet/>
      <dgm:spPr/>
      <dgm:t>
        <a:bodyPr/>
        <a:lstStyle/>
        <a:p>
          <a:endParaRPr lang="th-TH"/>
        </a:p>
      </dgm:t>
    </dgm:pt>
    <dgm:pt modelId="{2D7A3154-298D-4A62-95F0-676760CE2600}" type="sibTrans" cxnId="{A817944F-FAF1-4B76-B87B-D2276807A368}">
      <dgm:prSet/>
      <dgm:spPr/>
      <dgm:t>
        <a:bodyPr/>
        <a:lstStyle/>
        <a:p>
          <a:endParaRPr lang="th-TH"/>
        </a:p>
      </dgm:t>
    </dgm:pt>
    <dgm:pt modelId="{E6C6CE89-B412-4CA4-B66F-AF1AACEC5D10}" type="pres">
      <dgm:prSet presAssocID="{C03F57F3-1862-46E5-B378-52EC121BDE1B}" presName="linear" presStyleCnt="0">
        <dgm:presLayoutVars>
          <dgm:animLvl val="lvl"/>
          <dgm:resizeHandles val="exact"/>
        </dgm:presLayoutVars>
      </dgm:prSet>
      <dgm:spPr/>
    </dgm:pt>
    <dgm:pt modelId="{BC6FF6F2-08DB-4B7B-AE01-F39E9399E570}" type="pres">
      <dgm:prSet presAssocID="{0CEDDEC0-6950-45E9-8014-0FB8304006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817944F-FAF1-4B76-B87B-D2276807A368}" srcId="{C03F57F3-1862-46E5-B378-52EC121BDE1B}" destId="{0CEDDEC0-6950-45E9-8014-0FB8304006AA}" srcOrd="0" destOrd="0" parTransId="{2F137E62-7527-4DEA-A99C-A2881ACB8C58}" sibTransId="{2D7A3154-298D-4A62-95F0-676760CE2600}"/>
    <dgm:cxn modelId="{3E95857C-3BB5-4157-9A03-60C865348DC5}" type="presOf" srcId="{C03F57F3-1862-46E5-B378-52EC121BDE1B}" destId="{E6C6CE89-B412-4CA4-B66F-AF1AACEC5D10}" srcOrd="0" destOrd="0" presId="urn:microsoft.com/office/officeart/2005/8/layout/vList2"/>
    <dgm:cxn modelId="{337A92C5-17A7-4BB1-B0DE-50D1D2F6AF53}" type="presOf" srcId="{0CEDDEC0-6950-45E9-8014-0FB8304006AA}" destId="{BC6FF6F2-08DB-4B7B-AE01-F39E9399E570}" srcOrd="0" destOrd="0" presId="urn:microsoft.com/office/officeart/2005/8/layout/vList2"/>
    <dgm:cxn modelId="{DB84F664-5F7F-4596-B54D-859829BEBEBE}" type="presParOf" srcId="{E6C6CE89-B412-4CA4-B66F-AF1AACEC5D10}" destId="{BC6FF6F2-08DB-4B7B-AE01-F39E9399E5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B3368FD9-05CE-4148-8519-598C92884D3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F8DA9E6-D51D-4DFF-8966-E37081FFD49E}">
      <dgm:prSet custT="1"/>
      <dgm:spPr/>
      <dgm:t>
        <a:bodyPr/>
        <a:lstStyle/>
        <a:p>
          <a:pPr rtl="0"/>
          <a:r>
            <a:rPr lang="th-TH" sz="2400" dirty="0"/>
            <a:t>รับเงินจาก </a:t>
          </a:r>
          <a:r>
            <a:rPr lang="th-TH" sz="2400" dirty="0" err="1"/>
            <a:t>อปท</a:t>
          </a:r>
          <a:r>
            <a:rPr lang="th-TH" sz="2400" dirty="0"/>
            <a:t>.เพื่อทำโครงการสร้างเสริมสุขภาพและป้องกันโรคในชุมชน</a:t>
          </a:r>
        </a:p>
      </dgm:t>
    </dgm:pt>
    <dgm:pt modelId="{CA9D6B3C-5092-4FD4-8A31-45663155E30F}" type="parTrans" cxnId="{F1FB3041-8CD8-4E6B-93AC-6E94C007E6C9}">
      <dgm:prSet/>
      <dgm:spPr/>
      <dgm:t>
        <a:bodyPr/>
        <a:lstStyle/>
        <a:p>
          <a:endParaRPr lang="th-TH"/>
        </a:p>
      </dgm:t>
    </dgm:pt>
    <dgm:pt modelId="{B2A4BB51-2E04-4B08-8095-09DA2328BFFB}" type="sibTrans" cxnId="{F1FB3041-8CD8-4E6B-93AC-6E94C007E6C9}">
      <dgm:prSet/>
      <dgm:spPr/>
      <dgm:t>
        <a:bodyPr/>
        <a:lstStyle/>
        <a:p>
          <a:endParaRPr lang="th-TH"/>
        </a:p>
      </dgm:t>
    </dgm:pt>
    <dgm:pt modelId="{FB52849D-5214-49D9-83E4-5E368176E494}" type="pres">
      <dgm:prSet presAssocID="{B3368FD9-05CE-4148-8519-598C92884D3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8E6A15-56EF-417A-9851-457097B2BB15}" type="pres">
      <dgm:prSet presAssocID="{DF8DA9E6-D51D-4DFF-8966-E37081FFD49E}" presName="horFlow" presStyleCnt="0"/>
      <dgm:spPr/>
    </dgm:pt>
    <dgm:pt modelId="{51A9B0BC-ADD9-42F9-94BB-3DBBD1719BCF}" type="pres">
      <dgm:prSet presAssocID="{DF8DA9E6-D51D-4DFF-8966-E37081FFD49E}" presName="bigChev" presStyleLbl="node1" presStyleIdx="0" presStyleCnt="1" custScaleY="119366"/>
      <dgm:spPr/>
    </dgm:pt>
  </dgm:ptLst>
  <dgm:cxnLst>
    <dgm:cxn modelId="{F1FB3041-8CD8-4E6B-93AC-6E94C007E6C9}" srcId="{B3368FD9-05CE-4148-8519-598C92884D3A}" destId="{DF8DA9E6-D51D-4DFF-8966-E37081FFD49E}" srcOrd="0" destOrd="0" parTransId="{CA9D6B3C-5092-4FD4-8A31-45663155E30F}" sibTransId="{B2A4BB51-2E04-4B08-8095-09DA2328BFFB}"/>
    <dgm:cxn modelId="{D756F046-8409-418B-B2E7-12CF606EC8A7}" type="presOf" srcId="{DF8DA9E6-D51D-4DFF-8966-E37081FFD49E}" destId="{51A9B0BC-ADD9-42F9-94BB-3DBBD1719BCF}" srcOrd="0" destOrd="0" presId="urn:microsoft.com/office/officeart/2005/8/layout/lProcess3"/>
    <dgm:cxn modelId="{AEB476D7-6F34-4029-A7BF-89B050A58055}" type="presOf" srcId="{B3368FD9-05CE-4148-8519-598C92884D3A}" destId="{FB52849D-5214-49D9-83E4-5E368176E494}" srcOrd="0" destOrd="0" presId="urn:microsoft.com/office/officeart/2005/8/layout/lProcess3"/>
    <dgm:cxn modelId="{6D496CF9-369F-41FC-BF8B-5C1D3528C54E}" type="presParOf" srcId="{FB52849D-5214-49D9-83E4-5E368176E494}" destId="{888E6A15-56EF-417A-9851-457097B2BB15}" srcOrd="0" destOrd="0" presId="urn:microsoft.com/office/officeart/2005/8/layout/lProcess3"/>
    <dgm:cxn modelId="{5C0794E2-1513-4FD4-9518-6ACD7005DFD5}" type="presParOf" srcId="{888E6A15-56EF-417A-9851-457097B2BB15}" destId="{51A9B0BC-ADD9-42F9-94BB-3DBBD1719BC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484AA-54E3-4BE1-9308-A8E3495C0F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692C0AF-A3BC-4D01-80AA-5A39198E98D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/>
            <a:t>Dr.</a:t>
          </a:r>
          <a:r>
            <a:rPr lang="th-TH" sz="2400" dirty="0"/>
            <a:t>เจ้าหนี้ค่ารักษาพยาบาล-ประกันสังคม (2101020199.301)</a:t>
          </a:r>
        </a:p>
        <a:p>
          <a:pPr rtl="0"/>
          <a:r>
            <a:rPr lang="en-US" sz="2400" dirty="0"/>
            <a:t>          Cr</a:t>
          </a:r>
          <a:r>
            <a:rPr lang="th-TH" sz="2400" dirty="0"/>
            <a:t>.เงินฝากธนาคารนอกงบประมาณ รอการจัดสรร (กองทุน </a:t>
          </a:r>
        </a:p>
        <a:p>
          <a:pPr rtl="0"/>
          <a:r>
            <a:rPr lang="th-TH" sz="2400" dirty="0"/>
            <a:t>                   ประกันสังคม)(1101030102.102</a:t>
          </a:r>
        </a:p>
      </dgm:t>
    </dgm:pt>
    <dgm:pt modelId="{B5F5FC81-7E90-418A-BDF0-FCC6E06F3386}" type="parTrans" cxnId="{CBC9C7A5-B241-417B-8960-07369947EF32}">
      <dgm:prSet/>
      <dgm:spPr/>
      <dgm:t>
        <a:bodyPr/>
        <a:lstStyle/>
        <a:p>
          <a:endParaRPr lang="th-TH"/>
        </a:p>
      </dgm:t>
    </dgm:pt>
    <dgm:pt modelId="{4813CE7F-6600-402D-A3E9-756AAC612C95}" type="sibTrans" cxnId="{CBC9C7A5-B241-417B-8960-07369947EF32}">
      <dgm:prSet/>
      <dgm:spPr/>
      <dgm:t>
        <a:bodyPr/>
        <a:lstStyle/>
        <a:p>
          <a:endParaRPr lang="th-TH"/>
        </a:p>
      </dgm:t>
    </dgm:pt>
    <dgm:pt modelId="{6AFF6ACD-B558-46E8-A57B-5B04B39BA698}" type="pres">
      <dgm:prSet presAssocID="{86A484AA-54E3-4BE1-9308-A8E3495C0FD7}" presName="linear" presStyleCnt="0">
        <dgm:presLayoutVars>
          <dgm:animLvl val="lvl"/>
          <dgm:resizeHandles val="exact"/>
        </dgm:presLayoutVars>
      </dgm:prSet>
      <dgm:spPr/>
    </dgm:pt>
    <dgm:pt modelId="{92DFA5FE-387E-46E8-8D36-1F78FFDD74F2}" type="pres">
      <dgm:prSet presAssocID="{F692C0AF-A3BC-4D01-80AA-5A39198E98D2}" presName="parentText" presStyleLbl="node1" presStyleIdx="0" presStyleCnt="1" custLinFactNeighborX="-917" custLinFactNeighborY="-10693">
        <dgm:presLayoutVars>
          <dgm:chMax val="0"/>
          <dgm:bulletEnabled val="1"/>
        </dgm:presLayoutVars>
      </dgm:prSet>
      <dgm:spPr/>
    </dgm:pt>
  </dgm:ptLst>
  <dgm:cxnLst>
    <dgm:cxn modelId="{3DEC6F48-F5D4-4CD1-85B3-E88B4F691FF0}" type="presOf" srcId="{F692C0AF-A3BC-4D01-80AA-5A39198E98D2}" destId="{92DFA5FE-387E-46E8-8D36-1F78FFDD74F2}" srcOrd="0" destOrd="0" presId="urn:microsoft.com/office/officeart/2005/8/layout/vList2"/>
    <dgm:cxn modelId="{CBC9C7A5-B241-417B-8960-07369947EF32}" srcId="{86A484AA-54E3-4BE1-9308-A8E3495C0FD7}" destId="{F692C0AF-A3BC-4D01-80AA-5A39198E98D2}" srcOrd="0" destOrd="0" parTransId="{B5F5FC81-7E90-418A-BDF0-FCC6E06F3386}" sibTransId="{4813CE7F-6600-402D-A3E9-756AAC612C95}"/>
    <dgm:cxn modelId="{EB1428DC-7605-4C99-AB78-34160BE2F282}" type="presOf" srcId="{86A484AA-54E3-4BE1-9308-A8E3495C0FD7}" destId="{6AFF6ACD-B558-46E8-A57B-5B04B39BA698}" srcOrd="0" destOrd="0" presId="urn:microsoft.com/office/officeart/2005/8/layout/vList2"/>
    <dgm:cxn modelId="{57696CCB-7EDE-4662-BBB0-22D14202CD2E}" type="presParOf" srcId="{6AFF6ACD-B558-46E8-A57B-5B04B39BA698}" destId="{92DFA5FE-387E-46E8-8D36-1F78FFDD74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BDB450-AE20-4D38-836C-4180410E9E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9CC3BA8-94E2-4A9B-AC51-61FCA810C68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/>
            <a:t>Dr</a:t>
          </a:r>
          <a:r>
            <a:rPr lang="en-US" sz="2400" dirty="0">
              <a:solidFill>
                <a:schemeClr val="bg1"/>
              </a:solidFill>
            </a:rPr>
            <a:t>. </a:t>
          </a:r>
          <a:r>
            <a:rPr lang="th-TH" sz="2400" dirty="0">
              <a:solidFill>
                <a:schemeClr val="bg1"/>
              </a:solidFill>
            </a:rPr>
            <a:t>รายได้ค่ารักษาแรงงานต่างด้าวรับล่วงหน้า  (2103010103.502)</a:t>
          </a:r>
        </a:p>
        <a:p>
          <a:pPr rtl="0"/>
          <a:r>
            <a:rPr lang="en-US" sz="2400" dirty="0">
              <a:solidFill>
                <a:schemeClr val="bg1"/>
              </a:solidFill>
            </a:rPr>
            <a:t>       Cr. </a:t>
          </a:r>
          <a:r>
            <a:rPr lang="th-TH" sz="2400" dirty="0">
              <a:solidFill>
                <a:schemeClr val="bg1"/>
              </a:solidFill>
            </a:rPr>
            <a:t>เจ้าหนี้ค่ารักษา-แรงงานต่างด้าวใน </a:t>
          </a:r>
          <a:r>
            <a:rPr lang="th-TH" sz="2400" b="1" dirty="0">
              <a:solidFill>
                <a:schemeClr val="bg1"/>
              </a:solidFill>
            </a:rPr>
            <a:t>/</a:t>
          </a:r>
          <a:r>
            <a:rPr lang="th-TH" sz="2400" dirty="0">
              <a:solidFill>
                <a:schemeClr val="bg1"/>
              </a:solidFill>
            </a:rPr>
            <a:t> นอกสังกัด </a:t>
          </a:r>
          <a:r>
            <a:rPr lang="th-TH" sz="2400" dirty="0" err="1">
              <a:solidFill>
                <a:schemeClr val="bg1"/>
              </a:solidFill>
            </a:rPr>
            <a:t>สธ</a:t>
          </a:r>
          <a:r>
            <a:rPr lang="th-TH" sz="2400" dirty="0">
              <a:solidFill>
                <a:schemeClr val="bg1"/>
              </a:solidFill>
            </a:rPr>
            <a:t>. (2101020199.501/502)</a:t>
          </a:r>
        </a:p>
      </dgm:t>
    </dgm:pt>
    <dgm:pt modelId="{361F3F4A-A11A-4210-B57E-14BD4FBAF544}" type="parTrans" cxnId="{833A076E-921D-4F64-8904-F905500B68E1}">
      <dgm:prSet/>
      <dgm:spPr/>
      <dgm:t>
        <a:bodyPr/>
        <a:lstStyle/>
        <a:p>
          <a:endParaRPr lang="th-TH"/>
        </a:p>
      </dgm:t>
    </dgm:pt>
    <dgm:pt modelId="{2C625406-8B92-41B1-83A0-DCBA6008EFB2}" type="sibTrans" cxnId="{833A076E-921D-4F64-8904-F905500B68E1}">
      <dgm:prSet/>
      <dgm:spPr/>
      <dgm:t>
        <a:bodyPr/>
        <a:lstStyle/>
        <a:p>
          <a:endParaRPr lang="th-TH"/>
        </a:p>
      </dgm:t>
    </dgm:pt>
    <dgm:pt modelId="{6414B9E5-75D4-4935-BACF-AF995D30CA12}" type="pres">
      <dgm:prSet presAssocID="{4DBDB450-AE20-4D38-836C-4180410E9E4A}" presName="linear" presStyleCnt="0">
        <dgm:presLayoutVars>
          <dgm:animLvl val="lvl"/>
          <dgm:resizeHandles val="exact"/>
        </dgm:presLayoutVars>
      </dgm:prSet>
      <dgm:spPr/>
    </dgm:pt>
    <dgm:pt modelId="{443A070E-2B55-4718-98E7-6D63221D9746}" type="pres">
      <dgm:prSet presAssocID="{09CC3BA8-94E2-4A9B-AC51-61FCA810C68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33A076E-921D-4F64-8904-F905500B68E1}" srcId="{4DBDB450-AE20-4D38-836C-4180410E9E4A}" destId="{09CC3BA8-94E2-4A9B-AC51-61FCA810C68D}" srcOrd="0" destOrd="0" parTransId="{361F3F4A-A11A-4210-B57E-14BD4FBAF544}" sibTransId="{2C625406-8B92-41B1-83A0-DCBA6008EFB2}"/>
    <dgm:cxn modelId="{9EA55987-477F-4827-9D18-32371D4ADBDA}" type="presOf" srcId="{4DBDB450-AE20-4D38-836C-4180410E9E4A}" destId="{6414B9E5-75D4-4935-BACF-AF995D30CA12}" srcOrd="0" destOrd="0" presId="urn:microsoft.com/office/officeart/2005/8/layout/vList2"/>
    <dgm:cxn modelId="{798E86C3-2B2A-4C2C-BE81-137839C3E82C}" type="presOf" srcId="{09CC3BA8-94E2-4A9B-AC51-61FCA810C68D}" destId="{443A070E-2B55-4718-98E7-6D63221D9746}" srcOrd="0" destOrd="0" presId="urn:microsoft.com/office/officeart/2005/8/layout/vList2"/>
    <dgm:cxn modelId="{A7FCACA6-0A72-4EC1-9F37-F881C1D93BF0}" type="presParOf" srcId="{6414B9E5-75D4-4935-BACF-AF995D30CA12}" destId="{443A070E-2B55-4718-98E7-6D63221D97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A484AA-54E3-4BE1-9308-A8E3495C0F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692C0AF-A3BC-4D01-80AA-5A39198E98D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/>
            <a:t>Dr.</a:t>
          </a:r>
          <a:r>
            <a:rPr lang="th-TH" sz="2400" dirty="0"/>
            <a:t>เจ้าหนี้ค่ารักษาแรงงานต่างด้าวใน </a:t>
          </a:r>
          <a:r>
            <a:rPr lang="th-TH" sz="2400" b="1" dirty="0"/>
            <a:t>/</a:t>
          </a:r>
          <a:r>
            <a:rPr lang="th-TH" sz="2400" dirty="0"/>
            <a:t> นอกสังกัด </a:t>
          </a:r>
          <a:r>
            <a:rPr lang="th-TH" sz="2400" dirty="0" err="1"/>
            <a:t>สธ</a:t>
          </a:r>
          <a:r>
            <a:rPr lang="th-TH" sz="2400" dirty="0"/>
            <a:t>. </a:t>
          </a:r>
          <a:r>
            <a:rPr lang="th-TH" sz="2400" dirty="0">
              <a:solidFill>
                <a:srgbClr val="FFFF00"/>
              </a:solidFill>
            </a:rPr>
            <a:t>(2101020199.501/502</a:t>
          </a:r>
          <a:r>
            <a:rPr lang="th-TH" sz="2400" dirty="0"/>
            <a:t>)</a:t>
          </a:r>
        </a:p>
        <a:p>
          <a:pPr rtl="0"/>
          <a:r>
            <a:rPr lang="en-US" sz="2400" dirty="0"/>
            <a:t>Cr</a:t>
          </a:r>
          <a:r>
            <a:rPr lang="th-TH" sz="2400" dirty="0"/>
            <a:t>.เงินฝากธนาคารนอกงบประมาณรอจัดสรร </a:t>
          </a:r>
          <a:r>
            <a:rPr lang="th-TH" sz="2400" dirty="0">
              <a:solidFill>
                <a:srgbClr val="FFFF00"/>
              </a:solidFill>
            </a:rPr>
            <a:t>(1101030102.102</a:t>
          </a:r>
          <a:r>
            <a:rPr lang="th-TH" sz="2400" dirty="0"/>
            <a:t>)</a:t>
          </a:r>
        </a:p>
      </dgm:t>
    </dgm:pt>
    <dgm:pt modelId="{B5F5FC81-7E90-418A-BDF0-FCC6E06F3386}" type="parTrans" cxnId="{CBC9C7A5-B241-417B-8960-07369947EF32}">
      <dgm:prSet/>
      <dgm:spPr/>
      <dgm:t>
        <a:bodyPr/>
        <a:lstStyle/>
        <a:p>
          <a:endParaRPr lang="th-TH"/>
        </a:p>
      </dgm:t>
    </dgm:pt>
    <dgm:pt modelId="{4813CE7F-6600-402D-A3E9-756AAC612C95}" type="sibTrans" cxnId="{CBC9C7A5-B241-417B-8960-07369947EF32}">
      <dgm:prSet/>
      <dgm:spPr/>
      <dgm:t>
        <a:bodyPr/>
        <a:lstStyle/>
        <a:p>
          <a:endParaRPr lang="th-TH"/>
        </a:p>
      </dgm:t>
    </dgm:pt>
    <dgm:pt modelId="{6AFF6ACD-B558-46E8-A57B-5B04B39BA698}" type="pres">
      <dgm:prSet presAssocID="{86A484AA-54E3-4BE1-9308-A8E3495C0FD7}" presName="linear" presStyleCnt="0">
        <dgm:presLayoutVars>
          <dgm:animLvl val="lvl"/>
          <dgm:resizeHandles val="exact"/>
        </dgm:presLayoutVars>
      </dgm:prSet>
      <dgm:spPr/>
    </dgm:pt>
    <dgm:pt modelId="{92DFA5FE-387E-46E8-8D36-1F78FFDD74F2}" type="pres">
      <dgm:prSet presAssocID="{F692C0AF-A3BC-4D01-80AA-5A39198E98D2}" presName="parentText" presStyleLbl="node1" presStyleIdx="0" presStyleCnt="1" custLinFactNeighborX="-917" custLinFactNeighborY="-10693">
        <dgm:presLayoutVars>
          <dgm:chMax val="0"/>
          <dgm:bulletEnabled val="1"/>
        </dgm:presLayoutVars>
      </dgm:prSet>
      <dgm:spPr/>
    </dgm:pt>
  </dgm:ptLst>
  <dgm:cxnLst>
    <dgm:cxn modelId="{3DEC6F48-F5D4-4CD1-85B3-E88B4F691FF0}" type="presOf" srcId="{F692C0AF-A3BC-4D01-80AA-5A39198E98D2}" destId="{92DFA5FE-387E-46E8-8D36-1F78FFDD74F2}" srcOrd="0" destOrd="0" presId="urn:microsoft.com/office/officeart/2005/8/layout/vList2"/>
    <dgm:cxn modelId="{CBC9C7A5-B241-417B-8960-07369947EF32}" srcId="{86A484AA-54E3-4BE1-9308-A8E3495C0FD7}" destId="{F692C0AF-A3BC-4D01-80AA-5A39198E98D2}" srcOrd="0" destOrd="0" parTransId="{B5F5FC81-7E90-418A-BDF0-FCC6E06F3386}" sibTransId="{4813CE7F-6600-402D-A3E9-756AAC612C95}"/>
    <dgm:cxn modelId="{EB1428DC-7605-4C99-AB78-34160BE2F282}" type="presOf" srcId="{86A484AA-54E3-4BE1-9308-A8E3495C0FD7}" destId="{6AFF6ACD-B558-46E8-A57B-5B04B39BA698}" srcOrd="0" destOrd="0" presId="urn:microsoft.com/office/officeart/2005/8/layout/vList2"/>
    <dgm:cxn modelId="{57696CCB-7EDE-4662-BBB0-22D14202CD2E}" type="presParOf" srcId="{6AFF6ACD-B558-46E8-A57B-5B04B39BA698}" destId="{92DFA5FE-387E-46E8-8D36-1F78FFDD74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BDB450-AE20-4D38-836C-4180410E9E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09CC3BA8-94E2-4A9B-AC51-61FCA810C68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>
              <a:solidFill>
                <a:schemeClr val="bg1"/>
              </a:solidFill>
            </a:rPr>
            <a:t>Dr. </a:t>
          </a:r>
          <a:r>
            <a:rPr lang="th-TH" sz="2400" dirty="0">
              <a:solidFill>
                <a:schemeClr val="bg1"/>
              </a:solidFill>
            </a:rPr>
            <a:t>ค่ารักษาตามจ่ายคนต่างด้าวและแรงงานต่างด้าว  (5104030299.501)</a:t>
          </a:r>
        </a:p>
        <a:p>
          <a:pPr rtl="0"/>
          <a:r>
            <a:rPr lang="en-US" sz="2400" dirty="0">
              <a:solidFill>
                <a:schemeClr val="bg1"/>
              </a:solidFill>
            </a:rPr>
            <a:t>       Cr. </a:t>
          </a:r>
          <a:r>
            <a:rPr lang="th-TH" sz="2400" dirty="0">
              <a:solidFill>
                <a:schemeClr val="bg1"/>
              </a:solidFill>
            </a:rPr>
            <a:t>เจ้าหนี้ค่ารักษา-แรงงานต่างด้าวใน </a:t>
          </a:r>
          <a:r>
            <a:rPr lang="th-TH" sz="2400" b="1" dirty="0">
              <a:solidFill>
                <a:schemeClr val="bg1"/>
              </a:solidFill>
            </a:rPr>
            <a:t>/</a:t>
          </a:r>
          <a:r>
            <a:rPr lang="th-TH" sz="2400" dirty="0">
              <a:solidFill>
                <a:schemeClr val="bg1"/>
              </a:solidFill>
            </a:rPr>
            <a:t> นอกสังกัด </a:t>
          </a:r>
          <a:r>
            <a:rPr lang="th-TH" sz="2400" dirty="0" err="1">
              <a:solidFill>
                <a:schemeClr val="bg1"/>
              </a:solidFill>
            </a:rPr>
            <a:t>สธ</a:t>
          </a:r>
          <a:r>
            <a:rPr lang="th-TH" sz="2400" dirty="0">
              <a:solidFill>
                <a:schemeClr val="bg1"/>
              </a:solidFill>
            </a:rPr>
            <a:t>. (2101020199.501/502)</a:t>
          </a:r>
        </a:p>
      </dgm:t>
    </dgm:pt>
    <dgm:pt modelId="{361F3F4A-A11A-4210-B57E-14BD4FBAF544}" type="parTrans" cxnId="{833A076E-921D-4F64-8904-F905500B68E1}">
      <dgm:prSet/>
      <dgm:spPr/>
      <dgm:t>
        <a:bodyPr/>
        <a:lstStyle/>
        <a:p>
          <a:endParaRPr lang="th-TH"/>
        </a:p>
      </dgm:t>
    </dgm:pt>
    <dgm:pt modelId="{2C625406-8B92-41B1-83A0-DCBA6008EFB2}" type="sibTrans" cxnId="{833A076E-921D-4F64-8904-F905500B68E1}">
      <dgm:prSet/>
      <dgm:spPr/>
      <dgm:t>
        <a:bodyPr/>
        <a:lstStyle/>
        <a:p>
          <a:endParaRPr lang="th-TH"/>
        </a:p>
      </dgm:t>
    </dgm:pt>
    <dgm:pt modelId="{6414B9E5-75D4-4935-BACF-AF995D30CA12}" type="pres">
      <dgm:prSet presAssocID="{4DBDB450-AE20-4D38-836C-4180410E9E4A}" presName="linear" presStyleCnt="0">
        <dgm:presLayoutVars>
          <dgm:animLvl val="lvl"/>
          <dgm:resizeHandles val="exact"/>
        </dgm:presLayoutVars>
      </dgm:prSet>
      <dgm:spPr/>
    </dgm:pt>
    <dgm:pt modelId="{443A070E-2B55-4718-98E7-6D63221D9746}" type="pres">
      <dgm:prSet presAssocID="{09CC3BA8-94E2-4A9B-AC51-61FCA810C68D}" presName="parentText" presStyleLbl="node1" presStyleIdx="0" presStyleCnt="1" custLinFactNeighborX="340" custLinFactNeighborY="2105">
        <dgm:presLayoutVars>
          <dgm:chMax val="0"/>
          <dgm:bulletEnabled val="1"/>
        </dgm:presLayoutVars>
      </dgm:prSet>
      <dgm:spPr/>
    </dgm:pt>
  </dgm:ptLst>
  <dgm:cxnLst>
    <dgm:cxn modelId="{833A076E-921D-4F64-8904-F905500B68E1}" srcId="{4DBDB450-AE20-4D38-836C-4180410E9E4A}" destId="{09CC3BA8-94E2-4A9B-AC51-61FCA810C68D}" srcOrd="0" destOrd="0" parTransId="{361F3F4A-A11A-4210-B57E-14BD4FBAF544}" sibTransId="{2C625406-8B92-41B1-83A0-DCBA6008EFB2}"/>
    <dgm:cxn modelId="{9EA55987-477F-4827-9D18-32371D4ADBDA}" type="presOf" srcId="{4DBDB450-AE20-4D38-836C-4180410E9E4A}" destId="{6414B9E5-75D4-4935-BACF-AF995D30CA12}" srcOrd="0" destOrd="0" presId="urn:microsoft.com/office/officeart/2005/8/layout/vList2"/>
    <dgm:cxn modelId="{798E86C3-2B2A-4C2C-BE81-137839C3E82C}" type="presOf" srcId="{09CC3BA8-94E2-4A9B-AC51-61FCA810C68D}" destId="{443A070E-2B55-4718-98E7-6D63221D9746}" srcOrd="0" destOrd="0" presId="urn:microsoft.com/office/officeart/2005/8/layout/vList2"/>
    <dgm:cxn modelId="{A7FCACA6-0A72-4EC1-9F37-F881C1D93BF0}" type="presParOf" srcId="{6414B9E5-75D4-4935-BACF-AF995D30CA12}" destId="{443A070E-2B55-4718-98E7-6D63221D97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E313C-573A-4D74-92A4-67EE56A8A42E}">
      <dsp:nvSpPr>
        <dsp:cNvPr id="0" name=""/>
        <dsp:cNvSpPr/>
      </dsp:nvSpPr>
      <dsp:spPr>
        <a:xfrm>
          <a:off x="0" y="61561"/>
          <a:ext cx="8686800" cy="1346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500" b="1" kern="1200" dirty="0"/>
            <a:t>การจัดทำบัญชีเจ้าหนี้การค้า ค่าใช้จ่ายค้างจ่ายและหนี้สินอื่น ๆ </a:t>
          </a:r>
          <a:endParaRPr lang="th-TH" sz="3500" kern="1200" dirty="0"/>
        </a:p>
      </dsp:txBody>
      <dsp:txXfrm>
        <a:off x="65750" y="127311"/>
        <a:ext cx="8555300" cy="12154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FA5FE-387E-46E8-8D36-1F78FFDD74F2}">
      <dsp:nvSpPr>
        <dsp:cNvPr id="0" name=""/>
        <dsp:cNvSpPr/>
      </dsp:nvSpPr>
      <dsp:spPr>
        <a:xfrm>
          <a:off x="0" y="76194"/>
          <a:ext cx="79248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+mn-cs"/>
            </a:rPr>
            <a:t>Dr.</a:t>
          </a:r>
          <a:r>
            <a:rPr lang="th-TH" sz="2400" kern="1200" dirty="0">
              <a:cs typeface="+mn-cs"/>
            </a:rPr>
            <a:t>เจ้าหนี้ค่ารักษาแรงงานต่างด้าวใน </a:t>
          </a:r>
          <a:r>
            <a:rPr lang="th-TH" sz="2400" b="1" kern="1200" dirty="0">
              <a:cs typeface="+mn-cs"/>
            </a:rPr>
            <a:t>/</a:t>
          </a:r>
          <a:r>
            <a:rPr lang="th-TH" sz="2400" kern="1200" dirty="0">
              <a:cs typeface="+mn-cs"/>
            </a:rPr>
            <a:t> นอกสังกัด </a:t>
          </a:r>
          <a:r>
            <a:rPr lang="th-TH" sz="2400" kern="1200" dirty="0" err="1">
              <a:cs typeface="+mn-cs"/>
            </a:rPr>
            <a:t>สธ</a:t>
          </a:r>
          <a:r>
            <a:rPr lang="th-TH" sz="2400" kern="1200" dirty="0">
              <a:cs typeface="+mn-cs"/>
            </a:rPr>
            <a:t>. </a:t>
          </a:r>
          <a:r>
            <a:rPr lang="th-TH" sz="2400" kern="1200" dirty="0">
              <a:solidFill>
                <a:srgbClr val="FFFF00"/>
              </a:solidFill>
              <a:cs typeface="+mn-cs"/>
            </a:rPr>
            <a:t>(2101020199.501/502</a:t>
          </a:r>
          <a:r>
            <a:rPr lang="th-TH" sz="2400" kern="1200" dirty="0">
              <a:cs typeface="+mn-cs"/>
            </a:rPr>
            <a:t>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cs typeface="+mn-cs"/>
            </a:rPr>
            <a:t>Cr</a:t>
          </a:r>
          <a:r>
            <a:rPr lang="th-TH" sz="2400" kern="1200" dirty="0">
              <a:cs typeface="+mn-cs"/>
            </a:rPr>
            <a:t>.เงินฝากธนาคารนอกงบประมาณ</a:t>
          </a:r>
          <a:r>
            <a:rPr lang="en-US" sz="2400" kern="1200" dirty="0">
              <a:cs typeface="+mn-cs"/>
            </a:rPr>
            <a:t>-</a:t>
          </a:r>
          <a:r>
            <a:rPr lang="th-TH" sz="2400" kern="1200" dirty="0">
              <a:cs typeface="+mn-cs"/>
            </a:rPr>
            <a:t>ออมทรัพย์ บำรุง </a:t>
          </a:r>
          <a:r>
            <a:rPr lang="th-TH" sz="2400" kern="1200" dirty="0">
              <a:solidFill>
                <a:srgbClr val="FFFF00"/>
              </a:solidFill>
              <a:cs typeface="+mn-cs"/>
            </a:rPr>
            <a:t>(1101030102.101</a:t>
          </a:r>
          <a:r>
            <a:rPr lang="th-TH" sz="2400" kern="1200" dirty="0">
              <a:cs typeface="+mn-cs"/>
            </a:rPr>
            <a:t>)</a:t>
          </a:r>
        </a:p>
      </dsp:txBody>
      <dsp:txXfrm>
        <a:off x="63112" y="139306"/>
        <a:ext cx="7798576" cy="11666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55C39-C062-46DD-A7F1-84479A013B90}">
      <dsp:nvSpPr>
        <dsp:cNvPr id="0" name=""/>
        <dsp:cNvSpPr/>
      </dsp:nvSpPr>
      <dsp:spPr>
        <a:xfrm>
          <a:off x="76192" y="105783"/>
          <a:ext cx="8229615" cy="142355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ค่ารักษาตามจ่ายบุคคลที่มีปัญหาสถานะและสิทธินอก </a:t>
          </a:r>
          <a:r>
            <a:rPr lang="en-US" sz="2400" kern="1200" dirty="0"/>
            <a:t>cup  </a:t>
          </a:r>
          <a:r>
            <a:rPr lang="th-TH" sz="2400" kern="1200" dirty="0"/>
            <a:t>(5104030299.702)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Cr.</a:t>
          </a:r>
          <a:r>
            <a:rPr lang="th-TH" sz="2400" kern="1200" dirty="0"/>
            <a:t>เจ้าหนี้ค่ารักษา-บุคคลที่มีปัญหาสถานะและสิทธิ</a:t>
          </a:r>
          <a:r>
            <a:rPr lang="en-US" sz="2400" kern="1200" dirty="0"/>
            <a:t>OP</a:t>
          </a:r>
          <a:r>
            <a:rPr lang="th-TH" sz="2400" kern="1200" dirty="0"/>
            <a:t>นอก</a:t>
          </a:r>
          <a:r>
            <a:rPr lang="en-US" sz="2400" kern="1200" dirty="0"/>
            <a:t>cup </a:t>
          </a:r>
          <a:r>
            <a:rPr lang="th-TH" sz="2400" kern="1200" dirty="0"/>
            <a:t>(2101020199.701)</a:t>
          </a:r>
        </a:p>
      </dsp:txBody>
      <dsp:txXfrm>
        <a:off x="145684" y="175275"/>
        <a:ext cx="8090631" cy="12845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65025-6E1D-489C-87BA-5C165D48CBB3}">
      <dsp:nvSpPr>
        <dsp:cNvPr id="0" name=""/>
        <dsp:cNvSpPr/>
      </dsp:nvSpPr>
      <dsp:spPr>
        <a:xfrm>
          <a:off x="0" y="32863"/>
          <a:ext cx="8077200" cy="168687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Dr. </a:t>
          </a:r>
          <a:r>
            <a:rPr lang="th-TH" sz="2100" kern="1200" dirty="0"/>
            <a:t>เจ้าหนี้ค่ารักษา-บุคคลที่มีปัญหาสถานะและสิทธินอก</a:t>
          </a:r>
          <a:r>
            <a:rPr lang="en-US" sz="2100" kern="1200" dirty="0"/>
            <a:t>cup</a:t>
          </a:r>
          <a:r>
            <a:rPr lang="th-TH" sz="2100" kern="1200" dirty="0"/>
            <a:t> (2101020199.701)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Cr. </a:t>
          </a:r>
          <a:r>
            <a:rPr lang="th-TH" sz="2100" kern="1200" dirty="0"/>
            <a:t>ส่วนต่างค่ารักษาที่สูงกว่าข้อตกลงในการตามจ่ายบุคคลทีมีปัญหาสถานะและสิทธิ     </a:t>
          </a:r>
        </a:p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/>
            <a:t>               (4301020106.704)</a:t>
          </a:r>
        </a:p>
      </dsp:txBody>
      <dsp:txXfrm>
        <a:off x="82346" y="115209"/>
        <a:ext cx="7912508" cy="15221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6CDFE-D9B7-4E45-80CB-DE2B1CE7D02A}">
      <dsp:nvSpPr>
        <dsp:cNvPr id="0" name=""/>
        <dsp:cNvSpPr/>
      </dsp:nvSpPr>
      <dsp:spPr>
        <a:xfrm>
          <a:off x="0" y="0"/>
          <a:ext cx="8382000" cy="213151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tx1"/>
              </a:solidFill>
            </a:rPr>
            <a:t>         </a:t>
          </a:r>
          <a:r>
            <a:rPr lang="en-US" sz="2400" kern="1200" dirty="0">
              <a:solidFill>
                <a:schemeClr val="tx1"/>
              </a:solidFill>
            </a:rPr>
            <a:t>Dr.</a:t>
          </a:r>
          <a:r>
            <a:rPr lang="th-TH" sz="2400" kern="1200" dirty="0">
              <a:solidFill>
                <a:schemeClr val="tx1"/>
              </a:solidFill>
            </a:rPr>
            <a:t>  เจ้าหนี้ค่ารักษา-บุคคลที่มีปัญหาสถานะและสิทธิ </a:t>
          </a:r>
          <a:r>
            <a:rPr lang="en-US" sz="2400" kern="1200" dirty="0">
              <a:solidFill>
                <a:schemeClr val="tx1"/>
              </a:solidFill>
            </a:rPr>
            <a:t>op</a:t>
          </a:r>
          <a:r>
            <a:rPr lang="th-TH" sz="2400" kern="1200" dirty="0">
              <a:solidFill>
                <a:schemeClr val="tx1"/>
              </a:solidFill>
            </a:rPr>
            <a:t>นอก</a:t>
          </a:r>
          <a:r>
            <a:rPr lang="en-US" sz="2400" kern="1200" dirty="0">
              <a:solidFill>
                <a:schemeClr val="tx1"/>
              </a:solidFill>
            </a:rPr>
            <a:t>cup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               </a:t>
          </a:r>
          <a:r>
            <a:rPr lang="th-TH" sz="2400" kern="1200" dirty="0">
              <a:solidFill>
                <a:schemeClr val="tx1"/>
              </a:solidFill>
            </a:rPr>
            <a:t>(2101020199.701)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               Cr. </a:t>
          </a:r>
          <a:r>
            <a:rPr lang="th-TH" sz="2400" kern="1200" dirty="0">
              <a:solidFill>
                <a:schemeClr val="tx1"/>
              </a:solidFill>
            </a:rPr>
            <a:t>เงินฝากธนาคาร-นอกงบประมาณ ออมทรัพย์ รอจัดสรร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solidFill>
                <a:schemeClr val="tx1"/>
              </a:solidFill>
            </a:rPr>
            <a:t>                          (อุดหนุน)(1101030102.102)</a:t>
          </a:r>
        </a:p>
      </dsp:txBody>
      <dsp:txXfrm>
        <a:off x="104052" y="104052"/>
        <a:ext cx="8173896" cy="19234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2EC64-585B-4A7C-BB2D-30F8DBDAD08A}">
      <dsp:nvSpPr>
        <dsp:cNvPr id="0" name=""/>
        <dsp:cNvSpPr/>
      </dsp:nvSpPr>
      <dsp:spPr>
        <a:xfrm>
          <a:off x="67340" y="0"/>
          <a:ext cx="2730595" cy="2971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9C7B2-B854-40A2-A046-82ACF95BC33F}">
      <dsp:nvSpPr>
        <dsp:cNvPr id="0" name=""/>
        <dsp:cNvSpPr/>
      </dsp:nvSpPr>
      <dsp:spPr>
        <a:xfrm>
          <a:off x="71534" y="1098615"/>
          <a:ext cx="2752531" cy="7745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/>
            <a:t>ค่าตอบแทนค้างจ่าย</a:t>
          </a:r>
        </a:p>
      </dsp:txBody>
      <dsp:txXfrm>
        <a:off x="109345" y="1136426"/>
        <a:ext cx="2676909" cy="6989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0D99-CCF9-43FD-AAF3-74A24006EC79}">
      <dsp:nvSpPr>
        <dsp:cNvPr id="0" name=""/>
        <dsp:cNvSpPr/>
      </dsp:nvSpPr>
      <dsp:spPr>
        <a:xfrm>
          <a:off x="0" y="0"/>
          <a:ext cx="5334000" cy="773324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ค่าตอบแทนเงินเพิ่มพิเศษไม่ทำเวชปฏิบัติส่วนตัวค้างจ่าย  </a:t>
          </a:r>
        </a:p>
      </dsp:txBody>
      <dsp:txXfrm>
        <a:off x="37751" y="37751"/>
        <a:ext cx="5258498" cy="697822"/>
      </dsp:txXfrm>
    </dsp:sp>
    <dsp:sp modelId="{E97E9FBC-B14D-4444-A6CE-6D6972980D82}">
      <dsp:nvSpPr>
        <dsp:cNvPr id="0" name=""/>
        <dsp:cNvSpPr/>
      </dsp:nvSpPr>
      <dsp:spPr>
        <a:xfrm>
          <a:off x="0" y="785880"/>
          <a:ext cx="5334000" cy="80300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ค่าตอบแทนในการปฏิบัติงานของเจ้าหน้าที่(บริการ) ค้างจ่าย </a:t>
          </a:r>
        </a:p>
      </dsp:txBody>
      <dsp:txXfrm>
        <a:off x="39199" y="825079"/>
        <a:ext cx="5255602" cy="724605"/>
      </dsp:txXfrm>
    </dsp:sp>
    <dsp:sp modelId="{99D21B42-95B9-41FD-8A5C-66504E1A469D}">
      <dsp:nvSpPr>
        <dsp:cNvPr id="0" name=""/>
        <dsp:cNvSpPr/>
      </dsp:nvSpPr>
      <dsp:spPr>
        <a:xfrm>
          <a:off x="0" y="1565460"/>
          <a:ext cx="5334000" cy="803003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ค่าตอบแทนในการปฏิบัติงานของเจ้าหน้าที่(สนับสนุน)ค้าง</a:t>
          </a:r>
          <a:r>
            <a:rPr lang="th-TH" sz="2400" kern="1200" dirty="0"/>
            <a:t>จ่าย </a:t>
          </a:r>
        </a:p>
      </dsp:txBody>
      <dsp:txXfrm>
        <a:off x="39199" y="1604659"/>
        <a:ext cx="5255602" cy="724605"/>
      </dsp:txXfrm>
    </dsp:sp>
    <dsp:sp modelId="{E493C5BC-6148-47DF-B6ED-C58E3C27AD5D}">
      <dsp:nvSpPr>
        <dsp:cNvPr id="0" name=""/>
        <dsp:cNvSpPr/>
      </dsp:nvSpPr>
      <dsp:spPr>
        <a:xfrm>
          <a:off x="0" y="2412408"/>
          <a:ext cx="5334000" cy="803003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ค่าตอบแทนผู้ปฏิบัติงานด้านสาธารณสุข(</a:t>
          </a:r>
          <a:r>
            <a:rPr lang="th-TH" sz="2400" kern="1200" dirty="0" err="1"/>
            <a:t>พตส</a:t>
          </a:r>
          <a:r>
            <a:rPr lang="th-TH" sz="2400" kern="1200" dirty="0"/>
            <a:t>.)เงินนอกงบประมาณ ค้างจ่าย</a:t>
          </a:r>
        </a:p>
      </dsp:txBody>
      <dsp:txXfrm>
        <a:off x="39199" y="2451607"/>
        <a:ext cx="5255602" cy="724605"/>
      </dsp:txXfrm>
    </dsp:sp>
    <dsp:sp modelId="{94C6C103-99FC-4A1F-B34B-171619CDA7CC}">
      <dsp:nvSpPr>
        <dsp:cNvPr id="0" name=""/>
        <dsp:cNvSpPr/>
      </dsp:nvSpPr>
      <dsp:spPr>
        <a:xfrm>
          <a:off x="0" y="3200403"/>
          <a:ext cx="5334000" cy="803003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ค่าตอบแทนตามผลการปฏิบัติงาน (</a:t>
          </a:r>
          <a:r>
            <a:rPr lang="en-US" sz="2400" kern="1200" dirty="0"/>
            <a:t>P4P</a:t>
          </a:r>
          <a:r>
            <a:rPr lang="th-TH" sz="2400" kern="1200" dirty="0"/>
            <a:t>)ค้างจ่าย </a:t>
          </a:r>
        </a:p>
      </dsp:txBody>
      <dsp:txXfrm>
        <a:off x="39199" y="3239602"/>
        <a:ext cx="5255602" cy="724605"/>
      </dsp:txXfrm>
    </dsp:sp>
    <dsp:sp modelId="{8BA0EA6B-25CB-44DA-91C5-67DF9FDA4D1C}">
      <dsp:nvSpPr>
        <dsp:cNvPr id="0" name=""/>
        <dsp:cNvSpPr/>
      </dsp:nvSpPr>
      <dsp:spPr>
        <a:xfrm>
          <a:off x="0" y="4038935"/>
          <a:ext cx="5334000" cy="759368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ค่าตอบแทนการปฏิบัติงานในลักษณะค่าเบี้ยเลี้ยงเหมาจ่ายค้างจ่าย </a:t>
          </a:r>
        </a:p>
      </dsp:txBody>
      <dsp:txXfrm>
        <a:off x="37069" y="4076004"/>
        <a:ext cx="5259862" cy="6852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A0D99-CCF9-43FD-AAF3-74A24006EC79}">
      <dsp:nvSpPr>
        <dsp:cNvPr id="0" name=""/>
        <dsp:cNvSpPr/>
      </dsp:nvSpPr>
      <dsp:spPr>
        <a:xfrm>
          <a:off x="0" y="0"/>
          <a:ext cx="8077200" cy="194063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</a:t>
          </a:r>
          <a:r>
            <a:rPr lang="th-TH" sz="2400" kern="1200" dirty="0"/>
            <a:t> ค่าตอบแทนเงินเพิ่มพิเศษแพทย์ไม่ทำเวชปฏิบัติฯ (5104040102.101)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</a:t>
          </a:r>
          <a:r>
            <a:rPr lang="th-TH" sz="2400" kern="1200" dirty="0"/>
            <a:t> ค่าตอบแทนเงินเพิ่มพิเศษทันตแพทย์ไม่ทำเวชปฏิบัติฯ (51040040102.102)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2400" kern="1200" dirty="0"/>
            <a:t>Dr.</a:t>
          </a:r>
          <a:r>
            <a:rPr lang="th-TH" sz="2400" kern="1200" dirty="0"/>
            <a:t>  ค่าตอบแทนเงินเพิ่มพิเศษเภสัชกรไม่ทำเวชปฏิบัติฯ (5104040102.103)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Cr.</a:t>
          </a:r>
          <a:r>
            <a:rPr lang="th-TH" sz="2400" kern="1200" dirty="0"/>
            <a:t> ค่าตอบแทนเงินเพิ่มพิเศษไม่ทำเวชปฏิบัติส่วนตัวค้างจ่าย    (2102040110.106)</a:t>
          </a:r>
        </a:p>
      </dsp:txBody>
      <dsp:txXfrm>
        <a:off x="94734" y="94734"/>
        <a:ext cx="7887732" cy="1751164"/>
      </dsp:txXfrm>
    </dsp:sp>
    <dsp:sp modelId="{E97E9FBC-B14D-4444-A6CE-6D6972980D82}">
      <dsp:nvSpPr>
        <dsp:cNvPr id="0" name=""/>
        <dsp:cNvSpPr/>
      </dsp:nvSpPr>
      <dsp:spPr>
        <a:xfrm>
          <a:off x="0" y="2062835"/>
          <a:ext cx="8077200" cy="243054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</a:t>
          </a:r>
          <a:r>
            <a:rPr lang="th-TH" sz="2400" kern="1200" dirty="0"/>
            <a:t> ค่าตอบแทนในการปฏิบัติงานของเจ้าหน้าที(บริการ) (5104040102.104)</a:t>
          </a:r>
          <a:endParaRPr lang="en-US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Cr.</a:t>
          </a:r>
          <a:r>
            <a:rPr lang="th-TH" sz="2400" kern="1200" dirty="0"/>
            <a:t> ค่าตอบแทนในการปฏิบัติงานของเจ้าหน้าที่(บริการ) ค้างจ่าย  (2102040110.107)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ค่าตอบแทนในการปฏิบัติงานของเจ้าหน้าที่ (สนับสนุน) (5104040102.105)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</a:t>
          </a:r>
          <a:r>
            <a:rPr lang="en-US" sz="2400" kern="1200" dirty="0"/>
            <a:t>Cr. </a:t>
          </a:r>
          <a:r>
            <a:rPr lang="th-TH" sz="2400" kern="1200" dirty="0"/>
            <a:t>ค่าตอบแทนในการปฏิบัติงานของเจ้าหน้าที่(สนับสนุน)ค้างจ่าย (2102040110.108)</a:t>
          </a:r>
        </a:p>
      </dsp:txBody>
      <dsp:txXfrm>
        <a:off x="118649" y="2181484"/>
        <a:ext cx="7839902" cy="219324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3C5BC-6148-47DF-B6ED-C58E3C27AD5D}">
      <dsp:nvSpPr>
        <dsp:cNvPr id="0" name=""/>
        <dsp:cNvSpPr/>
      </dsp:nvSpPr>
      <dsp:spPr>
        <a:xfrm>
          <a:off x="0" y="322196"/>
          <a:ext cx="8001000" cy="1746914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ค่าตอบแทนเงินเพิ่มพิเศษสำหรับผู้ปฏิบัติงานด้านการสาธารณสุข(</a:t>
          </a:r>
          <a:r>
            <a:rPr lang="th-TH" sz="2400" kern="1200" dirty="0" err="1"/>
            <a:t>พตส</a:t>
          </a:r>
          <a:r>
            <a:rPr lang="th-TH" sz="2400" kern="1200" dirty="0"/>
            <a:t>.-เงินนอก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งบประมาณ)  (5101020114.114)</a:t>
          </a:r>
          <a:endParaRPr lang="en-US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       Cr. </a:t>
          </a:r>
          <a:r>
            <a:rPr lang="th-TH" sz="2400" kern="1200" dirty="0"/>
            <a:t>ค่าตอบแทนผู้ปฏิบัติงานด้านสาธารณสุข(</a:t>
          </a:r>
          <a:r>
            <a:rPr lang="th-TH" sz="2400" kern="1200" dirty="0" err="1"/>
            <a:t>พตส</a:t>
          </a:r>
          <a:r>
            <a:rPr lang="th-TH" sz="2400" kern="1200" dirty="0"/>
            <a:t>.)เงินนอกงบประมาณ ค้างจ่าย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       (2102040110.109)</a:t>
          </a:r>
        </a:p>
      </dsp:txBody>
      <dsp:txXfrm>
        <a:off x="85277" y="407473"/>
        <a:ext cx="7830446" cy="1576360"/>
      </dsp:txXfrm>
    </dsp:sp>
    <dsp:sp modelId="{94C6C103-99FC-4A1F-B34B-171619CDA7CC}">
      <dsp:nvSpPr>
        <dsp:cNvPr id="0" name=""/>
        <dsp:cNvSpPr/>
      </dsp:nvSpPr>
      <dsp:spPr>
        <a:xfrm>
          <a:off x="0" y="2407995"/>
          <a:ext cx="8001000" cy="1469538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ค่าตอบแทนตามผลการปฏิบัติงาน(บริการ)-เงินนงปม.(5104040102.115)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ค่าตอบแทนตามผลการปฏิบัติงาน(สนับสนุน)-เงินนอกงบประมาณ (5104040102.116)</a:t>
          </a:r>
          <a:endParaRPr lang="en-US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Cr. </a:t>
          </a:r>
          <a:r>
            <a:rPr lang="th-TH" sz="2400" kern="1200" dirty="0"/>
            <a:t>ค่าตอบแทนตามผลการปฏิบัติงาน (</a:t>
          </a:r>
          <a:r>
            <a:rPr lang="en-US" sz="2400" kern="1200" dirty="0"/>
            <a:t>P4P</a:t>
          </a:r>
          <a:r>
            <a:rPr lang="th-TH" sz="2400" kern="1200" dirty="0"/>
            <a:t>)ค้างจ่าย  (2102040110.110)</a:t>
          </a:r>
        </a:p>
      </dsp:txBody>
      <dsp:txXfrm>
        <a:off x="71737" y="2479732"/>
        <a:ext cx="7857526" cy="13260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0EA6B-25CB-44DA-91C5-67DF9FDA4D1C}">
      <dsp:nvSpPr>
        <dsp:cNvPr id="0" name=""/>
        <dsp:cNvSpPr/>
      </dsp:nvSpPr>
      <dsp:spPr>
        <a:xfrm>
          <a:off x="0" y="0"/>
          <a:ext cx="8077200" cy="333487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ค่าตอบแทนการปฏิบัติงานในลักษณะเบี้ยเลี้ยงเหมาจ่าย(บริการ)-เงินนอกงบประมาณ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/>
            <a:t>         (5104040102.113)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ค่าตอบแทนการปฏิบัติงานในลักษณะเบี้ยเลี้ยงเหมาจ่าย (สนับสนุน)-เงินนอก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งบประมาณ (5104040102.114)</a:t>
          </a:r>
          <a:endParaRPr lang="en-US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           Cr. </a:t>
          </a:r>
          <a:r>
            <a:rPr lang="th-TH" sz="2400" kern="1200" dirty="0"/>
            <a:t>ค่าตอบแทนการปฏิบัติงานในลักษณะค่าเบี้ยเลี้ยงเหมาจ่ายค้างจ่าย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            (2102040110.111) </a:t>
          </a:r>
        </a:p>
      </dsp:txBody>
      <dsp:txXfrm>
        <a:off x="162795" y="162795"/>
        <a:ext cx="7751610" cy="300928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459D1-0924-4561-A414-128AC09E3272}">
      <dsp:nvSpPr>
        <dsp:cNvPr id="0" name=""/>
        <dsp:cNvSpPr/>
      </dsp:nvSpPr>
      <dsp:spPr>
        <a:xfrm>
          <a:off x="0" y="769619"/>
          <a:ext cx="3581400" cy="14325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ค่าสาธารณูปโภคค้างจ่าย</a:t>
          </a:r>
        </a:p>
      </dsp:txBody>
      <dsp:txXfrm>
        <a:off x="716280" y="769619"/>
        <a:ext cx="2148840" cy="1432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4114-D602-4B07-B3F9-691EB508FE9B}">
      <dsp:nvSpPr>
        <dsp:cNvPr id="0" name=""/>
        <dsp:cNvSpPr/>
      </dsp:nvSpPr>
      <dsp:spPr>
        <a:xfrm>
          <a:off x="76200" y="115"/>
          <a:ext cx="4853893" cy="1060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1</a:t>
          </a:r>
          <a:r>
            <a:rPr lang="th-TH" sz="2800" kern="1200" dirty="0"/>
            <a:t>. </a:t>
          </a:r>
          <a:r>
            <a:rPr lang="th-TH" sz="2400" kern="1200" dirty="0"/>
            <a:t>สำเนาใบส่งของ/สำเนาใบแจ้งหนี้</a:t>
          </a:r>
        </a:p>
      </dsp:txBody>
      <dsp:txXfrm>
        <a:off x="127959" y="51874"/>
        <a:ext cx="4750375" cy="956760"/>
      </dsp:txXfrm>
    </dsp:sp>
    <dsp:sp modelId="{C7A82BBD-0D54-4F8C-BD19-06CA633C945E}">
      <dsp:nvSpPr>
        <dsp:cNvPr id="0" name=""/>
        <dsp:cNvSpPr/>
      </dsp:nvSpPr>
      <dsp:spPr>
        <a:xfrm>
          <a:off x="761986" y="1066928"/>
          <a:ext cx="5663010" cy="1435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2. สำเนารายงานการตรวจรับพัสดุ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        - จากระบบ </a:t>
          </a:r>
          <a:r>
            <a:rPr lang="en-US" sz="2400" kern="1200" dirty="0">
              <a:solidFill>
                <a:schemeClr val="bg1"/>
              </a:solidFill>
            </a:rPr>
            <a:t>e-GP</a:t>
          </a:r>
          <a:endParaRPr lang="th-TH" sz="2400" kern="1200" dirty="0">
            <a:solidFill>
              <a:schemeClr val="bg1"/>
            </a:solidFill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bg1"/>
              </a:solidFill>
            </a:rPr>
            <a:t>        - แบบเดิมในกรณีที่ยังไม่เข้าระบบ </a:t>
          </a:r>
          <a:r>
            <a:rPr lang="en-US" sz="2400" kern="1200" dirty="0">
              <a:solidFill>
                <a:schemeClr val="bg1"/>
              </a:solidFill>
            </a:rPr>
            <a:t>e-GP</a:t>
          </a:r>
        </a:p>
      </dsp:txBody>
      <dsp:txXfrm>
        <a:off x="832075" y="1137017"/>
        <a:ext cx="5522832" cy="1295599"/>
      </dsp:txXfrm>
    </dsp:sp>
    <dsp:sp modelId="{4B770B23-7246-4F6D-AFB5-5EC37301E4BE}">
      <dsp:nvSpPr>
        <dsp:cNvPr id="0" name=""/>
        <dsp:cNvSpPr/>
      </dsp:nvSpPr>
      <dsp:spPr>
        <a:xfrm>
          <a:off x="1142967" y="2514606"/>
          <a:ext cx="6676746" cy="1435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/>
            <a:t>แหล่งที่มา</a:t>
          </a:r>
          <a:r>
            <a:rPr lang="th-TH" sz="2400" kern="1200" dirty="0"/>
            <a:t>   ฝ่ายจัดซื้อ  (กลุ่มงานเภสัชกรรม,  </a:t>
          </a:r>
          <a:r>
            <a:rPr lang="en-US" sz="2400" kern="1200" dirty="0"/>
            <a:t>LAB,</a:t>
          </a:r>
          <a:endParaRPr lang="th-TH" sz="2400" kern="1200" dirty="0"/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/>
            <a:t>                   งานพัสดุ, กลุ่มการพยาบาล))</a:t>
          </a:r>
        </a:p>
      </dsp:txBody>
      <dsp:txXfrm>
        <a:off x="1213056" y="2584695"/>
        <a:ext cx="6536568" cy="12955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09CA6-FB87-401A-9DDC-42C3BC67702C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1B7E0-BF0D-4139-AEEE-A17A786460F4}">
      <dsp:nvSpPr>
        <dsp:cNvPr id="0" name=""/>
        <dsp:cNvSpPr/>
      </dsp:nvSpPr>
      <dsp:spPr>
        <a:xfrm>
          <a:off x="445563" y="295180"/>
          <a:ext cx="3375020" cy="59073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ค่าไฟฟ้า  </a:t>
          </a:r>
        </a:p>
      </dsp:txBody>
      <dsp:txXfrm>
        <a:off x="445563" y="295180"/>
        <a:ext cx="3375020" cy="590738"/>
      </dsp:txXfrm>
    </dsp:sp>
    <dsp:sp modelId="{BDD42AFA-4B9F-497D-83D0-7B95A765B480}">
      <dsp:nvSpPr>
        <dsp:cNvPr id="0" name=""/>
        <dsp:cNvSpPr/>
      </dsp:nvSpPr>
      <dsp:spPr>
        <a:xfrm>
          <a:off x="76351" y="221338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2EB28-6ABF-4082-B8E9-B3A4714C2B5E}">
      <dsp:nvSpPr>
        <dsp:cNvPr id="0" name=""/>
        <dsp:cNvSpPr/>
      </dsp:nvSpPr>
      <dsp:spPr>
        <a:xfrm>
          <a:off x="868869" y="1181005"/>
          <a:ext cx="2951714" cy="590738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ค่าประปา </a:t>
          </a:r>
        </a:p>
      </dsp:txBody>
      <dsp:txXfrm>
        <a:off x="868869" y="1181005"/>
        <a:ext cx="2951714" cy="590738"/>
      </dsp:txXfrm>
    </dsp:sp>
    <dsp:sp modelId="{B29575BA-4B36-4A7C-A082-9B0143CD7D22}">
      <dsp:nvSpPr>
        <dsp:cNvPr id="0" name=""/>
        <dsp:cNvSpPr/>
      </dsp:nvSpPr>
      <dsp:spPr>
        <a:xfrm>
          <a:off x="499657" y="1107163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322A2-0D40-401A-AF94-3DF85454E048}">
      <dsp:nvSpPr>
        <dsp:cNvPr id="0" name=""/>
        <dsp:cNvSpPr/>
      </dsp:nvSpPr>
      <dsp:spPr>
        <a:xfrm>
          <a:off x="998790" y="2066830"/>
          <a:ext cx="2821793" cy="59073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68899" tIns="58420" rIns="58420" bIns="5842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ค่าไปรษณีย์โทรเลข</a:t>
          </a:r>
          <a:endParaRPr lang="th-TH" sz="2400" kern="1200" dirty="0"/>
        </a:p>
      </dsp:txBody>
      <dsp:txXfrm>
        <a:off x="998790" y="2066830"/>
        <a:ext cx="2821793" cy="590738"/>
      </dsp:txXfrm>
    </dsp:sp>
    <dsp:sp modelId="{70A1F756-E374-483B-BF24-1DBD520B17DE}">
      <dsp:nvSpPr>
        <dsp:cNvPr id="0" name=""/>
        <dsp:cNvSpPr/>
      </dsp:nvSpPr>
      <dsp:spPr>
        <a:xfrm>
          <a:off x="629578" y="1992988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50DDA-1502-410C-941A-B2E00298EB40}">
      <dsp:nvSpPr>
        <dsp:cNvPr id="0" name=""/>
        <dsp:cNvSpPr/>
      </dsp:nvSpPr>
      <dsp:spPr>
        <a:xfrm>
          <a:off x="868869" y="2952655"/>
          <a:ext cx="2951714" cy="590738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ค่าโทรศัพท์</a:t>
          </a:r>
        </a:p>
      </dsp:txBody>
      <dsp:txXfrm>
        <a:off x="868869" y="2952655"/>
        <a:ext cx="2951714" cy="590738"/>
      </dsp:txXfrm>
    </dsp:sp>
    <dsp:sp modelId="{CFDF4178-72EF-46A9-AD9C-A50D3082BBC4}">
      <dsp:nvSpPr>
        <dsp:cNvPr id="0" name=""/>
        <dsp:cNvSpPr/>
      </dsp:nvSpPr>
      <dsp:spPr>
        <a:xfrm>
          <a:off x="499657" y="2878813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DA74A-2DF5-4712-B74D-8600A51BB827}">
      <dsp:nvSpPr>
        <dsp:cNvPr id="0" name=""/>
        <dsp:cNvSpPr/>
      </dsp:nvSpPr>
      <dsp:spPr>
        <a:xfrm>
          <a:off x="445563" y="3695698"/>
          <a:ext cx="3375020" cy="87630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ค่าบริการสื่อสารและโทรคมนาคม(ค่าเช่า</a:t>
          </a:r>
          <a:r>
            <a:rPr lang="en-US" sz="2400" kern="1200" dirty="0"/>
            <a:t>Internet</a:t>
          </a:r>
          <a:r>
            <a:rPr lang="th-TH" sz="2400" kern="1200" dirty="0"/>
            <a:t>) </a:t>
          </a:r>
        </a:p>
      </dsp:txBody>
      <dsp:txXfrm>
        <a:off x="445563" y="3695698"/>
        <a:ext cx="3375020" cy="876302"/>
      </dsp:txXfrm>
    </dsp:sp>
    <dsp:sp modelId="{7966D38F-D05D-4058-9D34-C37DE6ECC1EA}">
      <dsp:nvSpPr>
        <dsp:cNvPr id="0" name=""/>
        <dsp:cNvSpPr/>
      </dsp:nvSpPr>
      <dsp:spPr>
        <a:xfrm>
          <a:off x="76351" y="3764638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B61D6-6A7D-4381-9536-917D0770ED10}">
      <dsp:nvSpPr>
        <dsp:cNvPr id="0" name=""/>
        <dsp:cNvSpPr/>
      </dsp:nvSpPr>
      <dsp:spPr>
        <a:xfrm>
          <a:off x="2860177" y="304801"/>
          <a:ext cx="872921" cy="9493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0DD82-EFAA-434D-804C-8384F31C5537}">
      <dsp:nvSpPr>
        <dsp:cNvPr id="0" name=""/>
        <dsp:cNvSpPr/>
      </dsp:nvSpPr>
      <dsp:spPr>
        <a:xfrm>
          <a:off x="77788" y="0"/>
          <a:ext cx="2859475" cy="155892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ค่าไฟฟ้า,ค่าประปา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ค่าไปรษณีย์,ค่าโทรศัพท์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th-TH" sz="1800" kern="1200" dirty="0"/>
        </a:p>
      </dsp:txBody>
      <dsp:txXfrm>
        <a:off x="153888" y="76100"/>
        <a:ext cx="2707275" cy="140672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FB549-6D7C-4B9F-9553-EA1AE32B055D}">
      <dsp:nvSpPr>
        <dsp:cNvPr id="0" name=""/>
        <dsp:cNvSpPr/>
      </dsp:nvSpPr>
      <dsp:spPr>
        <a:xfrm>
          <a:off x="2929791" y="198435"/>
          <a:ext cx="804006" cy="10652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2FC6C-875E-4340-ACF3-20333FBFB751}">
      <dsp:nvSpPr>
        <dsp:cNvPr id="0" name=""/>
        <dsp:cNvSpPr/>
      </dsp:nvSpPr>
      <dsp:spPr>
        <a:xfrm>
          <a:off x="0" y="0"/>
          <a:ext cx="2926177" cy="155416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ค่าบริการสื่อสารโทรคมนาคม</a:t>
          </a:r>
        </a:p>
      </dsp:txBody>
      <dsp:txXfrm>
        <a:off x="75868" y="75868"/>
        <a:ext cx="2774441" cy="140242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77E4A-70D4-4DD5-B974-D4F671A17A7E}">
      <dsp:nvSpPr>
        <dsp:cNvPr id="0" name=""/>
        <dsp:cNvSpPr/>
      </dsp:nvSpPr>
      <dsp:spPr>
        <a:xfrm>
          <a:off x="112384" y="0"/>
          <a:ext cx="3273646" cy="159870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kern="1200" dirty="0">
              <a:solidFill>
                <a:schemeClr val="tx1"/>
              </a:solidFill>
            </a:rPr>
            <a:t>-</a:t>
          </a:r>
          <a:r>
            <a:rPr lang="th-TH" sz="2800" kern="1200" dirty="0"/>
            <a:t> </a:t>
          </a:r>
          <a:r>
            <a:rPr lang="th-TH" sz="2400" kern="1200" dirty="0">
              <a:solidFill>
                <a:schemeClr val="tx1"/>
              </a:solidFill>
            </a:rPr>
            <a:t>สำเนาใบแจ้งหนี้  </a:t>
          </a:r>
          <a:r>
            <a:rPr lang="th-TH" sz="2400" kern="1200" dirty="0">
              <a:solidFill>
                <a:srgbClr val="FF0000"/>
              </a:solidFill>
            </a:rPr>
            <a:t>หรือ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tx1"/>
              </a:solidFill>
            </a:rPr>
            <a:t>- ใบประมาณการค่าใช้จ่าย</a:t>
          </a:r>
        </a:p>
      </dsp:txBody>
      <dsp:txXfrm>
        <a:off x="159209" y="46825"/>
        <a:ext cx="3179996" cy="150505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4ACB-8E08-413D-B668-CDEC6ABA3CB2}">
      <dsp:nvSpPr>
        <dsp:cNvPr id="0" name=""/>
        <dsp:cNvSpPr/>
      </dsp:nvSpPr>
      <dsp:spPr>
        <a:xfrm>
          <a:off x="0" y="14265"/>
          <a:ext cx="3352799" cy="183043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tx1"/>
              </a:solidFill>
            </a:rPr>
            <a:t>-สำเนาใบส่งของ/สำเนาใบแจ้งหนี้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chemeClr val="tx1"/>
              </a:solidFill>
            </a:rPr>
            <a:t>-รายงานงานตรวจรับ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solidFill>
                <a:srgbClr val="C00000"/>
              </a:solidFill>
            </a:rPr>
            <a:t>(จัดซื้อจัดจ้างตามระเบียบพัสดุฯ)</a:t>
          </a:r>
        </a:p>
      </dsp:txBody>
      <dsp:txXfrm>
        <a:off x="89354" y="103619"/>
        <a:ext cx="3174091" cy="165172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B5616-1C97-42F5-8E51-3DC8EBEB4CC2}">
      <dsp:nvSpPr>
        <dsp:cNvPr id="0" name=""/>
        <dsp:cNvSpPr/>
      </dsp:nvSpPr>
      <dsp:spPr>
        <a:xfrm>
          <a:off x="0" y="17063"/>
          <a:ext cx="7620000" cy="391716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Dr. </a:t>
          </a:r>
          <a:r>
            <a:rPr lang="th-TH" sz="3100" kern="1200" dirty="0">
              <a:solidFill>
                <a:schemeClr val="tx1"/>
              </a:solidFill>
            </a:rPr>
            <a:t>ค่าไฟฟ้า  (5104020101.101)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Dr. </a:t>
          </a:r>
          <a:r>
            <a:rPr lang="th-TH" sz="3100" kern="1200" dirty="0">
              <a:solidFill>
                <a:schemeClr val="tx1"/>
              </a:solidFill>
            </a:rPr>
            <a:t>ค่าประปา  (5104020103.101)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Dr. </a:t>
          </a:r>
          <a:r>
            <a:rPr lang="th-TH" sz="3100" kern="1200" dirty="0">
              <a:solidFill>
                <a:schemeClr val="tx1"/>
              </a:solidFill>
            </a:rPr>
            <a:t>ค่าไปรษณีย์โทรเลข  (5104020107.101)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Dr. </a:t>
          </a:r>
          <a:r>
            <a:rPr lang="th-TH" sz="3100" kern="1200" dirty="0">
              <a:solidFill>
                <a:schemeClr val="tx1"/>
              </a:solidFill>
            </a:rPr>
            <a:t>ค่าโทรศัพท์  (5104020105.101)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Dr.</a:t>
          </a:r>
          <a:r>
            <a:rPr lang="th-TH" sz="3100" kern="1200" dirty="0">
              <a:solidFill>
                <a:schemeClr val="tx1"/>
              </a:solidFill>
            </a:rPr>
            <a:t> ค่าบริการสื่อสารโทรคมนาคม  (5104020106.101)</a:t>
          </a:r>
        </a:p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            Cr. </a:t>
          </a:r>
          <a:r>
            <a:rPr lang="th-TH" sz="3100" kern="1200" dirty="0">
              <a:solidFill>
                <a:schemeClr val="tx1"/>
              </a:solidFill>
            </a:rPr>
            <a:t>ค่าสาธารณูปโภคค้างจ่าย  (2102040110.113)</a:t>
          </a:r>
        </a:p>
      </dsp:txBody>
      <dsp:txXfrm>
        <a:off x="191220" y="208283"/>
        <a:ext cx="7237560" cy="35347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55604-3167-4636-8A91-72257C756A8B}">
      <dsp:nvSpPr>
        <dsp:cNvPr id="0" name=""/>
        <dsp:cNvSpPr/>
      </dsp:nvSpPr>
      <dsp:spPr>
        <a:xfrm>
          <a:off x="0" y="409"/>
          <a:ext cx="8382000" cy="837382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0" kern="1200" dirty="0"/>
            <a:t>ตัวอย่าง   รพ.รับเงินค่าบัตรประกันสุขภาพแรงงานต่างด้าว จำนวน  1 ราย จำนวนเงิน 2,700  บาท</a:t>
          </a:r>
        </a:p>
      </dsp:txBody>
      <dsp:txXfrm>
        <a:off x="40878" y="41287"/>
        <a:ext cx="8300244" cy="75562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67527-1A8A-4E02-8300-232DEB6DF12B}">
      <dsp:nvSpPr>
        <dsp:cNvPr id="0" name=""/>
        <dsp:cNvSpPr/>
      </dsp:nvSpPr>
      <dsp:spPr>
        <a:xfrm>
          <a:off x="0" y="178523"/>
          <a:ext cx="8001000" cy="35942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เงินสด  (1101010101.101)		          2,700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Cr. </a:t>
          </a:r>
          <a:r>
            <a:rPr lang="th-TH" sz="2400" kern="1200" dirty="0"/>
            <a:t>รายได้ค่าตรวจสุขภาพแรงงานต่างด้าว (4301020106.516)	           500</a:t>
          </a:r>
          <a:endParaRPr lang="th-TH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effectLst/>
            </a:rPr>
            <a:t>            รายได้ค่ารักษาแรงงานต่างด้าวรับล่วงหน้า (2103010103.502)        1,514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     เงินรับฝากกองทุนแรงงานต่างด้าว-ค่าบริหารจัดการ (2111020199.501)      130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     เงินรับฝากกองทุนแรงงานต่างด้าว-ค่าใช้จ่ายสูง (2111020199.502)	           350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     เงินรับฝากกองทุนแรงงานต่างด้าว-</a:t>
          </a:r>
          <a:r>
            <a:rPr lang="en-US" sz="2400" kern="1200" dirty="0"/>
            <a:t>P&amp;P </a:t>
          </a:r>
          <a:r>
            <a:rPr lang="th-TH" sz="2400" kern="1200" dirty="0"/>
            <a:t>(211102199.503)                       206</a:t>
          </a:r>
        </a:p>
      </dsp:txBody>
      <dsp:txXfrm>
        <a:off x="175456" y="353979"/>
        <a:ext cx="7650088" cy="324332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D846-2142-49CF-8C40-423FE9DAEB77}">
      <dsp:nvSpPr>
        <dsp:cNvPr id="0" name=""/>
        <dsp:cNvSpPr/>
      </dsp:nvSpPr>
      <dsp:spPr>
        <a:xfrm>
          <a:off x="0" y="0"/>
          <a:ext cx="8001000" cy="197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Dr. </a:t>
          </a:r>
          <a:r>
            <a:rPr lang="th-TH" sz="2200" kern="1200" dirty="0"/>
            <a:t>เงินรับฝากกองทุนแรงงานต่างด้าว-ค่าบริหารจัดการ  (2111020199.501)              10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Dr.</a:t>
          </a:r>
          <a:r>
            <a:rPr lang="th-TH" sz="2200" kern="1200" dirty="0"/>
            <a:t>  เงินรับฝากกองทุนแรงงานต่างด้าว-ค่าใช้จ่ายสูง  (2111020199.502)                  350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    Cr. </a:t>
          </a:r>
          <a:r>
            <a:rPr lang="th-TH" sz="2200" kern="1200" dirty="0"/>
            <a:t>เงินฝากธนาคารนอกงบประมาณ รอจัดสรร  (1101030102.102)	      360</a:t>
          </a:r>
        </a:p>
      </dsp:txBody>
      <dsp:txXfrm>
        <a:off x="96620" y="96620"/>
        <a:ext cx="7807760" cy="17860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C659-7525-449C-8E10-32055529C8C3}">
      <dsp:nvSpPr>
        <dsp:cNvPr id="0" name=""/>
        <dsp:cNvSpPr/>
      </dsp:nvSpPr>
      <dsp:spPr>
        <a:xfrm>
          <a:off x="0" y="1004"/>
          <a:ext cx="8153400" cy="2055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เงินรับฝากกองทุนแรงงานต่างด้าว-</a:t>
          </a:r>
          <a:r>
            <a:rPr lang="en-US" sz="2400" kern="1200" dirty="0"/>
            <a:t>P&amp;P</a:t>
          </a:r>
          <a:r>
            <a:rPr lang="th-TH" sz="2400" kern="1200" dirty="0"/>
            <a:t> (2111020199.503)                 206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เงินรับฝากกองทุนแรงงานต่างด้าว-ค่าบริหารจัดการ (2111020199.501)  120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</a:t>
          </a:r>
          <a:r>
            <a:rPr lang="en-US" sz="2400" kern="1200" dirty="0"/>
            <a:t>      Cr.  </a:t>
          </a:r>
          <a:r>
            <a:rPr lang="th-TH" sz="2400" kern="1200" dirty="0"/>
            <a:t>เงินฝากธนาคารนอกงบประมาณ-รอจัดสรร   (1101030102.102)            326			</a:t>
          </a:r>
        </a:p>
      </dsp:txBody>
      <dsp:txXfrm>
        <a:off x="100336" y="101340"/>
        <a:ext cx="7952728" cy="1854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AE56B-1002-414B-A17A-D8A0F5390C29}">
      <dsp:nvSpPr>
        <dsp:cNvPr id="0" name=""/>
        <dsp:cNvSpPr/>
      </dsp:nvSpPr>
      <dsp:spPr>
        <a:xfrm>
          <a:off x="533398" y="0"/>
          <a:ext cx="3238500" cy="46783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39470-925B-4637-AF6D-85974EE1CFE0}">
      <dsp:nvSpPr>
        <dsp:cNvPr id="0" name=""/>
        <dsp:cNvSpPr/>
      </dsp:nvSpPr>
      <dsp:spPr>
        <a:xfrm>
          <a:off x="1906" y="1403508"/>
          <a:ext cx="1856630" cy="1871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kern="1200" dirty="0"/>
            <a:t>เป็นภาระผูกพันที่หน่วยงานส่งผู้ป่วยเพื่อการรักษาต่อ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0000"/>
              </a:solidFill>
              <a:hlinkClick xmlns:r="http://schemas.openxmlformats.org/officeDocument/2006/relationships" r:id="rId1" action="ppaction://hlinkfile"/>
            </a:rPr>
            <a:t>Flow chart</a:t>
          </a:r>
          <a:endParaRPr lang="th-TH" sz="1600" kern="1200" dirty="0">
            <a:solidFill>
              <a:srgbClr val="FF0000"/>
            </a:solidFill>
          </a:endParaRPr>
        </a:p>
      </dsp:txBody>
      <dsp:txXfrm>
        <a:off x="92539" y="1494141"/>
        <a:ext cx="1675364" cy="1690079"/>
      </dsp:txXfrm>
    </dsp:sp>
    <dsp:sp modelId="{FF389B9F-3C5A-4CDE-B138-40D6245CC928}">
      <dsp:nvSpPr>
        <dsp:cNvPr id="0" name=""/>
        <dsp:cNvSpPr/>
      </dsp:nvSpPr>
      <dsp:spPr>
        <a:xfrm>
          <a:off x="1951462" y="1403508"/>
          <a:ext cx="1856630" cy="1871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rgbClr val="FFFF00"/>
              </a:solidFill>
            </a:rPr>
            <a:t>การรับรู้..</a:t>
          </a:r>
          <a:endParaRPr lang="th-TH" sz="2300" kern="1200" dirty="0">
            <a:solidFill>
              <a:srgbClr val="FFFF00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เมื่อได้รับหนังสือเรียกเก็บจากหน่วยงานที่รับการรักษาต่อ</a:t>
          </a:r>
        </a:p>
      </dsp:txBody>
      <dsp:txXfrm>
        <a:off x="2042095" y="1494141"/>
        <a:ext cx="1675364" cy="169007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0D846-2142-49CF-8C40-423FE9DAEB77}">
      <dsp:nvSpPr>
        <dsp:cNvPr id="0" name=""/>
        <dsp:cNvSpPr/>
      </dsp:nvSpPr>
      <dsp:spPr>
        <a:xfrm>
          <a:off x="0" y="122238"/>
          <a:ext cx="8229600" cy="98339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</a:t>
          </a:r>
          <a:r>
            <a:rPr lang="th-TH" sz="1800" kern="1200" dirty="0"/>
            <a:t>เงินฝากธนาคารนอกงบประมาณ-ออมทรัพย์  (1101030102.101)     3,660  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      Cr. </a:t>
          </a:r>
          <a:r>
            <a:rPr lang="th-TH" sz="1800" kern="1200" dirty="0"/>
            <a:t>รายได้ค่าบริการอื่นรับล่วงหน้า  (2103010103.101)		3,660</a:t>
          </a:r>
        </a:p>
      </dsp:txBody>
      <dsp:txXfrm>
        <a:off x="48006" y="170244"/>
        <a:ext cx="8133588" cy="88738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C659-7525-449C-8E10-32055529C8C3}">
      <dsp:nvSpPr>
        <dsp:cNvPr id="0" name=""/>
        <dsp:cNvSpPr/>
      </dsp:nvSpPr>
      <dsp:spPr>
        <a:xfrm>
          <a:off x="0" y="186893"/>
          <a:ext cx="3962400" cy="166246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</a:t>
          </a:r>
          <a:r>
            <a:rPr lang="th-TH" sz="1800" kern="1200" dirty="0"/>
            <a:t>รายได้ค่าบริการอื่นรับล่วงหน้า (2103010103.101)      305  </a:t>
          </a:r>
          <a:endParaRPr lang="en-US" sz="1800" kern="1200" dirty="0"/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Cr. </a:t>
          </a:r>
          <a:r>
            <a:rPr lang="th-TH" sz="1800" kern="1200" dirty="0"/>
            <a:t>ค่าจ้างเหมากำจัดขยะติดเชื้อ  (5104010112.111)  305</a:t>
          </a:r>
        </a:p>
      </dsp:txBody>
      <dsp:txXfrm>
        <a:off x="81155" y="268048"/>
        <a:ext cx="3800090" cy="15001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C659-7525-449C-8E10-32055529C8C3}">
      <dsp:nvSpPr>
        <dsp:cNvPr id="0" name=""/>
        <dsp:cNvSpPr/>
      </dsp:nvSpPr>
      <dsp:spPr>
        <a:xfrm>
          <a:off x="0" y="24891"/>
          <a:ext cx="3962400" cy="198958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Dr. </a:t>
          </a:r>
          <a:r>
            <a:rPr lang="th-TH" sz="1600" kern="1200" dirty="0"/>
            <a:t>รายได้ค่าบริการอื่นรับล่วงหน้า (2103010103.101)      305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kern="1200" dirty="0"/>
            <a:t>         </a:t>
          </a:r>
          <a:r>
            <a:rPr lang="en-US" sz="1600" kern="1200" dirty="0"/>
            <a:t>Cr. </a:t>
          </a:r>
          <a:r>
            <a:rPr lang="th-TH" sz="1600" kern="1200" dirty="0"/>
            <a:t>ค่าจ้างเหมากำจัดขยะติดเชื้อ  (5104010112.111  250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     Cr.  </a:t>
          </a:r>
          <a:r>
            <a:rPr lang="th-TH" sz="1600" kern="1200" dirty="0"/>
            <a:t>รายได้ค่าบริการอื่น   (4313010199.110)	                55		</a:t>
          </a:r>
        </a:p>
      </dsp:txBody>
      <dsp:txXfrm>
        <a:off x="97123" y="122014"/>
        <a:ext cx="3768154" cy="179533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B7654-827E-471F-9033-FD4614279D4C}">
      <dsp:nvSpPr>
        <dsp:cNvPr id="0" name=""/>
        <dsp:cNvSpPr/>
      </dsp:nvSpPr>
      <dsp:spPr>
        <a:xfrm>
          <a:off x="0" y="3445519"/>
          <a:ext cx="4038600" cy="116703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กองทุนบริการการแพทย์แผนไทย / งบฟื้นฟูสมรรถภาพด้านการแพทย์</a:t>
          </a:r>
        </a:p>
      </dsp:txBody>
      <dsp:txXfrm>
        <a:off x="56970" y="3502489"/>
        <a:ext cx="3924660" cy="1053099"/>
      </dsp:txXfrm>
    </dsp:sp>
    <dsp:sp modelId="{60DEB971-C8F0-464D-854B-1EAB5C1616A5}">
      <dsp:nvSpPr>
        <dsp:cNvPr id="0" name=""/>
        <dsp:cNvSpPr/>
      </dsp:nvSpPr>
      <dsp:spPr>
        <a:xfrm>
          <a:off x="0" y="0"/>
          <a:ext cx="4038600" cy="1008686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งบบริการผู้ป่วยนอกทั่วไปแบบเหมาจ่ายต่อผู้มีสิทธิ์</a:t>
          </a:r>
        </a:p>
      </dsp:txBody>
      <dsp:txXfrm>
        <a:off x="49240" y="49240"/>
        <a:ext cx="3940120" cy="910206"/>
      </dsp:txXfrm>
    </dsp:sp>
    <dsp:sp modelId="{8DC36E6C-B80C-446A-8B60-9350D234C1B4}">
      <dsp:nvSpPr>
        <dsp:cNvPr id="0" name=""/>
        <dsp:cNvSpPr/>
      </dsp:nvSpPr>
      <dsp:spPr>
        <a:xfrm>
          <a:off x="0" y="1052352"/>
          <a:ext cx="4038600" cy="1008686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งบบริการสร้างเสริมสุขภาพและป้องกันโรคสำหรับบริการพื้นฐาน(</a:t>
          </a:r>
          <a:r>
            <a:rPr lang="en-US" sz="2200" kern="1200" dirty="0"/>
            <a:t>P&amp;P basic service</a:t>
          </a:r>
          <a:r>
            <a:rPr lang="th-TH" sz="2200" kern="1200" dirty="0"/>
            <a:t>)</a:t>
          </a:r>
        </a:p>
      </dsp:txBody>
      <dsp:txXfrm>
        <a:off x="49240" y="1101592"/>
        <a:ext cx="3940120" cy="910206"/>
      </dsp:txXfrm>
    </dsp:sp>
    <dsp:sp modelId="{EEDF6B6C-B131-4244-AC57-D3B1C9E9A19A}">
      <dsp:nvSpPr>
        <dsp:cNvPr id="0" name=""/>
        <dsp:cNvSpPr/>
      </dsp:nvSpPr>
      <dsp:spPr>
        <a:xfrm>
          <a:off x="0" y="2210439"/>
          <a:ext cx="4038600" cy="109913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งบบริการสร้างเสริมสุขภาพและป้องกันโรคจ่ายตามเกณฑ์คุณภาพผลงานบริการ(</a:t>
          </a:r>
          <a:r>
            <a:rPr lang="en-US" sz="2200" kern="1200" dirty="0"/>
            <a:t>QOF</a:t>
          </a:r>
          <a:r>
            <a:rPr lang="th-TH" sz="2200" kern="1200" dirty="0"/>
            <a:t>)</a:t>
          </a:r>
        </a:p>
      </dsp:txBody>
      <dsp:txXfrm>
        <a:off x="53655" y="2264094"/>
        <a:ext cx="3931290" cy="99182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2D240-D2CA-47FC-9701-CD0F4CBD04E9}">
      <dsp:nvSpPr>
        <dsp:cNvPr id="0" name=""/>
        <dsp:cNvSpPr/>
      </dsp:nvSpPr>
      <dsp:spPr>
        <a:xfrm>
          <a:off x="835152" y="0"/>
          <a:ext cx="2514600" cy="1177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เงินรับฝากกองทุน</a:t>
          </a:r>
          <a:r>
            <a:rPr lang="en-US" sz="1800" kern="1200" dirty="0" err="1"/>
            <a:t>uc</a:t>
          </a:r>
          <a:r>
            <a:rPr lang="th-TH" sz="1800" kern="1200" dirty="0"/>
            <a:t>วัสดุ</a:t>
          </a:r>
        </a:p>
      </dsp:txBody>
      <dsp:txXfrm>
        <a:off x="892645" y="57493"/>
        <a:ext cx="2399614" cy="1062771"/>
      </dsp:txXfrm>
    </dsp:sp>
    <dsp:sp modelId="{E0C67D37-D66B-43B5-B6B6-7BD1DE3A4664}">
      <dsp:nvSpPr>
        <dsp:cNvPr id="0" name=""/>
        <dsp:cNvSpPr/>
      </dsp:nvSpPr>
      <dsp:spPr>
        <a:xfrm>
          <a:off x="838205" y="1336064"/>
          <a:ext cx="2520692" cy="887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เงินรับฝากกองทุน</a:t>
          </a:r>
          <a:r>
            <a:rPr lang="en-US" sz="1800" kern="1200" dirty="0" err="1"/>
            <a:t>uc</a:t>
          </a:r>
          <a:endParaRPr lang="th-TH" sz="1800" kern="1200" dirty="0"/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 </a:t>
          </a:r>
          <a:r>
            <a:rPr lang="en-US" sz="1800" kern="1200" dirty="0"/>
            <a:t>fix Cost</a:t>
          </a:r>
          <a:endParaRPr lang="th-TH" sz="1800" kern="1200" dirty="0"/>
        </a:p>
      </dsp:txBody>
      <dsp:txXfrm>
        <a:off x="881512" y="1379371"/>
        <a:ext cx="2434078" cy="800531"/>
      </dsp:txXfrm>
    </dsp:sp>
    <dsp:sp modelId="{7498FEC7-3F24-45DF-B08B-EBBB5F730969}">
      <dsp:nvSpPr>
        <dsp:cNvPr id="0" name=""/>
        <dsp:cNvSpPr/>
      </dsp:nvSpPr>
      <dsp:spPr>
        <a:xfrm>
          <a:off x="835152" y="2452915"/>
          <a:ext cx="2514600" cy="17945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เงินรับฝากกองทุน</a:t>
          </a:r>
          <a:r>
            <a:rPr lang="en-US" sz="1800" kern="1200" dirty="0" err="1"/>
            <a:t>uc</a:t>
          </a:r>
          <a:r>
            <a:rPr lang="th-TH" sz="1800" kern="1200" dirty="0"/>
            <a:t>นอกเหนือ</a:t>
          </a:r>
          <a:r>
            <a:rPr lang="en-US" sz="1800" kern="1200" dirty="0"/>
            <a:t> fix Cost</a:t>
          </a:r>
          <a:endParaRPr lang="th-TH" sz="1800" kern="1200" dirty="0"/>
        </a:p>
      </dsp:txBody>
      <dsp:txXfrm>
        <a:off x="922755" y="2540518"/>
        <a:ext cx="2339394" cy="161936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B7654-827E-471F-9033-FD4614279D4C}">
      <dsp:nvSpPr>
        <dsp:cNvPr id="0" name=""/>
        <dsp:cNvSpPr/>
      </dsp:nvSpPr>
      <dsp:spPr>
        <a:xfrm>
          <a:off x="0" y="3445519"/>
          <a:ext cx="4038600" cy="116703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กองทุนบริการการแพทย์แผนไทย / งบฟื้นฟูสมรรถภาพด้านการแพทย์</a:t>
          </a:r>
        </a:p>
      </dsp:txBody>
      <dsp:txXfrm>
        <a:off x="56970" y="3502489"/>
        <a:ext cx="3924660" cy="1053099"/>
      </dsp:txXfrm>
    </dsp:sp>
    <dsp:sp modelId="{60DEB971-C8F0-464D-854B-1EAB5C1616A5}">
      <dsp:nvSpPr>
        <dsp:cNvPr id="0" name=""/>
        <dsp:cNvSpPr/>
      </dsp:nvSpPr>
      <dsp:spPr>
        <a:xfrm>
          <a:off x="0" y="0"/>
          <a:ext cx="4038600" cy="1008686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งบบริการผู้ป่วยนอกทั่วไปแบบเหมาจ่ายต่อผู้มีสิทธิ์</a:t>
          </a:r>
        </a:p>
      </dsp:txBody>
      <dsp:txXfrm>
        <a:off x="49240" y="49240"/>
        <a:ext cx="3940120" cy="910206"/>
      </dsp:txXfrm>
    </dsp:sp>
    <dsp:sp modelId="{8DC36E6C-B80C-446A-8B60-9350D234C1B4}">
      <dsp:nvSpPr>
        <dsp:cNvPr id="0" name=""/>
        <dsp:cNvSpPr/>
      </dsp:nvSpPr>
      <dsp:spPr>
        <a:xfrm>
          <a:off x="0" y="1052352"/>
          <a:ext cx="4038600" cy="1008686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งบบริการสร้างเสริมสุขภาพและป้องกันโรคสำหรับบริการพื้นฐาน(</a:t>
          </a:r>
          <a:r>
            <a:rPr lang="en-US" sz="2200" kern="1200" dirty="0"/>
            <a:t>P&amp;P basic service</a:t>
          </a:r>
          <a:r>
            <a:rPr lang="th-TH" sz="2200" kern="1200" dirty="0"/>
            <a:t>)</a:t>
          </a:r>
        </a:p>
      </dsp:txBody>
      <dsp:txXfrm>
        <a:off x="49240" y="1101592"/>
        <a:ext cx="3940120" cy="910206"/>
      </dsp:txXfrm>
    </dsp:sp>
    <dsp:sp modelId="{EEDF6B6C-B131-4244-AC57-D3B1C9E9A19A}">
      <dsp:nvSpPr>
        <dsp:cNvPr id="0" name=""/>
        <dsp:cNvSpPr/>
      </dsp:nvSpPr>
      <dsp:spPr>
        <a:xfrm>
          <a:off x="0" y="2210439"/>
          <a:ext cx="4038600" cy="109913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งบบริการสร้างเสริมสุขภาพและป้องกันโรคจ่ายตามเกณฑ์คุณภาพผลงานบริการ(</a:t>
          </a:r>
          <a:r>
            <a:rPr lang="en-US" sz="2200" kern="1200" dirty="0"/>
            <a:t>QOF</a:t>
          </a:r>
          <a:r>
            <a:rPr lang="th-TH" sz="2200" kern="1200" dirty="0"/>
            <a:t>)</a:t>
          </a:r>
        </a:p>
      </dsp:txBody>
      <dsp:txXfrm>
        <a:off x="53655" y="2264094"/>
        <a:ext cx="3931290" cy="991825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8FEC7-3F24-45DF-B08B-EBBB5F730969}">
      <dsp:nvSpPr>
        <dsp:cNvPr id="0" name=""/>
        <dsp:cNvSpPr/>
      </dsp:nvSpPr>
      <dsp:spPr>
        <a:xfrm>
          <a:off x="3940" y="0"/>
          <a:ext cx="4034659" cy="3245341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cs typeface="+mn-cs"/>
            </a:rPr>
            <a:t>Dr. </a:t>
          </a:r>
          <a:r>
            <a:rPr lang="th-TH" sz="2400" kern="1200" dirty="0">
              <a:cs typeface="+mn-cs"/>
            </a:rPr>
            <a:t>เงินรับฝากกองทุน</a:t>
          </a:r>
          <a:r>
            <a:rPr lang="en-US" sz="2400" kern="1200" dirty="0" err="1">
              <a:cs typeface="+mn-cs"/>
            </a:rPr>
            <a:t>uc</a:t>
          </a:r>
          <a:r>
            <a:rPr lang="en-US" sz="2400" kern="1200" dirty="0">
              <a:cs typeface="+mn-cs"/>
            </a:rPr>
            <a:t> </a:t>
          </a:r>
          <a:r>
            <a:rPr lang="th-TH" sz="2400" kern="1200" dirty="0">
              <a:cs typeface="+mn-cs"/>
            </a:rPr>
            <a:t>วัสดุ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cs typeface="+mn-cs"/>
            </a:rPr>
            <a:t>       </a:t>
          </a:r>
          <a:r>
            <a:rPr lang="en-US" sz="2400" kern="1200" dirty="0">
              <a:cs typeface="+mn-cs"/>
            </a:rPr>
            <a:t>Cr. </a:t>
          </a:r>
          <a:r>
            <a:rPr lang="th-TH" sz="2400" kern="1200" dirty="0">
              <a:cs typeface="+mn-cs"/>
            </a:rPr>
            <a:t>วัสดุ...(ตามประเภท)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cs typeface="+mn-cs"/>
            </a:rPr>
            <a:t>Dr.</a:t>
          </a:r>
          <a:r>
            <a:rPr lang="th-TH" sz="2400" kern="1200" dirty="0">
              <a:cs typeface="+mn-cs"/>
            </a:rPr>
            <a:t> เงินรับฝากกองทุน</a:t>
          </a:r>
          <a:r>
            <a:rPr lang="en-US" sz="2400" kern="1200" dirty="0">
              <a:cs typeface="+mn-cs"/>
            </a:rPr>
            <a:t>UC Fix Cost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cs typeface="+mn-cs"/>
            </a:rPr>
            <a:t>Dr. </a:t>
          </a:r>
          <a:r>
            <a:rPr lang="th-TH" sz="2400" kern="1200" dirty="0">
              <a:cs typeface="+mn-cs"/>
            </a:rPr>
            <a:t>เงินรับฝากกองทุน </a:t>
          </a:r>
          <a:r>
            <a:rPr lang="en-US" sz="2400" kern="1200" dirty="0">
              <a:cs typeface="+mn-cs"/>
            </a:rPr>
            <a:t>UC</a:t>
          </a:r>
          <a:r>
            <a:rPr lang="th-TH" sz="2400" kern="1200" dirty="0">
              <a:cs typeface="+mn-cs"/>
            </a:rPr>
            <a:t>นอกเหนือ </a:t>
          </a:r>
          <a:r>
            <a:rPr lang="en-US" sz="2400" kern="1200" dirty="0">
              <a:cs typeface="+mn-cs"/>
            </a:rPr>
            <a:t>Fix 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cs typeface="+mn-cs"/>
            </a:rPr>
            <a:t>      Cost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cs typeface="+mn-cs"/>
            </a:rPr>
            <a:t>             Cr. </a:t>
          </a:r>
          <a:r>
            <a:rPr lang="th-TH" sz="2400" kern="1200" dirty="0">
              <a:cs typeface="+mn-cs"/>
            </a:rPr>
            <a:t>เงินฝากธนาคารนอก  </a:t>
          </a:r>
          <a:r>
            <a:rPr lang="th-TH" sz="2400" kern="1200" dirty="0" err="1">
              <a:cs typeface="+mn-cs"/>
            </a:rPr>
            <a:t>งปม</a:t>
          </a:r>
          <a:r>
            <a:rPr lang="th-TH" sz="2400" kern="1200" dirty="0">
              <a:cs typeface="+mn-cs"/>
            </a:rPr>
            <a:t>             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kern="1200" dirty="0">
              <a:cs typeface="+mn-cs"/>
            </a:rPr>
            <a:t>                       รอจัดสรร-ออมทรัพย์</a:t>
          </a:r>
          <a:r>
            <a:rPr lang="en-US" sz="2400" kern="1200" dirty="0">
              <a:cs typeface="+mn-cs"/>
            </a:rPr>
            <a:t> </a:t>
          </a:r>
          <a:endParaRPr lang="th-TH" sz="2400" kern="1200" dirty="0">
            <a:cs typeface="+mn-cs"/>
          </a:endParaRPr>
        </a:p>
      </dsp:txBody>
      <dsp:txXfrm>
        <a:off x="162364" y="158424"/>
        <a:ext cx="3717811" cy="292849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171169" y="49754"/>
          <a:ext cx="5906060" cy="1434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เงินฝากธนาคารนอกงบประมาณรอการจัดสรร-ออมทรัพย์   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(เงินกองทุนประกันสังคม)(1101030102.102)</a:t>
          </a:r>
          <a:r>
            <a:rPr lang="en-US" sz="2400" kern="1200" dirty="0"/>
            <a:t>   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Cr. </a:t>
          </a:r>
          <a:r>
            <a:rPr lang="th-TH" sz="2400" kern="1200" dirty="0"/>
            <a:t>เงินกองทุนประกันสังคม  (2111020199.301)</a:t>
          </a:r>
        </a:p>
      </dsp:txBody>
      <dsp:txXfrm>
        <a:off x="241219" y="119804"/>
        <a:ext cx="5765960" cy="129488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A2EF-B4C9-437E-AD76-34FE17EA8C13}">
      <dsp:nvSpPr>
        <dsp:cNvPr id="0" name=""/>
        <dsp:cNvSpPr/>
      </dsp:nvSpPr>
      <dsp:spPr>
        <a:xfrm>
          <a:off x="0" y="0"/>
          <a:ext cx="6019800" cy="1776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Dr. </a:t>
          </a:r>
          <a:r>
            <a:rPr lang="th-TH" sz="2300" kern="1200" dirty="0"/>
            <a:t>เงินกองทุนประกันสังคม   (2111020199.301)</a:t>
          </a:r>
          <a:r>
            <a:rPr lang="en-US" sz="2300" kern="1200" dirty="0"/>
            <a:t>  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      Cr. </a:t>
          </a:r>
          <a:r>
            <a:rPr lang="th-TH" sz="2300" kern="1200" dirty="0"/>
            <a:t>เงินรับฝากค่าบริหารจัดการประกันสังคม    </a:t>
          </a:r>
        </a:p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kern="1200" dirty="0"/>
            <a:t>                (2111020199.304)</a:t>
          </a:r>
        </a:p>
      </dsp:txBody>
      <dsp:txXfrm>
        <a:off x="86700" y="86700"/>
        <a:ext cx="5846400" cy="160266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45147" y="0"/>
          <a:ext cx="1724018" cy="153577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คู่สัญญารองไม่บันทึกบัญชี</a:t>
          </a:r>
        </a:p>
      </dsp:txBody>
      <dsp:txXfrm>
        <a:off x="120117" y="74970"/>
        <a:ext cx="1574078" cy="1385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E520-B74F-4D8A-921D-094C5541398C}">
      <dsp:nvSpPr>
        <dsp:cNvPr id="0" name=""/>
        <dsp:cNvSpPr/>
      </dsp:nvSpPr>
      <dsp:spPr>
        <a:xfrm>
          <a:off x="0" y="0"/>
          <a:ext cx="2514599" cy="2526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100" kern="1200" dirty="0"/>
            <a:t> </a:t>
          </a:r>
          <a:r>
            <a:rPr lang="en-US" sz="3100" kern="1200" dirty="0"/>
            <a:t>&gt;&gt;.</a:t>
          </a:r>
          <a:r>
            <a:rPr lang="th-TH" sz="3100" kern="1200" dirty="0"/>
            <a:t>วันที่งานประกันสุขภาพ/งานจัดเก็บรายได้  ส่งให้งานบัญชี</a:t>
          </a:r>
        </a:p>
      </dsp:txBody>
      <dsp:txXfrm>
        <a:off x="122753" y="122753"/>
        <a:ext cx="2269093" cy="228101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45147" y="0"/>
          <a:ext cx="1724018" cy="153577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คู่สัญญารองไม่บันทึกบัญชี</a:t>
          </a:r>
        </a:p>
      </dsp:txBody>
      <dsp:txXfrm>
        <a:off x="120117" y="74970"/>
        <a:ext cx="1574078" cy="138583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171169" y="0"/>
          <a:ext cx="5906060" cy="1827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/>
            <a:t>Dr. </a:t>
          </a:r>
          <a:r>
            <a:rPr lang="th-TH" sz="2200" kern="1200" dirty="0"/>
            <a:t>ค่าใช้จ่าย....(ตามประเภท)           </a:t>
          </a:r>
          <a:r>
            <a:rPr lang="en-US" sz="2200" kern="1200" dirty="0"/>
            <a:t>   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Cr. </a:t>
          </a:r>
          <a:r>
            <a:rPr lang="th-TH" sz="2200" kern="1200" dirty="0"/>
            <a:t>เงินฝากธนาคารนอกงบประมาณรอการจัดสรร-ออมทรัพย์  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                  (เงินบริหารจัดการ ปกส) (1101030102.102)</a:t>
          </a:r>
        </a:p>
      </dsp:txBody>
      <dsp:txXfrm>
        <a:off x="260356" y="89187"/>
        <a:ext cx="5727686" cy="164864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A2EF-B4C9-437E-AD76-34FE17EA8C13}">
      <dsp:nvSpPr>
        <dsp:cNvPr id="0" name=""/>
        <dsp:cNvSpPr/>
      </dsp:nvSpPr>
      <dsp:spPr>
        <a:xfrm>
          <a:off x="0" y="76201"/>
          <a:ext cx="6019800" cy="15887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Dr. </a:t>
          </a:r>
          <a:r>
            <a:rPr lang="th-TH" sz="2500" kern="1200" dirty="0"/>
            <a:t>เงินรับฝากบริหารจัดการประกันสังคม   (2111020199.304)</a:t>
          </a:r>
          <a:r>
            <a:rPr lang="en-US" sz="2500" kern="1200" dirty="0"/>
            <a:t> 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Cr. </a:t>
          </a:r>
          <a:r>
            <a:rPr lang="th-TH" sz="2500" kern="1200" dirty="0"/>
            <a:t>รายได้ค่าบริหารจัดการประกันสังคม (4301020106.321)</a:t>
          </a:r>
        </a:p>
      </dsp:txBody>
      <dsp:txXfrm>
        <a:off x="77557" y="153758"/>
        <a:ext cx="5864686" cy="143365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45147" y="0"/>
          <a:ext cx="1724018" cy="153577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/>
            <a:t>คู่สัญญารองไม่บันทึกบัญชี</a:t>
          </a:r>
        </a:p>
      </dsp:txBody>
      <dsp:txXfrm>
        <a:off x="120117" y="74970"/>
        <a:ext cx="1574078" cy="13858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47616" y="0"/>
          <a:ext cx="1818304" cy="1535771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คู่สัญญารองไม่บันทึกบัญชี</a:t>
          </a:r>
        </a:p>
      </dsp:txBody>
      <dsp:txXfrm>
        <a:off x="122586" y="74970"/>
        <a:ext cx="1668364" cy="138583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0" y="226359"/>
          <a:ext cx="807720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</a:t>
          </a:r>
          <a:r>
            <a:rPr lang="th-TH" sz="2400" kern="1200" dirty="0"/>
            <a:t>เงินสด/เงินฝากธนาคารเพื่อนำส่งรายได้แผ่นดิน  (1101010101.101/1101020601.101)</a:t>
          </a:r>
          <a:r>
            <a:rPr lang="en-US" sz="2400" kern="1200" dirty="0"/>
            <a:t>    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Cr. </a:t>
          </a:r>
          <a:r>
            <a:rPr lang="th-TH" sz="2400" kern="1200" dirty="0"/>
            <a:t>เงินมัดจำประกันสัญญา (2112010199.102)</a:t>
          </a:r>
        </a:p>
      </dsp:txBody>
      <dsp:txXfrm>
        <a:off x="61684" y="288043"/>
        <a:ext cx="7953832" cy="114023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A2EF-B4C9-437E-AD76-34FE17EA8C13}">
      <dsp:nvSpPr>
        <dsp:cNvPr id="0" name=""/>
        <dsp:cNvSpPr/>
      </dsp:nvSpPr>
      <dsp:spPr>
        <a:xfrm>
          <a:off x="0" y="16237"/>
          <a:ext cx="8001000" cy="175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Dr. </a:t>
          </a:r>
          <a:r>
            <a:rPr lang="th-TH" sz="2500" kern="1200" dirty="0"/>
            <a:t>เงินฝากคลัง-หน่วยเบิกจ่าย   (1101020501.101)</a:t>
          </a:r>
          <a:r>
            <a:rPr lang="en-US" sz="2500" kern="1200" dirty="0"/>
            <a:t> 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 Dr. </a:t>
          </a:r>
          <a:r>
            <a:rPr lang="th-TH" sz="2500" kern="1200" dirty="0"/>
            <a:t>เงินสด/เงินฝากธนาคารเพื่อนำส่งรายได้แผ่นดิน(1101010101.101/1101020601.101</a:t>
          </a:r>
        </a:p>
      </dsp:txBody>
      <dsp:txXfrm>
        <a:off x="85672" y="101909"/>
        <a:ext cx="7829656" cy="158365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0" y="32074"/>
          <a:ext cx="8077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Dr. </a:t>
          </a:r>
          <a:r>
            <a:rPr lang="th-TH" sz="2900" kern="1200" dirty="0"/>
            <a:t>เงินฝากธนาคาร-นอกงบประมาณ   (1101020604.102)</a:t>
          </a:r>
          <a:r>
            <a:rPr lang="en-US" sz="2900" kern="1200" dirty="0"/>
            <a:t>     </a:t>
          </a:r>
        </a:p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      Cr. </a:t>
          </a:r>
          <a:r>
            <a:rPr lang="th-TH" sz="2900" kern="1200" dirty="0"/>
            <a:t>เงินฝากคลัง-หน่วยเบิกจ่าย   (1101020501.101)</a:t>
          </a:r>
        </a:p>
      </dsp:txBody>
      <dsp:txXfrm>
        <a:off x="74535" y="106609"/>
        <a:ext cx="7928130" cy="1377780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A2EF-B4C9-437E-AD76-34FE17EA8C13}">
      <dsp:nvSpPr>
        <dsp:cNvPr id="0" name=""/>
        <dsp:cNvSpPr/>
      </dsp:nvSpPr>
      <dsp:spPr>
        <a:xfrm>
          <a:off x="0" y="8"/>
          <a:ext cx="8001000" cy="1600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Dr. </a:t>
          </a:r>
          <a:r>
            <a:rPr lang="th-TH" sz="3000" kern="1200" dirty="0"/>
            <a:t>เงินมัดจำประกันสัญญา   (2112010199.102)</a:t>
          </a:r>
          <a:r>
            <a:rPr lang="en-US" sz="3000" kern="1200" dirty="0"/>
            <a:t>   </a:t>
          </a:r>
        </a:p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      Cr. </a:t>
          </a:r>
          <a:r>
            <a:rPr lang="th-TH" sz="3000" kern="1200" dirty="0"/>
            <a:t>เงินฝากธนาคาร-นอกงบประมาณ  (1101020604.102)</a:t>
          </a:r>
        </a:p>
      </dsp:txBody>
      <dsp:txXfrm>
        <a:off x="78115" y="78123"/>
        <a:ext cx="7844770" cy="1443961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0" y="180267"/>
          <a:ext cx="80772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Dr. </a:t>
          </a:r>
          <a:r>
            <a:rPr lang="th-TH" sz="2600" kern="1200" dirty="0"/>
            <a:t>เงินสด/เงินฝากธนาคารนอกงบประมาณ  (1101010101.101/1101030102.101)</a:t>
          </a:r>
          <a:r>
            <a:rPr lang="en-US" sz="2600" kern="1200" dirty="0"/>
            <a:t>     </a:t>
          </a:r>
        </a:p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Cr. </a:t>
          </a:r>
          <a:r>
            <a:rPr lang="th-TH" sz="2600" kern="1200" dirty="0"/>
            <a:t>เงินมัดจำประกันสัญญา (2112010199.102)</a:t>
          </a:r>
        </a:p>
      </dsp:txBody>
      <dsp:txXfrm>
        <a:off x="66824" y="247091"/>
        <a:ext cx="7943552" cy="1235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A070E-2B55-4718-98E7-6D63221D9746}">
      <dsp:nvSpPr>
        <dsp:cNvPr id="0" name=""/>
        <dsp:cNvSpPr/>
      </dsp:nvSpPr>
      <dsp:spPr>
        <a:xfrm>
          <a:off x="0" y="39375"/>
          <a:ext cx="81534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</a:t>
          </a:r>
          <a:r>
            <a:rPr lang="en-US" sz="2400" kern="1200" dirty="0">
              <a:solidFill>
                <a:schemeClr val="bg1"/>
              </a:solidFill>
            </a:rPr>
            <a:t>. </a:t>
          </a:r>
          <a:r>
            <a:rPr lang="th-TH" sz="2400" kern="1200" dirty="0">
              <a:solidFill>
                <a:schemeClr val="bg1"/>
              </a:solidFill>
            </a:rPr>
            <a:t>เงินกองทุนประกันสังคม  (2111020199.301)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       Cr. </a:t>
          </a:r>
          <a:r>
            <a:rPr lang="th-TH" sz="2400" kern="1200" dirty="0">
              <a:solidFill>
                <a:schemeClr val="bg1"/>
              </a:solidFill>
            </a:rPr>
            <a:t>เจ้าหนี้ค่ารักษาพยาบาล-ประกันสังคม. (2101020199.301)</a:t>
          </a:r>
        </a:p>
      </dsp:txBody>
      <dsp:txXfrm>
        <a:off x="63112" y="102487"/>
        <a:ext cx="8027176" cy="116662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A2EF-B4C9-437E-AD76-34FE17EA8C13}">
      <dsp:nvSpPr>
        <dsp:cNvPr id="0" name=""/>
        <dsp:cNvSpPr/>
      </dsp:nvSpPr>
      <dsp:spPr>
        <a:xfrm>
          <a:off x="0" y="235612"/>
          <a:ext cx="800100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Dr. </a:t>
          </a:r>
          <a:r>
            <a:rPr lang="th-TH" sz="2500" kern="1200" dirty="0"/>
            <a:t>เงินฝากคลัง-หน่วยงานย่อย   (1101020501.102)</a:t>
          </a:r>
          <a:r>
            <a:rPr lang="en-US" sz="2500" kern="1200" dirty="0"/>
            <a:t>   </a:t>
          </a:r>
        </a:p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     Dr. </a:t>
          </a:r>
          <a:r>
            <a:rPr lang="th-TH" sz="2500" kern="1200" dirty="0"/>
            <a:t>เงินสด/เงินฝากธนาคารนอกงบประมาณ (1101010101.101/1101030102.101)</a:t>
          </a:r>
          <a:r>
            <a:rPr lang="en-US" sz="2500" kern="1200" dirty="0"/>
            <a:t> </a:t>
          </a:r>
          <a:endParaRPr lang="th-TH" sz="2500" kern="1200" dirty="0"/>
        </a:p>
      </dsp:txBody>
      <dsp:txXfrm>
        <a:off x="64254" y="299866"/>
        <a:ext cx="7872492" cy="118774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13D39-2FB8-45A4-97BC-3BA352149362}">
      <dsp:nvSpPr>
        <dsp:cNvPr id="0" name=""/>
        <dsp:cNvSpPr/>
      </dsp:nvSpPr>
      <dsp:spPr>
        <a:xfrm>
          <a:off x="0" y="180267"/>
          <a:ext cx="8077200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Dr. </a:t>
          </a:r>
          <a:r>
            <a:rPr lang="th-TH" sz="2600" kern="1200" dirty="0"/>
            <a:t>เงินสด/เงินฝากธนาคาร-นอกงบประมาณ   (1101010101.101/1101030102.101)</a:t>
          </a:r>
          <a:r>
            <a:rPr lang="en-US" sz="2600" kern="1200" dirty="0"/>
            <a:t>     </a:t>
          </a:r>
        </a:p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Cr. </a:t>
          </a:r>
          <a:r>
            <a:rPr lang="th-TH" sz="2600" kern="1200" dirty="0"/>
            <a:t>เงินฝากคลัง-หน่วยงานย่อย (1101020501.102)</a:t>
          </a:r>
        </a:p>
      </dsp:txBody>
      <dsp:txXfrm>
        <a:off x="66824" y="247091"/>
        <a:ext cx="7943552" cy="123525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8A2EF-B4C9-437E-AD76-34FE17EA8C13}">
      <dsp:nvSpPr>
        <dsp:cNvPr id="0" name=""/>
        <dsp:cNvSpPr/>
      </dsp:nvSpPr>
      <dsp:spPr>
        <a:xfrm>
          <a:off x="0" y="436424"/>
          <a:ext cx="8001000" cy="1163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Dr. </a:t>
          </a:r>
          <a:r>
            <a:rPr lang="th-TH" sz="2200" kern="1200" dirty="0"/>
            <a:t>เงินมัดจำประกันสัญญา   (2112010199.102)</a:t>
          </a:r>
          <a:r>
            <a:rPr lang="en-US" sz="2200" kern="1200" dirty="0"/>
            <a:t>   </a:t>
          </a:r>
        </a:p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Cr.</a:t>
          </a:r>
          <a:r>
            <a:rPr lang="th-TH" sz="2200" kern="1200" dirty="0"/>
            <a:t>เงินสด/เงินฝากธนาคาร-นอกงบประมาณ   (1101010101.101/1101030102.101</a:t>
          </a:r>
        </a:p>
      </dsp:txBody>
      <dsp:txXfrm>
        <a:off x="56811" y="493235"/>
        <a:ext cx="7887378" cy="105015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64BC5-61DE-420C-8C24-5D54DF557538}">
      <dsp:nvSpPr>
        <dsp:cNvPr id="0" name=""/>
        <dsp:cNvSpPr/>
      </dsp:nvSpPr>
      <dsp:spPr>
        <a:xfrm>
          <a:off x="331469" y="0"/>
          <a:ext cx="3756660" cy="2438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83177-A5EC-491F-8F25-EDA6577A85C0}">
      <dsp:nvSpPr>
        <dsp:cNvPr id="0" name=""/>
        <dsp:cNvSpPr/>
      </dsp:nvSpPr>
      <dsp:spPr>
        <a:xfrm>
          <a:off x="818450" y="685795"/>
          <a:ext cx="2773254" cy="975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/>
            <a:t>หนี้สินเบ็ดเตล็ดอื่น ๆ ซึ่งจะต้องชำระภายในระยะเวลา 1 ปี </a:t>
          </a:r>
          <a:endParaRPr lang="th-TH" sz="2100" kern="1200" dirty="0"/>
        </a:p>
      </dsp:txBody>
      <dsp:txXfrm>
        <a:off x="866063" y="733408"/>
        <a:ext cx="2678028" cy="88013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5EA41-B392-4015-96B8-76A52B74CA3F}">
      <dsp:nvSpPr>
        <dsp:cNvPr id="0" name=""/>
        <dsp:cNvSpPr/>
      </dsp:nvSpPr>
      <dsp:spPr>
        <a:xfrm>
          <a:off x="-3" y="0"/>
          <a:ext cx="3505206" cy="1600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/>
            <a:t>การรับรู้</a:t>
          </a:r>
        </a:p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900" kern="1200" dirty="0"/>
            <a:t> เมื่อได้รับเงิน</a:t>
          </a:r>
        </a:p>
      </dsp:txBody>
      <dsp:txXfrm>
        <a:off x="513323" y="234344"/>
        <a:ext cx="2478554" cy="113151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FCAD8-47CC-4713-AB31-2A699F3A4A1F}">
      <dsp:nvSpPr>
        <dsp:cNvPr id="0" name=""/>
        <dsp:cNvSpPr/>
      </dsp:nvSpPr>
      <dsp:spPr>
        <a:xfrm>
          <a:off x="0" y="152399"/>
          <a:ext cx="7924800" cy="1905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Dr. </a:t>
          </a:r>
          <a:r>
            <a:rPr lang="th-TH" sz="2800" kern="1200" dirty="0"/>
            <a:t>เงินฝากธนาคารนอกงบประมาณออมทรัพย์ (1101030102.101)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 </a:t>
          </a:r>
          <a:r>
            <a:rPr lang="en-US" sz="2800" kern="1200" dirty="0"/>
            <a:t>       Cr. </a:t>
          </a:r>
          <a:r>
            <a:rPr lang="th-TH" sz="2800" kern="1200" dirty="0"/>
            <a:t>หนี้สินหมุนเวียนอื่น  (2116010199.101)</a:t>
          </a:r>
        </a:p>
      </dsp:txBody>
      <dsp:txXfrm>
        <a:off x="92994" y="245393"/>
        <a:ext cx="7738812" cy="171901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0FCE5-A241-4B1E-87D9-B62C55EC2331}">
      <dsp:nvSpPr>
        <dsp:cNvPr id="0" name=""/>
        <dsp:cNvSpPr/>
      </dsp:nvSpPr>
      <dsp:spPr>
        <a:xfrm>
          <a:off x="0" y="65068"/>
          <a:ext cx="7696200" cy="1676401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Dr. </a:t>
          </a:r>
          <a:r>
            <a:rPr lang="th-TH" sz="2600" kern="1200" dirty="0"/>
            <a:t>เงินฝากธนาคารนอกงบประมาณ-ออมทรัพย์   (1101030102.101)</a:t>
          </a:r>
          <a:endParaRPr lang="en-US" sz="2600" kern="1200" dirty="0"/>
        </a:p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     Cr.</a:t>
          </a:r>
          <a:r>
            <a:rPr lang="th-TH" sz="2600" kern="1200" dirty="0"/>
            <a:t>หนี้สินไม่หมุนเวียนอื่น (2213010199.201)</a:t>
          </a:r>
        </a:p>
      </dsp:txBody>
      <dsp:txXfrm>
        <a:off x="81835" y="146903"/>
        <a:ext cx="7532530" cy="151273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FF6F2-08DB-4B7B-AE01-F39E9399E570}">
      <dsp:nvSpPr>
        <dsp:cNvPr id="0" name=""/>
        <dsp:cNvSpPr/>
      </dsp:nvSpPr>
      <dsp:spPr>
        <a:xfrm>
          <a:off x="0" y="24899"/>
          <a:ext cx="7848600" cy="14742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Dr. </a:t>
          </a:r>
          <a:r>
            <a:rPr lang="th-TH" sz="2800" kern="1200" dirty="0"/>
            <a:t>หนี้สินไม่หมุนเวียนอื่น    (2213010199.102)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/>
            <a:t>        </a:t>
          </a:r>
          <a:r>
            <a:rPr lang="en-US" sz="2800" kern="1200" dirty="0"/>
            <a:t>Cr.</a:t>
          </a:r>
          <a:r>
            <a:rPr lang="th-TH" sz="2800" kern="1200" dirty="0"/>
            <a:t>เงินฝากธนาคารนอกงบประมาณ –ออมทรัพย์  (1101030102.101)</a:t>
          </a:r>
        </a:p>
      </dsp:txBody>
      <dsp:txXfrm>
        <a:off x="71965" y="96864"/>
        <a:ext cx="7704670" cy="1330270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9B0BC-ADD9-42F9-94BB-3DBBD1719BCF}">
      <dsp:nvSpPr>
        <dsp:cNvPr id="0" name=""/>
        <dsp:cNvSpPr/>
      </dsp:nvSpPr>
      <dsp:spPr>
        <a:xfrm>
          <a:off x="0" y="899322"/>
          <a:ext cx="3733800" cy="17827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รับเงินจาก </a:t>
          </a:r>
          <a:r>
            <a:rPr lang="th-TH" sz="2400" kern="1200" dirty="0" err="1"/>
            <a:t>อปท</a:t>
          </a:r>
          <a:r>
            <a:rPr lang="th-TH" sz="2400" kern="1200" dirty="0"/>
            <a:t>.เพื่อทำโครงการสร้างเสริมสุขภาพและป้องกันโรคในชุมชน</a:t>
          </a:r>
        </a:p>
      </dsp:txBody>
      <dsp:txXfrm>
        <a:off x="891378" y="899322"/>
        <a:ext cx="1951045" cy="1782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FA5FE-387E-46E8-8D36-1F78FFDD74F2}">
      <dsp:nvSpPr>
        <dsp:cNvPr id="0" name=""/>
        <dsp:cNvSpPr/>
      </dsp:nvSpPr>
      <dsp:spPr>
        <a:xfrm>
          <a:off x="0" y="0"/>
          <a:ext cx="7924800" cy="16763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</a:t>
          </a:r>
          <a:r>
            <a:rPr lang="th-TH" sz="2400" kern="1200" dirty="0"/>
            <a:t>เจ้าหนี้ค่ารักษาพยาบาล-ประกันสังคม (2101020199.301)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         Cr</a:t>
          </a:r>
          <a:r>
            <a:rPr lang="th-TH" sz="2400" kern="1200" dirty="0"/>
            <a:t>.เงินฝากธนาคารนอกงบประมาณ รอการจัดสรร (กองทุน 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/>
            <a:t>                   ประกันสังคม)(1101030102.102</a:t>
          </a:r>
        </a:p>
      </dsp:txBody>
      <dsp:txXfrm>
        <a:off x="81835" y="81835"/>
        <a:ext cx="7761130" cy="1512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A070E-2B55-4718-98E7-6D63221D9746}">
      <dsp:nvSpPr>
        <dsp:cNvPr id="0" name=""/>
        <dsp:cNvSpPr/>
      </dsp:nvSpPr>
      <dsp:spPr>
        <a:xfrm>
          <a:off x="0" y="39375"/>
          <a:ext cx="81534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</a:t>
          </a:r>
          <a:r>
            <a:rPr lang="en-US" sz="2400" kern="1200" dirty="0">
              <a:solidFill>
                <a:schemeClr val="bg1"/>
              </a:solidFill>
            </a:rPr>
            <a:t>. </a:t>
          </a:r>
          <a:r>
            <a:rPr lang="th-TH" sz="2400" kern="1200" dirty="0">
              <a:solidFill>
                <a:schemeClr val="bg1"/>
              </a:solidFill>
            </a:rPr>
            <a:t>รายได้ค่ารักษาแรงงานต่างด้าวรับล่วงหน้า  (2103010103.502)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       Cr. </a:t>
          </a:r>
          <a:r>
            <a:rPr lang="th-TH" sz="2400" kern="1200" dirty="0">
              <a:solidFill>
                <a:schemeClr val="bg1"/>
              </a:solidFill>
            </a:rPr>
            <a:t>เจ้าหนี้ค่ารักษา-แรงงานต่างด้าวใน </a:t>
          </a:r>
          <a:r>
            <a:rPr lang="th-TH" sz="2400" b="1" kern="1200" dirty="0">
              <a:solidFill>
                <a:schemeClr val="bg1"/>
              </a:solidFill>
            </a:rPr>
            <a:t>/</a:t>
          </a:r>
          <a:r>
            <a:rPr lang="th-TH" sz="2400" kern="1200" dirty="0">
              <a:solidFill>
                <a:schemeClr val="bg1"/>
              </a:solidFill>
            </a:rPr>
            <a:t> นอกสังกัด </a:t>
          </a:r>
          <a:r>
            <a:rPr lang="th-TH" sz="2400" kern="1200" dirty="0" err="1">
              <a:solidFill>
                <a:schemeClr val="bg1"/>
              </a:solidFill>
            </a:rPr>
            <a:t>สธ</a:t>
          </a:r>
          <a:r>
            <a:rPr lang="th-TH" sz="2400" kern="1200" dirty="0">
              <a:solidFill>
                <a:schemeClr val="bg1"/>
              </a:solidFill>
            </a:rPr>
            <a:t>. (2101020199.501/502)</a:t>
          </a:r>
        </a:p>
      </dsp:txBody>
      <dsp:txXfrm>
        <a:off x="63112" y="102487"/>
        <a:ext cx="8027176" cy="11666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FA5FE-387E-46E8-8D36-1F78FFDD74F2}">
      <dsp:nvSpPr>
        <dsp:cNvPr id="0" name=""/>
        <dsp:cNvSpPr/>
      </dsp:nvSpPr>
      <dsp:spPr>
        <a:xfrm>
          <a:off x="0" y="53530"/>
          <a:ext cx="79248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</a:t>
          </a:r>
          <a:r>
            <a:rPr lang="th-TH" sz="2400" kern="1200" dirty="0"/>
            <a:t>เจ้าหนี้ค่ารักษาแรงงานต่างด้าวใน </a:t>
          </a:r>
          <a:r>
            <a:rPr lang="th-TH" sz="2400" b="1" kern="1200" dirty="0"/>
            <a:t>/</a:t>
          </a:r>
          <a:r>
            <a:rPr lang="th-TH" sz="2400" kern="1200" dirty="0"/>
            <a:t> นอกสังกัด </a:t>
          </a:r>
          <a:r>
            <a:rPr lang="th-TH" sz="2400" kern="1200" dirty="0" err="1"/>
            <a:t>สธ</a:t>
          </a:r>
          <a:r>
            <a:rPr lang="th-TH" sz="2400" kern="1200" dirty="0"/>
            <a:t>. </a:t>
          </a:r>
          <a:r>
            <a:rPr lang="th-TH" sz="2400" kern="1200" dirty="0">
              <a:solidFill>
                <a:srgbClr val="FFFF00"/>
              </a:solidFill>
            </a:rPr>
            <a:t>(2101020199.501/502</a:t>
          </a:r>
          <a:r>
            <a:rPr lang="th-TH" sz="2400" kern="1200" dirty="0"/>
            <a:t>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Cr</a:t>
          </a:r>
          <a:r>
            <a:rPr lang="th-TH" sz="2400" kern="1200" dirty="0"/>
            <a:t>.เงินฝากธนาคารนอกงบประมาณรอจัดสรร </a:t>
          </a:r>
          <a:r>
            <a:rPr lang="th-TH" sz="2400" kern="1200" dirty="0">
              <a:solidFill>
                <a:srgbClr val="FFFF00"/>
              </a:solidFill>
            </a:rPr>
            <a:t>(1101030102.102</a:t>
          </a:r>
          <a:r>
            <a:rPr lang="th-TH" sz="2400" kern="1200" dirty="0"/>
            <a:t>)</a:t>
          </a:r>
        </a:p>
      </dsp:txBody>
      <dsp:txXfrm>
        <a:off x="63112" y="116642"/>
        <a:ext cx="7798576" cy="11666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A070E-2B55-4718-98E7-6D63221D9746}">
      <dsp:nvSpPr>
        <dsp:cNvPr id="0" name=""/>
        <dsp:cNvSpPr/>
      </dsp:nvSpPr>
      <dsp:spPr>
        <a:xfrm>
          <a:off x="0" y="66589"/>
          <a:ext cx="8153400" cy="12928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Dr. </a:t>
          </a:r>
          <a:r>
            <a:rPr lang="th-TH" sz="2400" kern="1200" dirty="0">
              <a:solidFill>
                <a:schemeClr val="bg1"/>
              </a:solidFill>
            </a:rPr>
            <a:t>ค่ารักษาตามจ่ายคนต่างด้าวและแรงงานต่างด้าว  (5104030299.501)</a:t>
          </a:r>
        </a:p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       Cr. </a:t>
          </a:r>
          <a:r>
            <a:rPr lang="th-TH" sz="2400" kern="1200" dirty="0">
              <a:solidFill>
                <a:schemeClr val="bg1"/>
              </a:solidFill>
            </a:rPr>
            <a:t>เจ้าหนี้ค่ารักษา-แรงงานต่างด้าวใน </a:t>
          </a:r>
          <a:r>
            <a:rPr lang="th-TH" sz="2400" b="1" kern="1200" dirty="0">
              <a:solidFill>
                <a:schemeClr val="bg1"/>
              </a:solidFill>
            </a:rPr>
            <a:t>/</a:t>
          </a:r>
          <a:r>
            <a:rPr lang="th-TH" sz="2400" kern="1200" dirty="0">
              <a:solidFill>
                <a:schemeClr val="bg1"/>
              </a:solidFill>
            </a:rPr>
            <a:t> นอกสังกัด </a:t>
          </a:r>
          <a:r>
            <a:rPr lang="th-TH" sz="2400" kern="1200" dirty="0" err="1">
              <a:solidFill>
                <a:schemeClr val="bg1"/>
              </a:solidFill>
            </a:rPr>
            <a:t>สธ</a:t>
          </a:r>
          <a:r>
            <a:rPr lang="th-TH" sz="2400" kern="1200" dirty="0">
              <a:solidFill>
                <a:schemeClr val="bg1"/>
              </a:solidFill>
            </a:rPr>
            <a:t>. (2101020199.501/502)</a:t>
          </a:r>
        </a:p>
      </dsp:txBody>
      <dsp:txXfrm>
        <a:off x="63112" y="129701"/>
        <a:ext cx="8027176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9E83B-4D45-4833-A555-BC32CB24742F}" type="datetimeFigureOut">
              <a:rPr lang="th-TH" smtClean="0"/>
              <a:t>15/12/65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C7B3E-07F9-48F7-B6FC-25186E4070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732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C7B3E-07F9-48F7-B6FC-25186E407010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21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7B3E-07F9-48F7-B6FC-25186E407010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37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3FC3-955E-44AE-8B2B-7AE9F622E3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B885-33E0-4EB0-AE0F-D3BC4CE19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08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BA98-A70A-4482-BCC9-60182DC07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D6D32-9614-45F6-9308-E5252F13E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6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797C-8E27-4868-8EED-200C24C839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6963-4432-4E36-8A35-5FFB98034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0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5321-78C4-43EF-8D8B-F718C0E59F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F065-A5D6-4CEA-979A-CAC8A7992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89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1EAD7-7164-4078-8924-E40D0C65C3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8D2A-DE16-4F6E-A157-767F9DB0B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6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8B60-412D-4B8D-858F-73E616DBB5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D398-FEBD-42BF-AEBD-7B3D33D09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24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E246-5029-4511-81AF-160AF060C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D97B-39A8-4E9E-ABA4-6C26138C7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7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1302-3353-436E-A2EF-B6942EE8B8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FBEC-9787-4823-B856-1998D2E85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2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F814-5FD3-4977-BA45-35548566DB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C79D7-F3A6-4763-B1B3-9258FB96E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00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A1F1-A230-46D4-966E-C8A7776620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56BD-4921-4131-80A2-0651FF56D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6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91D37-147B-448B-9FFF-F1C0E73339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BEBB-CC72-434B-8770-49548AB0C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68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110B08-6D79-4A12-904D-C1DFC413BF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5487CA-B80B-4178-82AB-35CB939557A3}" type="slidenum">
              <a:rPr lang="en-US" altLang="en-US"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569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diagramLayout" Target="../diagrams/layout23.xml"/><Relationship Id="rId18" Type="http://schemas.openxmlformats.org/officeDocument/2006/relationships/diagramLayout" Target="../diagrams/layout24.xml"/><Relationship Id="rId3" Type="http://schemas.openxmlformats.org/officeDocument/2006/relationships/diagramLayout" Target="../diagrams/layout21.xml"/><Relationship Id="rId21" Type="http://schemas.microsoft.com/office/2007/relationships/diagramDrawing" Target="../diagrams/drawing24.xml"/><Relationship Id="rId7" Type="http://schemas.openxmlformats.org/officeDocument/2006/relationships/diagramData" Target="../diagrams/data22.xml"/><Relationship Id="rId12" Type="http://schemas.openxmlformats.org/officeDocument/2006/relationships/diagramData" Target="../diagrams/data23.xml"/><Relationship Id="rId17" Type="http://schemas.openxmlformats.org/officeDocument/2006/relationships/diagramData" Target="../diagrams/data24.xml"/><Relationship Id="rId2" Type="http://schemas.openxmlformats.org/officeDocument/2006/relationships/diagramData" Target="../diagrams/data21.xml"/><Relationship Id="rId16" Type="http://schemas.microsoft.com/office/2007/relationships/diagramDrawing" Target="../diagrams/drawing23.xml"/><Relationship Id="rId20" Type="http://schemas.openxmlformats.org/officeDocument/2006/relationships/diagramColors" Target="../diagrams/colors2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5" Type="http://schemas.openxmlformats.org/officeDocument/2006/relationships/diagramColors" Target="../diagrams/colors23.xml"/><Relationship Id="rId10" Type="http://schemas.openxmlformats.org/officeDocument/2006/relationships/diagramColors" Target="../diagrams/colors22.xml"/><Relationship Id="rId19" Type="http://schemas.openxmlformats.org/officeDocument/2006/relationships/diagramQuickStyle" Target="../diagrams/quickStyle24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Relationship Id="rId1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low%20chart&#3648;&#3592;&#3657;&#3634;&#3627;&#3609;&#3637;&#3657;&#3585;&#3634;&#3619;&#3588;&#3657;&#3634;.doc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diagramLayout" Target="../diagrams/layout40.xml"/><Relationship Id="rId3" Type="http://schemas.openxmlformats.org/officeDocument/2006/relationships/diagramLayout" Target="../diagrams/layout37.xml"/><Relationship Id="rId21" Type="http://schemas.microsoft.com/office/2007/relationships/diagramDrawing" Target="../diagrams/drawing40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diagramData" Target="../diagrams/data40.xml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20" Type="http://schemas.openxmlformats.org/officeDocument/2006/relationships/diagramColors" Target="../diagrams/colors4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10" Type="http://schemas.openxmlformats.org/officeDocument/2006/relationships/diagramColors" Target="../diagrams/colors38.xml"/><Relationship Id="rId19" Type="http://schemas.openxmlformats.org/officeDocument/2006/relationships/diagramQuickStyle" Target="../diagrams/quickStyle40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openxmlformats.org/officeDocument/2006/relationships/diagramLayout" Target="../diagrams/layout43.xml"/><Relationship Id="rId18" Type="http://schemas.openxmlformats.org/officeDocument/2006/relationships/diagramLayout" Target="../diagrams/layout44.xml"/><Relationship Id="rId3" Type="http://schemas.openxmlformats.org/officeDocument/2006/relationships/diagramLayout" Target="../diagrams/layout41.xml"/><Relationship Id="rId21" Type="http://schemas.microsoft.com/office/2007/relationships/diagramDrawing" Target="../diagrams/drawing44.xml"/><Relationship Id="rId7" Type="http://schemas.openxmlformats.org/officeDocument/2006/relationships/diagramData" Target="../diagrams/data42.xml"/><Relationship Id="rId12" Type="http://schemas.openxmlformats.org/officeDocument/2006/relationships/diagramData" Target="../diagrams/data43.xml"/><Relationship Id="rId17" Type="http://schemas.openxmlformats.org/officeDocument/2006/relationships/diagramData" Target="../diagrams/data44.xml"/><Relationship Id="rId2" Type="http://schemas.openxmlformats.org/officeDocument/2006/relationships/diagramData" Target="../diagrams/data41.xml"/><Relationship Id="rId16" Type="http://schemas.microsoft.com/office/2007/relationships/diagramDrawing" Target="../diagrams/drawing43.xml"/><Relationship Id="rId20" Type="http://schemas.openxmlformats.org/officeDocument/2006/relationships/diagramColors" Target="../diagrams/colors4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5" Type="http://schemas.openxmlformats.org/officeDocument/2006/relationships/diagramColors" Target="../diagrams/colors43.xml"/><Relationship Id="rId10" Type="http://schemas.openxmlformats.org/officeDocument/2006/relationships/diagramColors" Target="../diagrams/colors42.xml"/><Relationship Id="rId19" Type="http://schemas.openxmlformats.org/officeDocument/2006/relationships/diagramQuickStyle" Target="../diagrams/quickStyle44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Relationship Id="rId14" Type="http://schemas.openxmlformats.org/officeDocument/2006/relationships/diagramQuickStyle" Target="../diagrams/quickStyle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13" Type="http://schemas.openxmlformats.org/officeDocument/2006/relationships/diagramLayout" Target="../diagrams/layout55.xml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12" Type="http://schemas.openxmlformats.org/officeDocument/2006/relationships/diagramData" Target="../diagrams/data55.xml"/><Relationship Id="rId2" Type="http://schemas.openxmlformats.org/officeDocument/2006/relationships/diagramData" Target="../diagrams/data53.xml"/><Relationship Id="rId16" Type="http://schemas.microsoft.com/office/2007/relationships/diagramDrawing" Target="../diagrams/drawing5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5" Type="http://schemas.openxmlformats.org/officeDocument/2006/relationships/diagramColors" Target="../diagrams/colors55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Relationship Id="rId14" Type="http://schemas.openxmlformats.org/officeDocument/2006/relationships/diagramQuickStyle" Target="../diagrams/quickStyle5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7.xml"/><Relationship Id="rId3" Type="http://schemas.openxmlformats.org/officeDocument/2006/relationships/diagramLayout" Target="../diagrams/layout56.xml"/><Relationship Id="rId7" Type="http://schemas.openxmlformats.org/officeDocument/2006/relationships/diagramData" Target="../diagrams/data57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6.xml"/><Relationship Id="rId11" Type="http://schemas.microsoft.com/office/2007/relationships/diagramDrawing" Target="../diagrams/drawing57.xml"/><Relationship Id="rId5" Type="http://schemas.openxmlformats.org/officeDocument/2006/relationships/diagramColors" Target="../diagrams/colors56.xml"/><Relationship Id="rId10" Type="http://schemas.openxmlformats.org/officeDocument/2006/relationships/diagramColors" Target="../diagrams/colors57.xml"/><Relationship Id="rId4" Type="http://schemas.openxmlformats.org/officeDocument/2006/relationships/diagramQuickStyle" Target="../diagrams/quickStyle56.xml"/><Relationship Id="rId9" Type="http://schemas.openxmlformats.org/officeDocument/2006/relationships/diagramQuickStyle" Target="../diagrams/quickStyle5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65033886"/>
              </p:ext>
            </p:extLst>
          </p:nvPr>
        </p:nvGraphicFramePr>
        <p:xfrm>
          <a:off x="228600" y="2209800"/>
          <a:ext cx="86868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343400" y="5257800"/>
            <a:ext cx="4495800" cy="1219200"/>
          </a:xfrm>
        </p:spPr>
        <p:txBody>
          <a:bodyPr/>
          <a:lstStyle/>
          <a:p>
            <a:r>
              <a:rPr lang="th-TH" sz="2000" dirty="0"/>
              <a:t>นางสาวมัลลิกา  จันทะสาย</a:t>
            </a:r>
          </a:p>
          <a:p>
            <a:r>
              <a:rPr lang="th-TH" sz="2000" dirty="0"/>
              <a:t>นักวิชาการเงินและบัญชีชำนาญการพิเศษ</a:t>
            </a:r>
          </a:p>
          <a:p>
            <a:r>
              <a:rPr lang="th-TH" sz="2000" dirty="0"/>
              <a:t>โรงพยาบาลสกลนคร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92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"/>
    </mc:Choice>
    <mc:Fallback xmlns="">
      <p:transition spd="slow" advTm="24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th-TH" sz="2800" dirty="0">
                <a:cs typeface="+mn-cs"/>
              </a:rPr>
              <a:t>เจ้าหนี้ค่ารักษาพยาบาลตามจ่าย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uc</a:t>
            </a:r>
            <a:r>
              <a:rPr lang="en-US" sz="2800" dirty="0">
                <a:cs typeface="+mn-cs"/>
              </a:rPr>
              <a:t> op</a:t>
            </a:r>
            <a:r>
              <a:rPr lang="th-TH" sz="2800" dirty="0">
                <a:cs typeface="+mn-cs"/>
              </a:rPr>
              <a:t>นอก</a:t>
            </a:r>
            <a:r>
              <a:rPr lang="en-US" sz="2800" dirty="0">
                <a:cs typeface="+mn-cs"/>
              </a:rPr>
              <a:t>cup </a:t>
            </a:r>
            <a:r>
              <a:rPr lang="th-TH" sz="2800" dirty="0">
                <a:cs typeface="+mn-cs"/>
              </a:rPr>
              <a:t>ต่างจังหวัด</a:t>
            </a:r>
            <a:br>
              <a:rPr lang="th-TH" sz="2800" dirty="0">
                <a:cs typeface="+mn-cs"/>
              </a:rPr>
            </a:br>
            <a:r>
              <a:rPr lang="th-TH" sz="2800" dirty="0">
                <a:solidFill>
                  <a:srgbClr val="C00000"/>
                </a:solidFill>
                <a:cs typeface="+mn-cs"/>
              </a:rPr>
              <a:t>(</a:t>
            </a:r>
            <a:r>
              <a:rPr lang="th-TH" sz="2800" dirty="0" err="1">
                <a:solidFill>
                  <a:srgbClr val="C00000"/>
                </a:solidFill>
                <a:cs typeface="+mn-cs"/>
              </a:rPr>
              <a:t>สปสช</a:t>
            </a:r>
            <a:r>
              <a:rPr lang="th-TH" sz="2800" dirty="0">
                <a:solidFill>
                  <a:srgbClr val="C00000"/>
                </a:solidFill>
                <a:cs typeface="+mn-cs"/>
              </a:rPr>
              <a:t>.เป็นผู้หักชำระบัญชีระหว่างกัน (</a:t>
            </a:r>
            <a:r>
              <a:rPr lang="en-US" sz="2800" dirty="0">
                <a:solidFill>
                  <a:srgbClr val="C00000"/>
                </a:solidFill>
                <a:cs typeface="+mn-cs"/>
              </a:rPr>
              <a:t>Clearing house</a:t>
            </a:r>
            <a:r>
              <a:rPr lang="th-TH" sz="2800" dirty="0">
                <a:solidFill>
                  <a:srgbClr val="C00000"/>
                </a:solidFill>
                <a:cs typeface="+mn-cs"/>
              </a:rPr>
              <a:t>) แทนหน่วยบริการประจำ</a:t>
            </a:r>
            <a:r>
              <a:rPr lang="th-TH" sz="26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001000" cy="609599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เมื่อ </a:t>
            </a:r>
            <a:r>
              <a:rPr lang="th-TH" dirty="0" err="1"/>
              <a:t>สปสช</a:t>
            </a:r>
            <a:r>
              <a:rPr lang="th-TH" dirty="0"/>
              <a:t>.รายงานการจ่ายเงิน 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5105400" cy="3505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ค่ารักษาตามจ่าย</a:t>
            </a:r>
            <a:r>
              <a:rPr lang="en-US" dirty="0"/>
              <a:t> </a:t>
            </a:r>
            <a:r>
              <a:rPr lang="en-US" dirty="0" err="1"/>
              <a:t>uc</a:t>
            </a:r>
            <a:r>
              <a:rPr lang="th-TH" dirty="0"/>
              <a:t> ในสังกัด </a:t>
            </a:r>
            <a:r>
              <a:rPr lang="th-TH" dirty="0" err="1"/>
              <a:t>สป</a:t>
            </a:r>
            <a:r>
              <a:rPr lang="th-TH" dirty="0"/>
              <a:t>./ต่างสังกัด </a:t>
            </a:r>
            <a:r>
              <a:rPr lang="th-TH" dirty="0" err="1"/>
              <a:t>สป</a:t>
            </a:r>
            <a:r>
              <a:rPr lang="th-TH" dirty="0"/>
              <a:t>.</a:t>
            </a:r>
          </a:p>
          <a:p>
            <a:pPr marL="0" indent="0">
              <a:buNone/>
            </a:pPr>
            <a:r>
              <a:rPr lang="th-TH" dirty="0"/>
              <a:t>        </a:t>
            </a:r>
            <a:r>
              <a:rPr lang="th-TH" dirty="0">
                <a:solidFill>
                  <a:srgbClr val="C00000"/>
                </a:solidFill>
              </a:rPr>
              <a:t>(5104030299.202/203)</a:t>
            </a:r>
          </a:p>
          <a:p>
            <a:pPr marL="0" indent="0">
              <a:buNone/>
            </a:pPr>
            <a:r>
              <a:rPr lang="en-US" dirty="0"/>
              <a:t>       Cr. </a:t>
            </a:r>
            <a:r>
              <a:rPr lang="th-TH" dirty="0"/>
              <a:t>รายได้กองทุน </a:t>
            </a:r>
            <a:r>
              <a:rPr lang="en-US" dirty="0" err="1"/>
              <a:t>uc</a:t>
            </a:r>
            <a:r>
              <a:rPr lang="en-US" dirty="0"/>
              <a:t> op</a:t>
            </a:r>
            <a:r>
              <a:rPr lang="th-TH" dirty="0"/>
              <a:t>เหมาจ่ายต่อผู้มีสิทธิ์ </a:t>
            </a:r>
          </a:p>
          <a:p>
            <a:pPr marL="0" indent="0">
              <a:buNone/>
            </a:pPr>
            <a:r>
              <a:rPr lang="th-TH" dirty="0">
                <a:solidFill>
                  <a:srgbClr val="C00000"/>
                </a:solidFill>
              </a:rPr>
              <a:t>                (4301020105.214</a:t>
            </a: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th-TH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(ในกรณีที่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&gt;1,600</a:t>
            </a:r>
            <a:r>
              <a:rPr lang="th-TH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บ.)</a:t>
            </a:r>
          </a:p>
          <a:p>
            <a:pPr marL="0" indent="0">
              <a:buNone/>
            </a:pPr>
            <a:r>
              <a:rPr lang="en-US" dirty="0"/>
              <a:t>       Cr. </a:t>
            </a:r>
            <a:r>
              <a:rPr lang="th-TH" dirty="0"/>
              <a:t>ลูกหนี้ค่ารักษา </a:t>
            </a:r>
            <a:r>
              <a:rPr lang="en-US" dirty="0"/>
              <a:t>OP Refer/UC IP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             </a:t>
            </a:r>
            <a:r>
              <a:rPr lang="th-TH" dirty="0">
                <a:solidFill>
                  <a:srgbClr val="C00000"/>
                </a:solidFill>
              </a:rPr>
              <a:t>(1102050194.213/202) </a:t>
            </a: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(ในกรณีที่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1,600 บ.)</a:t>
            </a:r>
          </a:p>
        </p:txBody>
      </p:sp>
      <p:sp>
        <p:nvSpPr>
          <p:cNvPr id="14" name="กระจาย 1 13"/>
          <p:cNvSpPr/>
          <p:nvPr/>
        </p:nvSpPr>
        <p:spPr>
          <a:xfrm>
            <a:off x="5562600" y="2743200"/>
            <a:ext cx="2819400" cy="3124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rgbClr val="FF0000"/>
                </a:solidFill>
              </a:rPr>
              <a:t>ไม่ต้องบันทึกเจ้าหนี้</a:t>
            </a:r>
          </a:p>
        </p:txBody>
      </p:sp>
    </p:spTree>
    <p:extLst>
      <p:ext uri="{BB962C8B-B14F-4D97-AF65-F5344CB8AC3E}">
        <p14:creationId xmlns:p14="http://schemas.microsoft.com/office/powerpoint/2010/main" val="33420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70"/>
    </mc:Choice>
    <mc:Fallback xmlns="">
      <p:transition spd="slow" advTm="643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cont\Documents\254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"/>
            <a:ext cx="9144000" cy="685799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รูปแบบอิสระ 2"/>
          <p:cNvSpPr/>
          <p:nvPr/>
        </p:nvSpPr>
        <p:spPr>
          <a:xfrm>
            <a:off x="3006436" y="3578242"/>
            <a:ext cx="1122219" cy="550413"/>
          </a:xfrm>
          <a:custGeom>
            <a:avLst/>
            <a:gdLst>
              <a:gd name="connsiteX0" fmla="*/ 872837 w 1122219"/>
              <a:gd name="connsiteY0" fmla="*/ 107067 h 550413"/>
              <a:gd name="connsiteX1" fmla="*/ 734291 w 1122219"/>
              <a:gd name="connsiteY1" fmla="*/ 51649 h 550413"/>
              <a:gd name="connsiteX2" fmla="*/ 568037 w 1122219"/>
              <a:gd name="connsiteY2" fmla="*/ 23940 h 550413"/>
              <a:gd name="connsiteX3" fmla="*/ 263237 w 1122219"/>
              <a:gd name="connsiteY3" fmla="*/ 23940 h 550413"/>
              <a:gd name="connsiteX4" fmla="*/ 166255 w 1122219"/>
              <a:gd name="connsiteY4" fmla="*/ 51649 h 550413"/>
              <a:gd name="connsiteX5" fmla="*/ 83128 w 1122219"/>
              <a:gd name="connsiteY5" fmla="*/ 93213 h 550413"/>
              <a:gd name="connsiteX6" fmla="*/ 27709 w 1122219"/>
              <a:gd name="connsiteY6" fmla="*/ 162485 h 550413"/>
              <a:gd name="connsiteX7" fmla="*/ 0 w 1122219"/>
              <a:gd name="connsiteY7" fmla="*/ 204049 h 550413"/>
              <a:gd name="connsiteX8" fmla="*/ 13855 w 1122219"/>
              <a:gd name="connsiteY8" fmla="*/ 356449 h 550413"/>
              <a:gd name="connsiteX9" fmla="*/ 152400 w 1122219"/>
              <a:gd name="connsiteY9" fmla="*/ 453431 h 550413"/>
              <a:gd name="connsiteX10" fmla="*/ 249382 w 1122219"/>
              <a:gd name="connsiteY10" fmla="*/ 494994 h 550413"/>
              <a:gd name="connsiteX11" fmla="*/ 387928 w 1122219"/>
              <a:gd name="connsiteY11" fmla="*/ 536558 h 550413"/>
              <a:gd name="connsiteX12" fmla="*/ 637309 w 1122219"/>
              <a:gd name="connsiteY12" fmla="*/ 550413 h 550413"/>
              <a:gd name="connsiteX13" fmla="*/ 1039091 w 1122219"/>
              <a:gd name="connsiteY13" fmla="*/ 536558 h 550413"/>
              <a:gd name="connsiteX14" fmla="*/ 1080655 w 1122219"/>
              <a:gd name="connsiteY14" fmla="*/ 522703 h 550413"/>
              <a:gd name="connsiteX15" fmla="*/ 1122219 w 1122219"/>
              <a:gd name="connsiteY15" fmla="*/ 439576 h 550413"/>
              <a:gd name="connsiteX16" fmla="*/ 1108364 w 1122219"/>
              <a:gd name="connsiteY16" fmla="*/ 328740 h 550413"/>
              <a:gd name="connsiteX17" fmla="*/ 1080655 w 1122219"/>
              <a:gd name="connsiteY17" fmla="*/ 287176 h 550413"/>
              <a:gd name="connsiteX18" fmla="*/ 1066800 w 1122219"/>
              <a:gd name="connsiteY18" fmla="*/ 245613 h 550413"/>
              <a:gd name="connsiteX19" fmla="*/ 969819 w 1122219"/>
              <a:gd name="connsiteY19" fmla="*/ 134776 h 550413"/>
              <a:gd name="connsiteX20" fmla="*/ 886691 w 1122219"/>
              <a:gd name="connsiteY20" fmla="*/ 107067 h 550413"/>
              <a:gd name="connsiteX21" fmla="*/ 720437 w 1122219"/>
              <a:gd name="connsiteY21" fmla="*/ 93213 h 55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2219" h="550413">
                <a:moveTo>
                  <a:pt x="872837" y="107067"/>
                </a:moveTo>
                <a:cubicBezTo>
                  <a:pt x="789448" y="57034"/>
                  <a:pt x="824656" y="67595"/>
                  <a:pt x="734291" y="51649"/>
                </a:cubicBezTo>
                <a:lnTo>
                  <a:pt x="568037" y="23940"/>
                </a:lnTo>
                <a:cubicBezTo>
                  <a:pt x="446886" y="-16445"/>
                  <a:pt x="518369" y="1755"/>
                  <a:pt x="263237" y="23940"/>
                </a:cubicBezTo>
                <a:cubicBezTo>
                  <a:pt x="252486" y="24875"/>
                  <a:pt x="180757" y="44398"/>
                  <a:pt x="166255" y="51649"/>
                </a:cubicBezTo>
                <a:cubicBezTo>
                  <a:pt x="58822" y="105365"/>
                  <a:pt x="187600" y="58387"/>
                  <a:pt x="83128" y="93213"/>
                </a:cubicBezTo>
                <a:cubicBezTo>
                  <a:pt x="-2164" y="221149"/>
                  <a:pt x="106682" y="63770"/>
                  <a:pt x="27709" y="162485"/>
                </a:cubicBezTo>
                <a:cubicBezTo>
                  <a:pt x="17307" y="175487"/>
                  <a:pt x="9236" y="190194"/>
                  <a:pt x="0" y="204049"/>
                </a:cubicBezTo>
                <a:cubicBezTo>
                  <a:pt x="4618" y="254849"/>
                  <a:pt x="3167" y="306572"/>
                  <a:pt x="13855" y="356449"/>
                </a:cubicBezTo>
                <a:cubicBezTo>
                  <a:pt x="26004" y="413146"/>
                  <a:pt x="122107" y="438285"/>
                  <a:pt x="152400" y="453431"/>
                </a:cubicBezTo>
                <a:cubicBezTo>
                  <a:pt x="249710" y="502086"/>
                  <a:pt x="167841" y="464416"/>
                  <a:pt x="249382" y="494994"/>
                </a:cubicBezTo>
                <a:cubicBezTo>
                  <a:pt x="309608" y="517579"/>
                  <a:pt x="323537" y="530959"/>
                  <a:pt x="387928" y="536558"/>
                </a:cubicBezTo>
                <a:cubicBezTo>
                  <a:pt x="470870" y="543771"/>
                  <a:pt x="554182" y="545795"/>
                  <a:pt x="637309" y="550413"/>
                </a:cubicBezTo>
                <a:cubicBezTo>
                  <a:pt x="771236" y="545795"/>
                  <a:pt x="905345" y="544917"/>
                  <a:pt x="1039091" y="536558"/>
                </a:cubicBezTo>
                <a:cubicBezTo>
                  <a:pt x="1053667" y="535647"/>
                  <a:pt x="1069251" y="531826"/>
                  <a:pt x="1080655" y="522703"/>
                </a:cubicBezTo>
                <a:cubicBezTo>
                  <a:pt x="1105071" y="503171"/>
                  <a:pt x="1113092" y="466956"/>
                  <a:pt x="1122219" y="439576"/>
                </a:cubicBezTo>
                <a:cubicBezTo>
                  <a:pt x="1117601" y="402631"/>
                  <a:pt x="1118161" y="364661"/>
                  <a:pt x="1108364" y="328740"/>
                </a:cubicBezTo>
                <a:cubicBezTo>
                  <a:pt x="1103983" y="312676"/>
                  <a:pt x="1088102" y="302069"/>
                  <a:pt x="1080655" y="287176"/>
                </a:cubicBezTo>
                <a:cubicBezTo>
                  <a:pt x="1074124" y="274114"/>
                  <a:pt x="1073892" y="258379"/>
                  <a:pt x="1066800" y="245613"/>
                </a:cubicBezTo>
                <a:cubicBezTo>
                  <a:pt x="1039167" y="195874"/>
                  <a:pt x="1020581" y="157337"/>
                  <a:pt x="969819" y="134776"/>
                </a:cubicBezTo>
                <a:cubicBezTo>
                  <a:pt x="943128" y="122913"/>
                  <a:pt x="915798" y="109493"/>
                  <a:pt x="886691" y="107067"/>
                </a:cubicBezTo>
                <a:lnTo>
                  <a:pt x="720437" y="93213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แบบอิสระ 4"/>
          <p:cNvSpPr/>
          <p:nvPr/>
        </p:nvSpPr>
        <p:spPr>
          <a:xfrm>
            <a:off x="5181600" y="3560618"/>
            <a:ext cx="997527" cy="720437"/>
          </a:xfrm>
          <a:custGeom>
            <a:avLst/>
            <a:gdLst>
              <a:gd name="connsiteX0" fmla="*/ 484909 w 997527"/>
              <a:gd name="connsiteY0" fmla="*/ 55418 h 720437"/>
              <a:gd name="connsiteX1" fmla="*/ 138545 w 997527"/>
              <a:gd name="connsiteY1" fmla="*/ 55418 h 720437"/>
              <a:gd name="connsiteX2" fmla="*/ 41564 w 997527"/>
              <a:gd name="connsiteY2" fmla="*/ 110837 h 720437"/>
              <a:gd name="connsiteX3" fmla="*/ 0 w 997527"/>
              <a:gd name="connsiteY3" fmla="*/ 193964 h 720437"/>
              <a:gd name="connsiteX4" fmla="*/ 27709 w 997527"/>
              <a:gd name="connsiteY4" fmla="*/ 401782 h 720437"/>
              <a:gd name="connsiteX5" fmla="*/ 83127 w 997527"/>
              <a:gd name="connsiteY5" fmla="*/ 484909 h 720437"/>
              <a:gd name="connsiteX6" fmla="*/ 124691 w 997527"/>
              <a:gd name="connsiteY6" fmla="*/ 498764 h 720437"/>
              <a:gd name="connsiteX7" fmla="*/ 249382 w 997527"/>
              <a:gd name="connsiteY7" fmla="*/ 609600 h 720437"/>
              <a:gd name="connsiteX8" fmla="*/ 290945 w 997527"/>
              <a:gd name="connsiteY8" fmla="*/ 623455 h 720437"/>
              <a:gd name="connsiteX9" fmla="*/ 360218 w 997527"/>
              <a:gd name="connsiteY9" fmla="*/ 678873 h 720437"/>
              <a:gd name="connsiteX10" fmla="*/ 484909 w 997527"/>
              <a:gd name="connsiteY10" fmla="*/ 706582 h 720437"/>
              <a:gd name="connsiteX11" fmla="*/ 554182 w 997527"/>
              <a:gd name="connsiteY11" fmla="*/ 720437 h 720437"/>
              <a:gd name="connsiteX12" fmla="*/ 734291 w 997527"/>
              <a:gd name="connsiteY12" fmla="*/ 706582 h 720437"/>
              <a:gd name="connsiteX13" fmla="*/ 817418 w 997527"/>
              <a:gd name="connsiteY13" fmla="*/ 678873 h 720437"/>
              <a:gd name="connsiteX14" fmla="*/ 900545 w 997527"/>
              <a:gd name="connsiteY14" fmla="*/ 595746 h 720437"/>
              <a:gd name="connsiteX15" fmla="*/ 942109 w 997527"/>
              <a:gd name="connsiteY15" fmla="*/ 554182 h 720437"/>
              <a:gd name="connsiteX16" fmla="*/ 955964 w 997527"/>
              <a:gd name="connsiteY16" fmla="*/ 512618 h 720437"/>
              <a:gd name="connsiteX17" fmla="*/ 983673 w 997527"/>
              <a:gd name="connsiteY17" fmla="*/ 457200 h 720437"/>
              <a:gd name="connsiteX18" fmla="*/ 997527 w 997527"/>
              <a:gd name="connsiteY18" fmla="*/ 401782 h 720437"/>
              <a:gd name="connsiteX19" fmla="*/ 983673 w 997527"/>
              <a:gd name="connsiteY19" fmla="*/ 207818 h 720437"/>
              <a:gd name="connsiteX20" fmla="*/ 886691 w 997527"/>
              <a:gd name="connsiteY20" fmla="*/ 96982 h 720437"/>
              <a:gd name="connsiteX21" fmla="*/ 831273 w 997527"/>
              <a:gd name="connsiteY21" fmla="*/ 69273 h 720437"/>
              <a:gd name="connsiteX22" fmla="*/ 789709 w 997527"/>
              <a:gd name="connsiteY22" fmla="*/ 41564 h 720437"/>
              <a:gd name="connsiteX23" fmla="*/ 526473 w 997527"/>
              <a:gd name="connsiteY23" fmla="*/ 0 h 720437"/>
              <a:gd name="connsiteX24" fmla="*/ 374073 w 997527"/>
              <a:gd name="connsiteY24" fmla="*/ 13855 h 72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97527" h="720437">
                <a:moveTo>
                  <a:pt x="484909" y="55418"/>
                </a:moveTo>
                <a:cubicBezTo>
                  <a:pt x="336498" y="38928"/>
                  <a:pt x="313683" y="29148"/>
                  <a:pt x="138545" y="55418"/>
                </a:cubicBezTo>
                <a:cubicBezTo>
                  <a:pt x="115861" y="58821"/>
                  <a:pt x="61913" y="97271"/>
                  <a:pt x="41564" y="110837"/>
                </a:cubicBezTo>
                <a:cubicBezTo>
                  <a:pt x="27554" y="131851"/>
                  <a:pt x="0" y="165284"/>
                  <a:pt x="0" y="193964"/>
                </a:cubicBezTo>
                <a:cubicBezTo>
                  <a:pt x="0" y="203977"/>
                  <a:pt x="227" y="352314"/>
                  <a:pt x="27709" y="401782"/>
                </a:cubicBezTo>
                <a:cubicBezTo>
                  <a:pt x="43882" y="430893"/>
                  <a:pt x="51534" y="474378"/>
                  <a:pt x="83127" y="484909"/>
                </a:cubicBezTo>
                <a:lnTo>
                  <a:pt x="124691" y="498764"/>
                </a:lnTo>
                <a:cubicBezTo>
                  <a:pt x="162245" y="536318"/>
                  <a:pt x="201813" y="582418"/>
                  <a:pt x="249382" y="609600"/>
                </a:cubicBezTo>
                <a:cubicBezTo>
                  <a:pt x="262062" y="616846"/>
                  <a:pt x="277091" y="618837"/>
                  <a:pt x="290945" y="623455"/>
                </a:cubicBezTo>
                <a:cubicBezTo>
                  <a:pt x="316717" y="649226"/>
                  <a:pt x="325266" y="661397"/>
                  <a:pt x="360218" y="678873"/>
                </a:cubicBezTo>
                <a:cubicBezTo>
                  <a:pt x="395112" y="696320"/>
                  <a:pt x="451468" y="700502"/>
                  <a:pt x="484909" y="706582"/>
                </a:cubicBezTo>
                <a:cubicBezTo>
                  <a:pt x="508077" y="710795"/>
                  <a:pt x="531091" y="715819"/>
                  <a:pt x="554182" y="720437"/>
                </a:cubicBezTo>
                <a:cubicBezTo>
                  <a:pt x="614218" y="715819"/>
                  <a:pt x="674814" y="715973"/>
                  <a:pt x="734291" y="706582"/>
                </a:cubicBezTo>
                <a:cubicBezTo>
                  <a:pt x="763141" y="702027"/>
                  <a:pt x="817418" y="678873"/>
                  <a:pt x="817418" y="678873"/>
                </a:cubicBezTo>
                <a:lnTo>
                  <a:pt x="900545" y="595746"/>
                </a:lnTo>
                <a:lnTo>
                  <a:pt x="942109" y="554182"/>
                </a:lnTo>
                <a:cubicBezTo>
                  <a:pt x="946727" y="540327"/>
                  <a:pt x="950211" y="526041"/>
                  <a:pt x="955964" y="512618"/>
                </a:cubicBezTo>
                <a:cubicBezTo>
                  <a:pt x="964100" y="493635"/>
                  <a:pt x="976421" y="476538"/>
                  <a:pt x="983673" y="457200"/>
                </a:cubicBezTo>
                <a:cubicBezTo>
                  <a:pt x="990359" y="439371"/>
                  <a:pt x="992909" y="420255"/>
                  <a:pt x="997527" y="401782"/>
                </a:cubicBezTo>
                <a:cubicBezTo>
                  <a:pt x="992909" y="337127"/>
                  <a:pt x="999394" y="270702"/>
                  <a:pt x="983673" y="207818"/>
                </a:cubicBezTo>
                <a:cubicBezTo>
                  <a:pt x="970011" y="153169"/>
                  <a:pt x="930468" y="121997"/>
                  <a:pt x="886691" y="96982"/>
                </a:cubicBezTo>
                <a:cubicBezTo>
                  <a:pt x="868759" y="86735"/>
                  <a:pt x="849205" y="79520"/>
                  <a:pt x="831273" y="69273"/>
                </a:cubicBezTo>
                <a:cubicBezTo>
                  <a:pt x="816816" y="61012"/>
                  <a:pt x="804925" y="48327"/>
                  <a:pt x="789709" y="41564"/>
                </a:cubicBezTo>
                <a:cubicBezTo>
                  <a:pt x="691859" y="-1925"/>
                  <a:pt x="648291" y="9371"/>
                  <a:pt x="526473" y="0"/>
                </a:cubicBezTo>
                <a:cubicBezTo>
                  <a:pt x="383332" y="14315"/>
                  <a:pt x="434339" y="13855"/>
                  <a:pt x="374073" y="1385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ขึ้น 10"/>
          <p:cNvSpPr/>
          <p:nvPr/>
        </p:nvSpPr>
        <p:spPr>
          <a:xfrm>
            <a:off x="3006436" y="4648200"/>
            <a:ext cx="955964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พึงรับ</a:t>
            </a:r>
          </a:p>
        </p:txBody>
      </p:sp>
      <p:sp>
        <p:nvSpPr>
          <p:cNvPr id="13" name="ลูกศรขึ้น 12"/>
          <p:cNvSpPr/>
          <p:nvPr/>
        </p:nvSpPr>
        <p:spPr>
          <a:xfrm>
            <a:off x="5250941" y="4648195"/>
            <a:ext cx="955964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พึงจ่าย</a:t>
            </a:r>
          </a:p>
        </p:txBody>
      </p:sp>
    </p:spTree>
    <p:extLst>
      <p:ext uri="{BB962C8B-B14F-4D97-AF65-F5344CB8AC3E}">
        <p14:creationId xmlns:p14="http://schemas.microsoft.com/office/powerpoint/2010/main" val="13460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"/>
    </mc:Choice>
    <mc:Fallback xmlns="">
      <p:transition spd="slow" advTm="30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cont\Documents\254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927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รูปแบบอิสระ 9"/>
          <p:cNvSpPr/>
          <p:nvPr/>
        </p:nvSpPr>
        <p:spPr>
          <a:xfrm>
            <a:off x="7689273" y="5195455"/>
            <a:ext cx="1288551" cy="678872"/>
          </a:xfrm>
          <a:custGeom>
            <a:avLst/>
            <a:gdLst>
              <a:gd name="connsiteX0" fmla="*/ 0 w 1288551"/>
              <a:gd name="connsiteY0" fmla="*/ 83127 h 623454"/>
              <a:gd name="connsiteX1" fmla="*/ 637309 w 1288551"/>
              <a:gd name="connsiteY1" fmla="*/ 41563 h 623454"/>
              <a:gd name="connsiteX2" fmla="*/ 1246909 w 1288551"/>
              <a:gd name="connsiteY2" fmla="*/ 55418 h 623454"/>
              <a:gd name="connsiteX3" fmla="*/ 1288472 w 1288551"/>
              <a:gd name="connsiteY3" fmla="*/ 96981 h 623454"/>
              <a:gd name="connsiteX4" fmla="*/ 1260763 w 1288551"/>
              <a:gd name="connsiteY4" fmla="*/ 484909 h 623454"/>
              <a:gd name="connsiteX5" fmla="*/ 1246909 w 1288551"/>
              <a:gd name="connsiteY5" fmla="*/ 526472 h 623454"/>
              <a:gd name="connsiteX6" fmla="*/ 1233054 w 1288551"/>
              <a:gd name="connsiteY6" fmla="*/ 595745 h 623454"/>
              <a:gd name="connsiteX7" fmla="*/ 1136072 w 1288551"/>
              <a:gd name="connsiteY7" fmla="*/ 609600 h 623454"/>
              <a:gd name="connsiteX8" fmla="*/ 1052945 w 1288551"/>
              <a:gd name="connsiteY8" fmla="*/ 623454 h 623454"/>
              <a:gd name="connsiteX9" fmla="*/ 304800 w 1288551"/>
              <a:gd name="connsiteY9" fmla="*/ 609600 h 623454"/>
              <a:gd name="connsiteX10" fmla="*/ 249382 w 1288551"/>
              <a:gd name="connsiteY10" fmla="*/ 595745 h 623454"/>
              <a:gd name="connsiteX11" fmla="*/ 96982 w 1288551"/>
              <a:gd name="connsiteY11" fmla="*/ 581890 h 623454"/>
              <a:gd name="connsiteX12" fmla="*/ 69272 w 1288551"/>
              <a:gd name="connsiteY12" fmla="*/ 498763 h 623454"/>
              <a:gd name="connsiteX13" fmla="*/ 55418 w 1288551"/>
              <a:gd name="connsiteY13" fmla="*/ 0 h 6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8551" h="623454">
                <a:moveTo>
                  <a:pt x="0" y="83127"/>
                </a:moveTo>
                <a:cubicBezTo>
                  <a:pt x="251513" y="-711"/>
                  <a:pt x="97683" y="41563"/>
                  <a:pt x="637309" y="41563"/>
                </a:cubicBezTo>
                <a:cubicBezTo>
                  <a:pt x="840561" y="41563"/>
                  <a:pt x="1043709" y="50800"/>
                  <a:pt x="1246909" y="55418"/>
                </a:cubicBezTo>
                <a:cubicBezTo>
                  <a:pt x="1260763" y="69272"/>
                  <a:pt x="1286421" y="77496"/>
                  <a:pt x="1288472" y="96981"/>
                </a:cubicBezTo>
                <a:cubicBezTo>
                  <a:pt x="1290085" y="112307"/>
                  <a:pt x="1266543" y="441559"/>
                  <a:pt x="1260763" y="484909"/>
                </a:cubicBezTo>
                <a:cubicBezTo>
                  <a:pt x="1258833" y="499385"/>
                  <a:pt x="1250451" y="512304"/>
                  <a:pt x="1246909" y="526472"/>
                </a:cubicBezTo>
                <a:cubicBezTo>
                  <a:pt x="1241198" y="549317"/>
                  <a:pt x="1251893" y="581616"/>
                  <a:pt x="1233054" y="595745"/>
                </a:cubicBezTo>
                <a:cubicBezTo>
                  <a:pt x="1206930" y="615338"/>
                  <a:pt x="1168348" y="604635"/>
                  <a:pt x="1136072" y="609600"/>
                </a:cubicBezTo>
                <a:cubicBezTo>
                  <a:pt x="1108307" y="613871"/>
                  <a:pt x="1080654" y="618836"/>
                  <a:pt x="1052945" y="623454"/>
                </a:cubicBezTo>
                <a:lnTo>
                  <a:pt x="304800" y="609600"/>
                </a:lnTo>
                <a:cubicBezTo>
                  <a:pt x="285770" y="608944"/>
                  <a:pt x="268256" y="598262"/>
                  <a:pt x="249382" y="595745"/>
                </a:cubicBezTo>
                <a:cubicBezTo>
                  <a:pt x="198820" y="589003"/>
                  <a:pt x="147782" y="586508"/>
                  <a:pt x="96982" y="581890"/>
                </a:cubicBezTo>
                <a:lnTo>
                  <a:pt x="69272" y="498763"/>
                </a:lnTo>
                <a:cubicBezTo>
                  <a:pt x="7226" y="312628"/>
                  <a:pt x="55418" y="471726"/>
                  <a:pt x="55418" y="0"/>
                </a:cubicBezTo>
              </a:path>
            </a:pathLst>
          </a:custGeom>
          <a:ln w="28575">
            <a:solidFill>
              <a:srgbClr val="1EE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รูปแบบอิสระ 10"/>
          <p:cNvSpPr/>
          <p:nvPr/>
        </p:nvSpPr>
        <p:spPr>
          <a:xfrm>
            <a:off x="6553200" y="5219811"/>
            <a:ext cx="1233055" cy="654516"/>
          </a:xfrm>
          <a:custGeom>
            <a:avLst/>
            <a:gdLst>
              <a:gd name="connsiteX0" fmla="*/ 1243533 w 1437497"/>
              <a:gd name="connsiteY0" fmla="*/ 72625 h 654516"/>
              <a:gd name="connsiteX1" fmla="*/ 1077278 w 1437497"/>
              <a:gd name="connsiteY1" fmla="*/ 44916 h 654516"/>
              <a:gd name="connsiteX2" fmla="*/ 1035715 w 1437497"/>
              <a:gd name="connsiteY2" fmla="*/ 31062 h 654516"/>
              <a:gd name="connsiteX3" fmla="*/ 814042 w 1437497"/>
              <a:gd name="connsiteY3" fmla="*/ 3353 h 654516"/>
              <a:gd name="connsiteX4" fmla="*/ 218297 w 1437497"/>
              <a:gd name="connsiteY4" fmla="*/ 17207 h 654516"/>
              <a:gd name="connsiteX5" fmla="*/ 24333 w 1437497"/>
              <a:gd name="connsiteY5" fmla="*/ 31062 h 654516"/>
              <a:gd name="connsiteX6" fmla="*/ 38187 w 1437497"/>
              <a:gd name="connsiteY6" fmla="*/ 612953 h 654516"/>
              <a:gd name="connsiteX7" fmla="*/ 65897 w 1437497"/>
              <a:gd name="connsiteY7" fmla="*/ 640662 h 654516"/>
              <a:gd name="connsiteX8" fmla="*/ 149024 w 1437497"/>
              <a:gd name="connsiteY8" fmla="*/ 654516 h 654516"/>
              <a:gd name="connsiteX9" fmla="*/ 1395933 w 1437497"/>
              <a:gd name="connsiteY9" fmla="*/ 640662 h 654516"/>
              <a:gd name="connsiteX10" fmla="*/ 1423642 w 1437497"/>
              <a:gd name="connsiteY10" fmla="*/ 599098 h 654516"/>
              <a:gd name="connsiteX11" fmla="*/ 1437497 w 1437497"/>
              <a:gd name="connsiteY11" fmla="*/ 585244 h 65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497" h="654516">
                <a:moveTo>
                  <a:pt x="1243533" y="72625"/>
                </a:moveTo>
                <a:cubicBezTo>
                  <a:pt x="1188781" y="64804"/>
                  <a:pt x="1131310" y="58424"/>
                  <a:pt x="1077278" y="44916"/>
                </a:cubicBezTo>
                <a:cubicBezTo>
                  <a:pt x="1063110" y="41374"/>
                  <a:pt x="1049971" y="34230"/>
                  <a:pt x="1035715" y="31062"/>
                </a:cubicBezTo>
                <a:cubicBezTo>
                  <a:pt x="965395" y="15435"/>
                  <a:pt x="883741" y="10323"/>
                  <a:pt x="814042" y="3353"/>
                </a:cubicBezTo>
                <a:lnTo>
                  <a:pt x="218297" y="17207"/>
                </a:lnTo>
                <a:cubicBezTo>
                  <a:pt x="153517" y="19480"/>
                  <a:pt x="43091" y="-30984"/>
                  <a:pt x="24333" y="31062"/>
                </a:cubicBezTo>
                <a:cubicBezTo>
                  <a:pt x="-31814" y="216779"/>
                  <a:pt x="24989" y="419384"/>
                  <a:pt x="38187" y="612953"/>
                </a:cubicBezTo>
                <a:cubicBezTo>
                  <a:pt x="39076" y="625985"/>
                  <a:pt x="53666" y="636076"/>
                  <a:pt x="65897" y="640662"/>
                </a:cubicBezTo>
                <a:cubicBezTo>
                  <a:pt x="92200" y="650525"/>
                  <a:pt x="121315" y="649898"/>
                  <a:pt x="149024" y="654516"/>
                </a:cubicBezTo>
                <a:lnTo>
                  <a:pt x="1395933" y="640662"/>
                </a:lnTo>
                <a:cubicBezTo>
                  <a:pt x="1412568" y="639939"/>
                  <a:pt x="1413651" y="612419"/>
                  <a:pt x="1423642" y="599098"/>
                </a:cubicBezTo>
                <a:cubicBezTo>
                  <a:pt x="1427561" y="593873"/>
                  <a:pt x="1432879" y="589862"/>
                  <a:pt x="1437497" y="585244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รูปแบบอิสระ 13"/>
          <p:cNvSpPr/>
          <p:nvPr/>
        </p:nvSpPr>
        <p:spPr>
          <a:xfrm>
            <a:off x="5195455" y="5237018"/>
            <a:ext cx="1468581" cy="623455"/>
          </a:xfrm>
          <a:custGeom>
            <a:avLst/>
            <a:gdLst>
              <a:gd name="connsiteX0" fmla="*/ 1205345 w 1468581"/>
              <a:gd name="connsiteY0" fmla="*/ 0 h 623455"/>
              <a:gd name="connsiteX1" fmla="*/ 581890 w 1468581"/>
              <a:gd name="connsiteY1" fmla="*/ 13855 h 623455"/>
              <a:gd name="connsiteX2" fmla="*/ 166254 w 1468581"/>
              <a:gd name="connsiteY2" fmla="*/ 27709 h 623455"/>
              <a:gd name="connsiteX3" fmla="*/ 138545 w 1468581"/>
              <a:gd name="connsiteY3" fmla="*/ 69273 h 623455"/>
              <a:gd name="connsiteX4" fmla="*/ 110836 w 1468581"/>
              <a:gd name="connsiteY4" fmla="*/ 124691 h 623455"/>
              <a:gd name="connsiteX5" fmla="*/ 69272 w 1468581"/>
              <a:gd name="connsiteY5" fmla="*/ 290946 h 623455"/>
              <a:gd name="connsiteX6" fmla="*/ 41563 w 1468581"/>
              <a:gd name="connsiteY6" fmla="*/ 360218 h 623455"/>
              <a:gd name="connsiteX7" fmla="*/ 27709 w 1468581"/>
              <a:gd name="connsiteY7" fmla="*/ 415637 h 623455"/>
              <a:gd name="connsiteX8" fmla="*/ 0 w 1468581"/>
              <a:gd name="connsiteY8" fmla="*/ 526473 h 623455"/>
              <a:gd name="connsiteX9" fmla="*/ 13854 w 1468581"/>
              <a:gd name="connsiteY9" fmla="*/ 595746 h 623455"/>
              <a:gd name="connsiteX10" fmla="*/ 55418 w 1468581"/>
              <a:gd name="connsiteY10" fmla="*/ 609600 h 623455"/>
              <a:gd name="connsiteX11" fmla="*/ 138545 w 1468581"/>
              <a:gd name="connsiteY11" fmla="*/ 623455 h 623455"/>
              <a:gd name="connsiteX12" fmla="*/ 1413163 w 1468581"/>
              <a:gd name="connsiteY12" fmla="*/ 609600 h 623455"/>
              <a:gd name="connsiteX13" fmla="*/ 1454727 w 1468581"/>
              <a:gd name="connsiteY13" fmla="*/ 595746 h 623455"/>
              <a:gd name="connsiteX14" fmla="*/ 1468581 w 1468581"/>
              <a:gd name="connsiteY14" fmla="*/ 595746 h 62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68581" h="623455">
                <a:moveTo>
                  <a:pt x="1205345" y="0"/>
                </a:moveTo>
                <a:lnTo>
                  <a:pt x="581890" y="13855"/>
                </a:lnTo>
                <a:cubicBezTo>
                  <a:pt x="443317" y="17550"/>
                  <a:pt x="303806" y="10515"/>
                  <a:pt x="166254" y="27709"/>
                </a:cubicBezTo>
                <a:cubicBezTo>
                  <a:pt x="149731" y="29774"/>
                  <a:pt x="146806" y="54816"/>
                  <a:pt x="138545" y="69273"/>
                </a:cubicBezTo>
                <a:cubicBezTo>
                  <a:pt x="128298" y="87205"/>
                  <a:pt x="118972" y="105708"/>
                  <a:pt x="110836" y="124691"/>
                </a:cubicBezTo>
                <a:cubicBezTo>
                  <a:pt x="88085" y="177775"/>
                  <a:pt x="87428" y="236478"/>
                  <a:pt x="69272" y="290946"/>
                </a:cubicBezTo>
                <a:cubicBezTo>
                  <a:pt x="61408" y="314539"/>
                  <a:pt x="49427" y="336625"/>
                  <a:pt x="41563" y="360218"/>
                </a:cubicBezTo>
                <a:cubicBezTo>
                  <a:pt x="35542" y="378282"/>
                  <a:pt x="32940" y="397328"/>
                  <a:pt x="27709" y="415637"/>
                </a:cubicBezTo>
                <a:cubicBezTo>
                  <a:pt x="-695" y="515051"/>
                  <a:pt x="28170" y="385618"/>
                  <a:pt x="0" y="526473"/>
                </a:cubicBezTo>
                <a:cubicBezTo>
                  <a:pt x="4618" y="549564"/>
                  <a:pt x="792" y="576153"/>
                  <a:pt x="13854" y="595746"/>
                </a:cubicBezTo>
                <a:cubicBezTo>
                  <a:pt x="21955" y="607897"/>
                  <a:pt x="41162" y="606432"/>
                  <a:pt x="55418" y="609600"/>
                </a:cubicBezTo>
                <a:cubicBezTo>
                  <a:pt x="82840" y="615694"/>
                  <a:pt x="110836" y="618837"/>
                  <a:pt x="138545" y="623455"/>
                </a:cubicBezTo>
                <a:lnTo>
                  <a:pt x="1413163" y="609600"/>
                </a:lnTo>
                <a:cubicBezTo>
                  <a:pt x="1427764" y="609293"/>
                  <a:pt x="1440559" y="599288"/>
                  <a:pt x="1454727" y="595746"/>
                </a:cubicBezTo>
                <a:cubicBezTo>
                  <a:pt x="1459207" y="594626"/>
                  <a:pt x="1463963" y="595746"/>
                  <a:pt x="1468581" y="59574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16" name="คำบรรยายภาพแบบสี่เหลี่ยมมุมมน 15"/>
          <p:cNvSpPr/>
          <p:nvPr/>
        </p:nvSpPr>
        <p:spPr>
          <a:xfrm>
            <a:off x="1066800" y="1780309"/>
            <a:ext cx="7620000" cy="29718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Dr.</a:t>
            </a:r>
            <a:r>
              <a:rPr lang="th-TH" sz="2200" dirty="0"/>
              <a:t> ค่ารักษาตามจ่าย</a:t>
            </a:r>
            <a:r>
              <a:rPr lang="en-US" sz="2200" dirty="0"/>
              <a:t> UC </a:t>
            </a:r>
            <a:r>
              <a:rPr lang="th-TH" sz="2200" dirty="0"/>
              <a:t>ในสังกัด </a:t>
            </a:r>
            <a:r>
              <a:rPr lang="th-TH" sz="2200" dirty="0" err="1"/>
              <a:t>สป</a:t>
            </a:r>
            <a:r>
              <a:rPr lang="th-TH" sz="2200" dirty="0"/>
              <a:t>.         507,156.05</a:t>
            </a:r>
          </a:p>
          <a:p>
            <a:r>
              <a:rPr lang="th-TH" sz="2200" dirty="0"/>
              <a:t>        (5104030299.202)</a:t>
            </a:r>
          </a:p>
          <a:p>
            <a:r>
              <a:rPr lang="en-US" sz="2200" dirty="0"/>
              <a:t>       Cr.  </a:t>
            </a:r>
            <a:r>
              <a:rPr lang="th-TH" sz="2200" dirty="0"/>
              <a:t>รายได้กองทุน </a:t>
            </a:r>
            <a:r>
              <a:rPr lang="en-US" sz="2200" dirty="0"/>
              <a:t>UC OP </a:t>
            </a:r>
            <a:r>
              <a:rPr lang="th-TH" sz="2200" dirty="0"/>
              <a:t>เหมาจ่ายต่อผู้มีสิทธิ์                             291,240.25</a:t>
            </a:r>
          </a:p>
          <a:p>
            <a:r>
              <a:rPr lang="th-TH" sz="2200" dirty="0"/>
              <a:t>                   (4301020105.214)</a:t>
            </a:r>
          </a:p>
          <a:p>
            <a:r>
              <a:rPr lang="en-US" sz="2200" dirty="0"/>
              <a:t>       Cr. </a:t>
            </a:r>
            <a:r>
              <a:rPr lang="th-TH" sz="2200" dirty="0"/>
              <a:t>ลูกหนี้ค่ารักษา  </a:t>
            </a:r>
            <a:r>
              <a:rPr lang="en-US" sz="2200" dirty="0"/>
              <a:t>OP Refer </a:t>
            </a:r>
            <a:r>
              <a:rPr lang="th-TH" sz="2200" dirty="0"/>
              <a:t>/ลูกหนี้ </a:t>
            </a:r>
            <a:r>
              <a:rPr lang="en-US" sz="2200" dirty="0"/>
              <a:t>UC.IP                       </a:t>
            </a:r>
            <a:r>
              <a:rPr lang="en-US" sz="1600" dirty="0"/>
              <a:t>215,915.80</a:t>
            </a:r>
            <a:endParaRPr lang="th-TH" sz="1600" dirty="0"/>
          </a:p>
          <a:p>
            <a:r>
              <a:rPr lang="th-TH" sz="2200" dirty="0"/>
              <a:t>                   (1102050194.213 / 202)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22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1"/>
    </mc:Choice>
    <mc:Fallback xmlns="">
      <p:transition spd="slow" advTm="1062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1055" y="457200"/>
            <a:ext cx="8229600" cy="715962"/>
          </a:xfrm>
        </p:spPr>
        <p:txBody>
          <a:bodyPr/>
          <a:lstStyle/>
          <a:p>
            <a:r>
              <a:rPr lang="th-TH" sz="2800" b="1" dirty="0">
                <a:cs typeface="+mn-cs"/>
              </a:rPr>
              <a:t>เจ้าหนี้ค่ารักษาพยาบาลประกันสังคม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3886200" cy="457200"/>
          </a:xfrm>
          <a:solidFill>
            <a:srgbClr val="CDFDA1"/>
          </a:solidFill>
        </p:spPr>
        <p:txBody>
          <a:bodyPr/>
          <a:lstStyle/>
          <a:p>
            <a:r>
              <a:rPr lang="th-TH" dirty="0"/>
              <a:t>เมื่อได้รับหนังสือเรียกเก็บ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3753799"/>
              </p:ext>
            </p:extLst>
          </p:nvPr>
        </p:nvGraphicFramePr>
        <p:xfrm>
          <a:off x="443345" y="2514600"/>
          <a:ext cx="8153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92125" y="3886200"/>
            <a:ext cx="4041775" cy="60267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ชำระหนี้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8756907"/>
              </p:ext>
            </p:extLst>
          </p:nvPr>
        </p:nvGraphicFramePr>
        <p:xfrm>
          <a:off x="571500" y="4572000"/>
          <a:ext cx="7924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ตัวแทนข้อความ 2"/>
          <p:cNvSpPr txBox="1">
            <a:spLocks/>
          </p:cNvSpPr>
          <p:nvPr/>
        </p:nvSpPr>
        <p:spPr bwMode="auto">
          <a:xfrm>
            <a:off x="457200" y="1295400"/>
            <a:ext cx="8153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คู่สัญญาหลัก ได้รับหนังสือเรียกเก็บค่ารักษาพยาบาล กรณีส่งต่อไปหน่วยบริการอื่นนอกเครือข่าย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4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1055" y="457200"/>
            <a:ext cx="8229600" cy="715962"/>
          </a:xfrm>
        </p:spPr>
        <p:txBody>
          <a:bodyPr/>
          <a:lstStyle/>
          <a:p>
            <a:r>
              <a:rPr lang="th-TH" sz="3200" dirty="0"/>
              <a:t>เจ้าหนี้ค่ารักษาแรงงานต่างด้าว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3886200" cy="457200"/>
          </a:xfrm>
          <a:solidFill>
            <a:srgbClr val="CDFDA1"/>
          </a:solidFill>
        </p:spPr>
        <p:txBody>
          <a:bodyPr/>
          <a:lstStyle/>
          <a:p>
            <a:r>
              <a:rPr lang="th-TH" dirty="0"/>
              <a:t>เมื่อได้รับหนังสือเรียกเก็บ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3979542"/>
              </p:ext>
            </p:extLst>
          </p:nvPr>
        </p:nvGraphicFramePr>
        <p:xfrm>
          <a:off x="443345" y="2514600"/>
          <a:ext cx="8153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92125" y="3886200"/>
            <a:ext cx="4041775" cy="60267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ชำระหนี้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78947203"/>
              </p:ext>
            </p:extLst>
          </p:nvPr>
        </p:nvGraphicFramePr>
        <p:xfrm>
          <a:off x="571500" y="4572000"/>
          <a:ext cx="7924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ตัวแทนข้อความ 2"/>
          <p:cNvSpPr txBox="1">
            <a:spLocks/>
          </p:cNvSpPr>
          <p:nvPr/>
        </p:nvSpPr>
        <p:spPr bwMode="auto">
          <a:xfrm>
            <a:off x="457200" y="1295400"/>
            <a:ext cx="8153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หน่วยบริการส่งต่อแรงงานต่างด้าว </a:t>
            </a:r>
            <a:r>
              <a:rPr lang="en-US" dirty="0"/>
              <a:t>OPD/IPD </a:t>
            </a:r>
            <a:r>
              <a:rPr lang="th-TH" dirty="0"/>
              <a:t>ไปหน่วยบริการอื่นสังกัดกระทรวง</a:t>
            </a:r>
            <a:r>
              <a:rPr lang="th-TH" dirty="0" err="1"/>
              <a:t>สธ</a:t>
            </a:r>
            <a:r>
              <a:rPr lang="th-TH" dirty="0"/>
              <a:t>./นอกสังกัด </a:t>
            </a:r>
            <a:r>
              <a:rPr lang="th-TH" dirty="0" err="1"/>
              <a:t>สธ</a:t>
            </a:r>
            <a:r>
              <a:rPr lang="th-TH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5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1055" y="457200"/>
            <a:ext cx="8229600" cy="715962"/>
          </a:xfrm>
        </p:spPr>
        <p:txBody>
          <a:bodyPr/>
          <a:lstStyle/>
          <a:p>
            <a:r>
              <a:rPr lang="th-TH" sz="3200" dirty="0"/>
              <a:t>เจ้าหนี้ค่ารักษาแรงงานต่างด้าว(ต่อ)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3886200" cy="457200"/>
          </a:xfrm>
          <a:solidFill>
            <a:srgbClr val="CDFDA1"/>
          </a:solidFill>
        </p:spPr>
        <p:txBody>
          <a:bodyPr/>
          <a:lstStyle/>
          <a:p>
            <a:r>
              <a:rPr lang="th-TH" dirty="0"/>
              <a:t>เมื่อได้รับหนังสือเรียกเก็บ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7578030"/>
              </p:ext>
            </p:extLst>
          </p:nvPr>
        </p:nvGraphicFramePr>
        <p:xfrm>
          <a:off x="443345" y="2514600"/>
          <a:ext cx="81534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92125" y="4038600"/>
            <a:ext cx="4041775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dirty="0"/>
              <a:t>ชำระหนี้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96119066"/>
              </p:ext>
            </p:extLst>
          </p:nvPr>
        </p:nvGraphicFramePr>
        <p:xfrm>
          <a:off x="571500" y="4572000"/>
          <a:ext cx="79248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ตัวแทนข้อความ 2"/>
          <p:cNvSpPr txBox="1">
            <a:spLocks/>
          </p:cNvSpPr>
          <p:nvPr/>
        </p:nvSpPr>
        <p:spPr bwMode="auto">
          <a:xfrm>
            <a:off x="482082" y="1295400"/>
            <a:ext cx="8153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หน่วยบริการส่งต่อแรงงานต่างด้าว </a:t>
            </a:r>
            <a:r>
              <a:rPr lang="en-US" dirty="0"/>
              <a:t>OPD/IPD </a:t>
            </a:r>
            <a:r>
              <a:rPr lang="th-TH" dirty="0"/>
              <a:t>ไปหน่วยบริการอื่นสังกัดกระทรวงสธ./นอกสังกัด สธ.  </a:t>
            </a:r>
            <a:r>
              <a:rPr lang="th-TH" dirty="0">
                <a:solidFill>
                  <a:srgbClr val="C00000"/>
                </a:solidFill>
              </a:rPr>
              <a:t>(ในกรณีที่รายได้ค่ารักษาแรงงานต่างด้าวรับล่วงหน้า เป็น “ศูนย์”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8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cs typeface="+mn-cs"/>
              </a:rPr>
              <a:t>เจ้าหนี้ค่ารักษา-บุคคลผู้มีปัญหาสถานะและสิทธิ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8001000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เมื่อได้รับหนังสือเรียกเก็บ 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57172"/>
              </p:ext>
            </p:extLst>
          </p:nvPr>
        </p:nvGraphicFramePr>
        <p:xfrm>
          <a:off x="457200" y="2174875"/>
          <a:ext cx="8382000" cy="163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09600" y="3886200"/>
            <a:ext cx="8153400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ปรับปรุงส่วนต่างค่ารักษาที่สูงกว่าฯ  หาก</a:t>
            </a:r>
            <a:r>
              <a:rPr lang="th-TH" dirty="0">
                <a:solidFill>
                  <a:srgbClr val="FF0000"/>
                </a:solidFill>
              </a:rPr>
              <a:t>ค่ารักษาที่เกิดขึ้นจริงมากกว่าเงินที่จะจ่าย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55503272"/>
              </p:ext>
            </p:extLst>
          </p:nvPr>
        </p:nvGraphicFramePr>
        <p:xfrm>
          <a:off x="609600" y="4572000"/>
          <a:ext cx="807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196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620000" cy="914400"/>
          </a:xfrm>
        </p:spPr>
        <p:txBody>
          <a:bodyPr/>
          <a:lstStyle/>
          <a:p>
            <a:r>
              <a:rPr lang="th-TH" sz="2800" dirty="0">
                <a:cs typeface="+mn-cs"/>
              </a:rPr>
              <a:t>เจ้าหนี้ค่ารักษา-บุคคลผู้มีปัญหาสถานะและสิทธิ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153400" cy="5334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เมื่อชำระเงิน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61134039"/>
              </p:ext>
            </p:extLst>
          </p:nvPr>
        </p:nvGraphicFramePr>
        <p:xfrm>
          <a:off x="381000" y="2209800"/>
          <a:ext cx="8382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167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7316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000" b="1" dirty="0"/>
              <a:t> </a:t>
            </a:r>
            <a:r>
              <a:rPr lang="th-TH" sz="3200" b="1" dirty="0"/>
              <a:t>ค่าใช้จ่ายค้างจ่าย</a:t>
            </a:r>
            <a:br>
              <a:rPr lang="th-TH" sz="3200" b="1" dirty="0"/>
            </a:br>
            <a:r>
              <a:rPr lang="th-TH" sz="3200" dirty="0"/>
              <a:t>(</a:t>
            </a:r>
            <a:r>
              <a:rPr lang="en-US" sz="3200" dirty="0"/>
              <a:t>Accrued Expense</a:t>
            </a:r>
            <a:r>
              <a:rPr lang="th-TH" sz="3200" dirty="0"/>
              <a:t>)</a:t>
            </a:r>
            <a:endParaRPr lang="en-US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th-TH" dirty="0"/>
              <a:t>	</a:t>
            </a:r>
          </a:p>
          <a:p>
            <a:pPr marL="0" indent="0">
              <a:buNone/>
            </a:pPr>
            <a:r>
              <a:rPr lang="th-TH" sz="2800" dirty="0"/>
              <a:t>             จำนวนเงินค่าใช้จ่ายที่เกิดขึ้นแล้วในรอบระยะเวลาบัญชีปัจจุบันแต่ยังไม่ได้มีการจ่ายเงิน  การจ่ายเงินจะกระทำในรอบระยะเวลาบัญชีถัดไป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วงรี 4"/>
          <p:cNvSpPr/>
          <p:nvPr/>
        </p:nvSpPr>
        <p:spPr>
          <a:xfrm>
            <a:off x="1066800" y="3352800"/>
            <a:ext cx="7315200" cy="228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1"/>
                </a:solidFill>
              </a:rPr>
              <a:t>การรับรู้  </a:t>
            </a:r>
            <a:r>
              <a:rPr lang="th-TH" sz="2800" dirty="0">
                <a:solidFill>
                  <a:schemeClr val="tx1"/>
                </a:solidFill>
              </a:rPr>
              <a:t>เมื่อเกิดค่าใช้จ่าย โดยการประมาณค่าตามระยะเวลาที่เกิดค่าใช้จ่ายนั้น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4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/>
              <a:t> ค่าใช้จ่ายค้างจ่าย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6599117"/>
              </p:ext>
            </p:extLst>
          </p:nvPr>
        </p:nvGraphicFramePr>
        <p:xfrm>
          <a:off x="457200" y="2209800"/>
          <a:ext cx="2895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73999895"/>
              </p:ext>
            </p:extLst>
          </p:nvPr>
        </p:nvGraphicFramePr>
        <p:xfrm>
          <a:off x="3429001" y="1371600"/>
          <a:ext cx="5334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5798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162800" cy="8382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200" dirty="0"/>
              <a:t> </a:t>
            </a:r>
            <a:r>
              <a:rPr lang="th-TH" sz="3200" b="1" dirty="0"/>
              <a:t>เจ้าหนี้</a:t>
            </a:r>
            <a:r>
              <a:rPr lang="th-TH" sz="3200" dirty="0"/>
              <a:t>  (</a:t>
            </a:r>
            <a:r>
              <a:rPr lang="en-US" sz="3200" dirty="0"/>
              <a:t>Accounts </a:t>
            </a:r>
            <a:r>
              <a:rPr lang="th-TH" sz="3200" dirty="0"/>
              <a:t> </a:t>
            </a:r>
            <a:r>
              <a:rPr lang="en-US" sz="3200" dirty="0"/>
              <a:t>Payable</a:t>
            </a:r>
            <a:r>
              <a:rPr lang="th-TH" sz="3200" dirty="0"/>
              <a:t>)</a:t>
            </a:r>
            <a:r>
              <a:rPr lang="en-US" sz="3200" dirty="0"/>
              <a:t>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19600"/>
          </a:xfrm>
        </p:spPr>
        <p:txBody>
          <a:bodyPr/>
          <a:lstStyle/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sz="2600" dirty="0"/>
              <a:t>      ภาระผูกพันที่หน่วยงานมีต่อบุคคลภายนอก เช่น เจ้าหนี้การค้าจากการซื้อสินค้าหรือบริการ   เจ้าหนี้รายจ่ายประเภททุน  เจ้าหนี้อื่น ๆ</a:t>
            </a:r>
            <a:endParaRPr lang="en-US" sz="2600" dirty="0"/>
          </a:p>
          <a:p>
            <a:pPr marL="0" indent="0">
              <a:buNone/>
            </a:pPr>
            <a:r>
              <a:rPr lang="th-TH" sz="2600" b="1" dirty="0"/>
              <a:t>	การรับรู้</a:t>
            </a:r>
            <a:r>
              <a:rPr lang="th-TH" sz="2600" dirty="0"/>
              <a:t>   เมื่อ</a:t>
            </a:r>
            <a:r>
              <a:rPr lang="th-TH" sz="2600" b="1" dirty="0"/>
              <a:t>ได้รับสินค้าหรือบริการหรือสินทรัพย์</a:t>
            </a:r>
            <a:r>
              <a:rPr lang="th-TH" sz="2600" dirty="0"/>
              <a:t>จากผู้ขายแล้ว</a:t>
            </a:r>
          </a:p>
          <a:p>
            <a:pPr marL="0" indent="0">
              <a:buNone/>
            </a:pPr>
            <a:endParaRPr lang="th-TH" sz="2600" dirty="0"/>
          </a:p>
          <a:p>
            <a:pPr marL="0" indent="0">
              <a:buNone/>
            </a:pPr>
            <a:r>
              <a:rPr lang="th-TH" sz="2600" dirty="0"/>
              <a:t> </a:t>
            </a:r>
            <a:endParaRPr lang="en-US" sz="2600" dirty="0"/>
          </a:p>
        </p:txBody>
      </p:sp>
      <p:sp>
        <p:nvSpPr>
          <p:cNvPr id="5" name="วงรี 4"/>
          <p:cNvSpPr/>
          <p:nvPr/>
        </p:nvSpPr>
        <p:spPr>
          <a:xfrm>
            <a:off x="1447800" y="3352800"/>
            <a:ext cx="6553200" cy="2286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600" dirty="0">
                <a:solidFill>
                  <a:schemeClr val="tx1"/>
                </a:solidFill>
              </a:rPr>
              <a:t>จุดที่หน่วยงานได้มีการตรวจรับเรียบร้อยแล้ว (คณะกรรมการตรวจรับลงลายมือชื่อรับของครบ</a:t>
            </a:r>
            <a:r>
              <a:rPr lang="th-TH" sz="2800" dirty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2"/>
    </mc:Choice>
    <mc:Fallback xmlns="">
      <p:transition spd="slow" advTm="929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391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3200" b="1" dirty="0"/>
              <a:t>ค่าตอบแทนค้างจ่าย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447800" y="1600201"/>
            <a:ext cx="7010400" cy="3581400"/>
          </a:xfrm>
        </p:spPr>
        <p:txBody>
          <a:bodyPr/>
          <a:lstStyle/>
          <a:p>
            <a:pPr marL="0" indent="0">
              <a:buNone/>
            </a:pPr>
            <a:r>
              <a:rPr lang="th-TH" sz="2400" b="1" dirty="0"/>
              <a:t>เอกสารประกอบการบันทึกบัญชี</a:t>
            </a:r>
          </a:p>
          <a:p>
            <a:pPr marL="0" indent="0">
              <a:buNone/>
            </a:pPr>
            <a:r>
              <a:rPr lang="th-TH" sz="2400" dirty="0"/>
              <a:t>	ใบประมาณการค่าใช้จ่ายค้างจ่ายจากงานการเงิน </a:t>
            </a:r>
            <a:r>
              <a:rPr lang="th-TH" sz="2400" b="1" dirty="0">
                <a:solidFill>
                  <a:srgbClr val="C00000"/>
                </a:solidFill>
              </a:rPr>
              <a:t>ที่มีหัวหน้าส่วนราชการลงนามรับรอง (ตามคู่มือตรวจคุณภาพบัญชี </a:t>
            </a:r>
            <a:r>
              <a:rPr lang="en-US" sz="2400" b="1" dirty="0">
                <a:solidFill>
                  <a:srgbClr val="C00000"/>
                </a:solidFill>
              </a:rPr>
              <a:t>V.10</a:t>
            </a:r>
            <a:r>
              <a:rPr lang="th-TH" sz="2400" b="1" dirty="0">
                <a:solidFill>
                  <a:srgbClr val="C00000"/>
                </a:solidFill>
              </a:rPr>
              <a:t>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790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467600" cy="685800"/>
          </a:xfrm>
        </p:spPr>
        <p:txBody>
          <a:bodyPr/>
          <a:lstStyle/>
          <a:p>
            <a:r>
              <a:rPr lang="th-TH" sz="3200" dirty="0">
                <a:cs typeface="+mn-cs"/>
              </a:rPr>
              <a:t>ค่าตอบแทนค้างจ่าย (ต่อ)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1534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การบันทึกบัญชี  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0570136"/>
              </p:ext>
            </p:extLst>
          </p:nvPr>
        </p:nvGraphicFramePr>
        <p:xfrm>
          <a:off x="533400" y="19050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82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cs typeface="+mn-cs"/>
              </a:rPr>
              <a:t>ค่าตอบแทนค้างจ่าย (ต่อ)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80010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การบันทึกบัญชี (ต่อ)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5692444"/>
              </p:ext>
            </p:extLst>
          </p:nvPr>
        </p:nvGraphicFramePr>
        <p:xfrm>
          <a:off x="609600" y="1828800"/>
          <a:ext cx="8001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73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cs typeface="+mn-cs"/>
              </a:rPr>
              <a:t>ค่าตอบแทนค้างจ่าย (ต่อ)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0772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การบันทึกบัญชี  (ต่อ)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4811996"/>
              </p:ext>
            </p:extLst>
          </p:nvPr>
        </p:nvGraphicFramePr>
        <p:xfrm>
          <a:off x="533400" y="19050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608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685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 ค่าใช้จ่ายค้างจ่าย 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7363106"/>
              </p:ext>
            </p:extLst>
          </p:nvPr>
        </p:nvGraphicFramePr>
        <p:xfrm>
          <a:off x="685800" y="2209800"/>
          <a:ext cx="3581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64616436"/>
              </p:ext>
            </p:extLst>
          </p:nvPr>
        </p:nvGraphicFramePr>
        <p:xfrm>
          <a:off x="4191000" y="1219200"/>
          <a:ext cx="3886201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793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391400" cy="914400"/>
          </a:xfrm>
        </p:spPr>
        <p:txBody>
          <a:bodyPr/>
          <a:lstStyle/>
          <a:p>
            <a:r>
              <a:rPr lang="th-TH" sz="3200" dirty="0">
                <a:cs typeface="+mn-cs"/>
              </a:rPr>
              <a:t>ค่าสาธารณูปโภคค้างจ่าย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6962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เอกสารประกอบการบันทึกบัญชี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42724"/>
              </p:ext>
            </p:extLst>
          </p:nvPr>
        </p:nvGraphicFramePr>
        <p:xfrm>
          <a:off x="1066800" y="2590800"/>
          <a:ext cx="373380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ตัวแทนเนื้อหา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0002724"/>
              </p:ext>
            </p:extLst>
          </p:nvPr>
        </p:nvGraphicFramePr>
        <p:xfrm>
          <a:off x="1066800" y="4343400"/>
          <a:ext cx="37338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ตัวแทนเนื้อหา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620489"/>
              </p:ext>
            </p:extLst>
          </p:nvPr>
        </p:nvGraphicFramePr>
        <p:xfrm>
          <a:off x="4724400" y="2514600"/>
          <a:ext cx="3498415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ตัวแทนเนื้อหา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274479"/>
              </p:ext>
            </p:extLst>
          </p:nvPr>
        </p:nvGraphicFramePr>
        <p:xfrm>
          <a:off x="4800601" y="4191000"/>
          <a:ext cx="3352799" cy="185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8679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th-TH" sz="4000" dirty="0">
                <a:cs typeface="+mn-cs"/>
              </a:rPr>
              <a:t>ค่าสาธารณูปโภคค้างจ่าย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7620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การบันทึกบัญชี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9853630"/>
              </p:ext>
            </p:extLst>
          </p:nvPr>
        </p:nvGraphicFramePr>
        <p:xfrm>
          <a:off x="914400" y="2174875"/>
          <a:ext cx="76200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52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7316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000" b="1" dirty="0"/>
              <a:t> รายได้รับล่วงหน้า</a:t>
            </a:r>
            <a:br>
              <a:rPr lang="th-TH" sz="4000" b="1" dirty="0"/>
            </a:br>
            <a:r>
              <a:rPr lang="th-TH" sz="2800" dirty="0"/>
              <a:t>(</a:t>
            </a:r>
            <a:r>
              <a:rPr lang="en-US" sz="2800" dirty="0"/>
              <a:t>Deferred Income</a:t>
            </a:r>
            <a:r>
              <a:rPr lang="th-TH" sz="3600" dirty="0"/>
              <a:t>)</a:t>
            </a:r>
            <a:endParaRPr lang="en-US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457200" lvl="1" indent="0">
              <a:buNone/>
            </a:pPr>
            <a:r>
              <a:rPr lang="th-TH" dirty="0"/>
              <a:t>	</a:t>
            </a:r>
            <a:r>
              <a:rPr lang="en-US" dirty="0"/>
              <a:t>         </a:t>
            </a:r>
            <a:r>
              <a:rPr lang="th-TH" dirty="0"/>
              <a:t>  จำนวนเงินที่หน่วยงานได้รับล่วงหน้าเป็นค่าสินทรัพย์หรือบริการที่หน่วยงานยังไม่ได้ส่งมอบสินทรัพย์หรือบริการให้ในขณะนั้น แต่จะส่งมอบให้ในอนาคต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        </a:t>
            </a:r>
            <a:r>
              <a:rPr lang="th-TH" sz="2800" dirty="0"/>
              <a:t>  เป็นหนี้สินและภาระผูกพันของหน่วยงานที่จะต้องส่งมอบสินทรัพย์หรือ </a:t>
            </a:r>
          </a:p>
          <a:p>
            <a:pPr marL="0" indent="0">
              <a:buNone/>
            </a:pPr>
            <a:r>
              <a:rPr lang="th-TH" sz="2800" dirty="0"/>
              <a:t>        บริการ จึงจะถือว่าเป็นรายได้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วงรี 4"/>
          <p:cNvSpPr/>
          <p:nvPr/>
        </p:nvSpPr>
        <p:spPr>
          <a:xfrm>
            <a:off x="2209800" y="4343400"/>
            <a:ext cx="5334000" cy="1600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1"/>
                </a:solidFill>
              </a:rPr>
              <a:t>การรับรู้  </a:t>
            </a:r>
            <a:r>
              <a:rPr lang="th-TH" sz="3200" dirty="0">
                <a:solidFill>
                  <a:schemeClr val="tx1"/>
                </a:solidFill>
              </a:rPr>
              <a:t>เมื่อได้รับเงิน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10400" cy="990600"/>
          </a:xfrm>
        </p:spPr>
        <p:txBody>
          <a:bodyPr/>
          <a:lstStyle/>
          <a:p>
            <a:r>
              <a:rPr lang="th-TH" sz="4000" dirty="0">
                <a:cs typeface="+mn-cs"/>
              </a:rPr>
              <a:t>รายได้ค่ารักษาแรงงานต่างด้าวรับล่วงหน้า</a:t>
            </a: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4291344175"/>
              </p:ext>
            </p:extLst>
          </p:nvPr>
        </p:nvGraphicFramePr>
        <p:xfrm>
          <a:off x="533400" y="1447800"/>
          <a:ext cx="8382000" cy="838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3521604"/>
              </p:ext>
            </p:extLst>
          </p:nvPr>
        </p:nvGraphicFramePr>
        <p:xfrm>
          <a:off x="457200" y="2174875"/>
          <a:ext cx="80010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1003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239000" cy="1020762"/>
          </a:xfrm>
        </p:spPr>
        <p:txBody>
          <a:bodyPr/>
          <a:lstStyle/>
          <a:p>
            <a:r>
              <a:rPr lang="th-TH" sz="4000" dirty="0">
                <a:cs typeface="+mn-cs"/>
              </a:rPr>
              <a:t>เงินรับฝากกองทุนแรงงานต่างด้าว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5438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โอนเงินรับฝากกองทุนแรงงานต่างด้าว ให้  ส่วนกลาง</a:t>
            </a: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2"/>
          </p:nvPr>
        </p:nvGraphicFramePr>
        <p:xfrm>
          <a:off x="533400" y="1981200"/>
          <a:ext cx="8001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</p:nvPr>
        </p:nvGraphicFramePr>
        <p:xfrm>
          <a:off x="457200" y="4495800"/>
          <a:ext cx="8153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696200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โอนเงินรับฝากกองทุนแรงงานต่างให้  สำนักงานสาธารณสุขจังหวัด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342111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67818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>
                <a:solidFill>
                  <a:prstClr val="black"/>
                </a:solidFill>
              </a:rPr>
              <a:t>เจ้าหนี้การค้า</a:t>
            </a:r>
            <a:endParaRPr lang="th-TH" sz="4000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6800" y="1876063"/>
            <a:ext cx="7467600" cy="4297363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 dirty="0">
                <a:solidFill>
                  <a:prstClr val="black"/>
                </a:solidFill>
                <a:latin typeface="Bookman Old Style"/>
                <a:ea typeface="Calibri"/>
              </a:rPr>
              <a:t>         	  จำนวนเงินที่หน่วยงานเป็นหนี้หน่วยงานต่าง ๆ หรือบุคคลภายนอกในการจัดซื้อและจัดจ้างเพื่อหาสินค้าและบริการ  โดยได้ตรวจรับสินค้าหรือบริการและได้รับใบแจ้งหนี้แล้วแต่ยังไม่ได้ชำระหนี้นั้น</a:t>
            </a:r>
          </a:p>
          <a:p>
            <a:pPr marL="0" lvl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h-TH" sz="2600" dirty="0">
              <a:solidFill>
                <a:prstClr val="black"/>
              </a:solidFill>
              <a:latin typeface="Bookman Old Style"/>
              <a:ea typeface="Calibri"/>
            </a:endParaRPr>
          </a:p>
          <a:p>
            <a:pPr marL="0" lvl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prstClr val="black"/>
                </a:solidFill>
                <a:latin typeface="Bookman Old Style"/>
                <a:ea typeface="Calibri"/>
              </a:rPr>
              <a:t>		</a:t>
            </a:r>
            <a:r>
              <a:rPr lang="en-US" sz="2600" u="sng" dirty="0">
                <a:solidFill>
                  <a:prstClr val="black"/>
                </a:solidFill>
                <a:latin typeface="Bookman Old Style"/>
                <a:ea typeface="Calibri"/>
              </a:rPr>
              <a:t>Flow chart</a:t>
            </a:r>
            <a:endParaRPr lang="th-TH" sz="2600" u="sng" dirty="0">
              <a:solidFill>
                <a:prstClr val="black"/>
              </a:solidFill>
              <a:latin typeface="Bookman Old Style"/>
              <a:ea typeface="Calibri"/>
            </a:endParaRPr>
          </a:p>
          <a:p>
            <a:pPr marL="0" lvl="0" indent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prstClr val="black"/>
              </a:solidFill>
              <a:ea typeface="Calibri"/>
              <a:cs typeface="Cordia New"/>
            </a:endParaRP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11" name="ลูกศรขวา 10">
            <a:hlinkClick r:id="rId2" action="ppaction://hlinkfile"/>
          </p:cNvPr>
          <p:cNvSpPr/>
          <p:nvPr/>
        </p:nvSpPr>
        <p:spPr>
          <a:xfrm>
            <a:off x="4915671" y="3785110"/>
            <a:ext cx="417323" cy="422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3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"/>
    </mc:Choice>
    <mc:Fallback xmlns="">
      <p:transition spd="slow" advTm="279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239000" cy="1020762"/>
          </a:xfrm>
        </p:spPr>
        <p:txBody>
          <a:bodyPr/>
          <a:lstStyle/>
          <a:p>
            <a:r>
              <a:rPr lang="th-TH" sz="3200" dirty="0">
                <a:cs typeface="+mn-cs"/>
              </a:rPr>
              <a:t>รายได้ค่าบริการอื่นรับล่วงหน้า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112838"/>
            <a:ext cx="8001000" cy="7159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ตัวอย่าง.. </a:t>
            </a:r>
          </a:p>
          <a:p>
            <a:r>
              <a:rPr lang="th-TH" b="0" dirty="0"/>
              <a:t>( 1 ต.ค.65 รับเงินค่ากำจัดขยะติดเชื้อ ประจำเดือน ต.ค.65-ก.ย.66 จำนวนเงิน  3,660  บาท )</a:t>
            </a: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06148147"/>
              </p:ext>
            </p:extLst>
          </p:nvPr>
        </p:nvGraphicFramePr>
        <p:xfrm>
          <a:off x="457200" y="1905000"/>
          <a:ext cx="82296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20222037"/>
              </p:ext>
            </p:extLst>
          </p:nvPr>
        </p:nvGraphicFramePr>
        <p:xfrm>
          <a:off x="457200" y="4166112"/>
          <a:ext cx="3962400" cy="203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3124200"/>
            <a:ext cx="3505200" cy="10668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การปรับปรุงบัญชีทุกสิ้นเดือน(กรณีที่เรียกเก็บในราคาทุน )</a:t>
            </a:r>
          </a:p>
        </p:txBody>
      </p:sp>
      <p:sp>
        <p:nvSpPr>
          <p:cNvPr id="4" name="ตัวแทนข้อความ 2">
            <a:extLst>
              <a:ext uri="{FF2B5EF4-FFF2-40B4-BE49-F238E27FC236}">
                <a16:creationId xmlns:a16="http://schemas.microsoft.com/office/drawing/2014/main" id="{0374A8C5-9711-549E-A520-095EBCA299B3}"/>
              </a:ext>
            </a:extLst>
          </p:cNvPr>
          <p:cNvSpPr txBox="1">
            <a:spLocks/>
          </p:cNvSpPr>
          <p:nvPr/>
        </p:nvSpPr>
        <p:spPr bwMode="auto">
          <a:xfrm>
            <a:off x="4550231" y="3099311"/>
            <a:ext cx="3505200" cy="10668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การปรับปรุงบัญชีทุกสิ้นเดือน(กรณีที่เรียกเก็บมากกว่าราคาทุน(ราคาทุน 3,000บ.)</a:t>
            </a:r>
          </a:p>
        </p:txBody>
      </p:sp>
      <p:graphicFrame>
        <p:nvGraphicFramePr>
          <p:cNvPr id="6" name="ตัวแทนเนื้อหา 6">
            <a:extLst>
              <a:ext uri="{FF2B5EF4-FFF2-40B4-BE49-F238E27FC236}">
                <a16:creationId xmlns:a16="http://schemas.microsoft.com/office/drawing/2014/main" id="{B9B16743-9D4E-84EC-EA3E-8310ECDD7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503994"/>
              </p:ext>
            </p:extLst>
          </p:nvPr>
        </p:nvGraphicFramePr>
        <p:xfrm>
          <a:off x="4481796" y="4166111"/>
          <a:ext cx="3962400" cy="203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67294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7316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/>
              <a:t> เงินรับฝากและเงินประกัน</a:t>
            </a:r>
            <a:br>
              <a:rPr lang="th-TH" sz="3200" b="1" dirty="0"/>
            </a:br>
            <a:r>
              <a:rPr lang="th-TH" sz="3200" dirty="0"/>
              <a:t>(</a:t>
            </a:r>
            <a:r>
              <a:rPr lang="en-US" sz="3200" dirty="0"/>
              <a:t>Deposit and Insurance</a:t>
            </a:r>
            <a:r>
              <a:rPr lang="th-TH" sz="3200" dirty="0"/>
              <a:t>)</a:t>
            </a:r>
            <a:endParaRPr lang="en-US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267200"/>
          </a:xfrm>
        </p:spPr>
        <p:txBody>
          <a:bodyPr/>
          <a:lstStyle/>
          <a:p>
            <a:pPr marL="457200" lvl="1" indent="0">
              <a:buNone/>
            </a:pPr>
            <a:r>
              <a:rPr lang="th-TH" dirty="0"/>
              <a:t>	</a:t>
            </a:r>
            <a:r>
              <a:rPr lang="en-US" sz="2400" dirty="0"/>
              <a:t>  </a:t>
            </a:r>
            <a:r>
              <a:rPr lang="th-TH" sz="2400" dirty="0"/>
              <a:t>  จำนวนเงินที่หน่วยงานได้รับฝากไว้  อาจจะเป็นเงินนอกงบประมาณประเภทเงินรับฝาก   เงินมัดจำประกันสัญญา  หรือเงินอื่นใด</a:t>
            </a:r>
            <a:r>
              <a:rPr lang="en-US" sz="2400" dirty="0"/>
              <a:t> </a:t>
            </a:r>
            <a:r>
              <a:rPr lang="th-TH" sz="2400" dirty="0"/>
              <a:t> ซึ่งจะต้องจ่ายคืนให้กับผู้ฝาก หรือเป็นเงินผ่านมือที่จะต้องส่งไปยังบุคคลที่สาม  จะบันทึกเป็นหนี้สินไว้ จนกว่าจะมีการจ่ายคืน หรือจ่ายต่อไปยังบุคคลที่สาม</a:t>
            </a:r>
            <a:endParaRPr lang="en-US" sz="24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วงรี 4"/>
          <p:cNvSpPr/>
          <p:nvPr/>
        </p:nvSpPr>
        <p:spPr>
          <a:xfrm>
            <a:off x="1905000" y="3581400"/>
            <a:ext cx="5638800" cy="1295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</a:rPr>
              <a:t>การรับรู้  </a:t>
            </a:r>
            <a:r>
              <a:rPr lang="th-TH" sz="2800" dirty="0">
                <a:solidFill>
                  <a:schemeClr val="tx1"/>
                </a:solidFill>
              </a:rPr>
              <a:t>เมื่อได้รับเงิน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9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81800" cy="1143000"/>
          </a:xfrm>
        </p:spPr>
        <p:txBody>
          <a:bodyPr/>
          <a:lstStyle/>
          <a:p>
            <a:r>
              <a:rPr lang="th-TH" sz="3200" dirty="0">
                <a:cs typeface="+mn-cs"/>
              </a:rPr>
              <a:t>เงินรับฝากอื่น(หมุนเวียน)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696200" cy="639762"/>
          </a:xfrm>
        </p:spPr>
        <p:txBody>
          <a:bodyPr/>
          <a:lstStyle/>
          <a:p>
            <a:r>
              <a:rPr lang="th-TH" dirty="0"/>
              <a:t>เงินช่วยเหลือเบื้องต้นกรณีผู้ให้บริการได้รับความเสียหายจากการให้บริการ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7620000" cy="28543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เมื่อได้รับโอนเงิน จาก </a:t>
            </a:r>
            <a:r>
              <a:rPr lang="th-TH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สป.สช</a:t>
            </a:r>
            <a:r>
              <a:rPr lang="th-TH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เงินฝากธนาคารนอกงบประมาณ-ออมทรัพย์ (1101030102.101)</a:t>
            </a:r>
          </a:p>
          <a:p>
            <a:pPr marL="0" indent="0">
              <a:buNone/>
            </a:pPr>
            <a:r>
              <a:rPr lang="en-US" dirty="0"/>
              <a:t>             Cr. </a:t>
            </a:r>
            <a:r>
              <a:rPr lang="th-TH" dirty="0"/>
              <a:t>เงินรับฝากอื่น(หมุนเวียน) (2111020199.105)</a:t>
            </a:r>
          </a:p>
          <a:p>
            <a:pPr marL="0" indent="0">
              <a:buNone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ปรับปรุงเข้าบัญชีเงินฝากธนาคารที่มีวัตถุประสงค์เฉพาะ</a:t>
            </a:r>
          </a:p>
          <a:p>
            <a:pPr marL="0" indent="0">
              <a:buNone/>
            </a:pPr>
            <a:r>
              <a:rPr lang="en-US" dirty="0"/>
              <a:t>Dr.</a:t>
            </a:r>
            <a:r>
              <a:rPr lang="th-TH" dirty="0"/>
              <a:t> เงินฝากธนาคารนอกงบประมาณ-ที่มีวัตถุประสงค์เฉพาะ (1101030102.103)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en-US" dirty="0"/>
              <a:t>            Cr. </a:t>
            </a:r>
            <a:r>
              <a:rPr lang="th-TH" dirty="0"/>
              <a:t>เงินฝากธนาคารนอกงบประมาณ-ออมทรัพย์ (1101030102.101)              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723900" y="5257800"/>
            <a:ext cx="7620000" cy="1325562"/>
          </a:xfr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เมื่อจ่ายเงิน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เงินรับฝากอื่น (หมุนเวียน) (2111020199.105)</a:t>
            </a:r>
          </a:p>
          <a:p>
            <a:pPr marL="0" indent="0">
              <a:buNone/>
            </a:pPr>
            <a:r>
              <a:rPr lang="en-US" dirty="0"/>
              <a:t>        Cr. </a:t>
            </a:r>
            <a:r>
              <a:rPr lang="th-TH" dirty="0"/>
              <a:t>เงินฝากธนาคารนอกงบประมาณ-ออมทรัพย์ (1101030102.103)</a:t>
            </a:r>
          </a:p>
        </p:txBody>
      </p:sp>
    </p:spTree>
    <p:extLst>
      <p:ext uri="{BB962C8B-B14F-4D97-AF65-F5344CB8AC3E}">
        <p14:creationId xmlns:p14="http://schemas.microsoft.com/office/powerpoint/2010/main" val="2474959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เงินรับฝากกองทุน </a:t>
            </a:r>
            <a:r>
              <a:rPr lang="en-US" dirty="0" err="1"/>
              <a:t>uc</a:t>
            </a:r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57589727"/>
              </p:ext>
            </p:extLst>
          </p:nvPr>
        </p:nvGraphicFramePr>
        <p:xfrm>
          <a:off x="477982" y="1280318"/>
          <a:ext cx="4038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8442315"/>
              </p:ext>
            </p:extLst>
          </p:nvPr>
        </p:nvGraphicFramePr>
        <p:xfrm>
          <a:off x="4724400" y="1447800"/>
          <a:ext cx="403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1" name="ลูกศรเชื่อมต่อแบบตรง 20"/>
          <p:cNvCxnSpPr/>
          <p:nvPr/>
        </p:nvCxnSpPr>
        <p:spPr>
          <a:xfrm>
            <a:off x="4495800" y="17526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4495800" y="1752600"/>
            <a:ext cx="1066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4495800" y="2819400"/>
            <a:ext cx="9906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4495800" y="4114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4495800" y="52578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9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cs typeface="+mn-cs"/>
              </a:rPr>
              <a:t>เงินรับฝากกองทุน </a:t>
            </a:r>
            <a:r>
              <a:rPr lang="en-US" sz="3600" dirty="0" err="1">
                <a:cs typeface="+mn-cs"/>
              </a:rPr>
              <a:t>uc</a:t>
            </a:r>
            <a:endParaRPr lang="th-TH" sz="3600" dirty="0">
              <a:cs typeface="+mn-cs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4043813"/>
              </p:ext>
            </p:extLst>
          </p:nvPr>
        </p:nvGraphicFramePr>
        <p:xfrm>
          <a:off x="477982" y="1280318"/>
          <a:ext cx="4038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0867469"/>
              </p:ext>
            </p:extLst>
          </p:nvPr>
        </p:nvGraphicFramePr>
        <p:xfrm>
          <a:off x="4724400" y="2438400"/>
          <a:ext cx="4038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0" name="กลุ่ม 9"/>
          <p:cNvGrpSpPr/>
          <p:nvPr/>
        </p:nvGrpSpPr>
        <p:grpSpPr>
          <a:xfrm>
            <a:off x="5119315" y="1300610"/>
            <a:ext cx="3312729" cy="1025976"/>
            <a:chOff x="3940" y="-199766"/>
            <a:chExt cx="4034659" cy="3286683"/>
          </a:xfrm>
        </p:grpSpPr>
        <p:sp>
          <p:nvSpPr>
            <p:cNvPr id="11" name="สี่เหลี่ยมผืนผ้ามุมมน 10"/>
            <p:cNvSpPr/>
            <p:nvPr/>
          </p:nvSpPr>
          <p:spPr>
            <a:xfrm>
              <a:off x="3940" y="-199766"/>
              <a:ext cx="4034659" cy="18224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th-TH" sz="2400" dirty="0"/>
                <a:t>เมื่อโอนเงินให้ รพ.สต.</a:t>
              </a:r>
            </a:p>
          </p:txBody>
        </p:sp>
        <p:sp>
          <p:nvSpPr>
            <p:cNvPr id="12" name="สี่เหลี่ยมผืนผ้ามุมมน 4"/>
            <p:cNvSpPr/>
            <p:nvPr/>
          </p:nvSpPr>
          <p:spPr>
            <a:xfrm>
              <a:off x="162364" y="158424"/>
              <a:ext cx="3717811" cy="2928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6500" kern="1200" dirty="0"/>
            </a:p>
          </p:txBody>
        </p:sp>
      </p:grpSp>
      <p:sp>
        <p:nvSpPr>
          <p:cNvPr id="3" name="ลูกศรลง 2"/>
          <p:cNvSpPr/>
          <p:nvPr/>
        </p:nvSpPr>
        <p:spPr>
          <a:xfrm>
            <a:off x="6581709" y="189806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5014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dirty="0">
                <a:cs typeface="+mn-cs"/>
              </a:rPr>
              <a:t>เงินกองทุนประกันสังคม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8001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0" dirty="0"/>
              <a:t>คู่สัญญาหลัก (</a:t>
            </a:r>
            <a:r>
              <a:rPr lang="en-US" b="0" dirty="0"/>
              <a:t>Main Contractor</a:t>
            </a:r>
            <a:r>
              <a:rPr lang="th-TH" b="0" dirty="0"/>
              <a:t>) รับเงินจากกองทุนประกันสังคม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0616893"/>
              </p:ext>
            </p:extLst>
          </p:nvPr>
        </p:nvGraphicFramePr>
        <p:xfrm>
          <a:off x="533400" y="2209800"/>
          <a:ext cx="624840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0521947"/>
              </p:ext>
            </p:extLst>
          </p:nvPr>
        </p:nvGraphicFramePr>
        <p:xfrm>
          <a:off x="609600" y="4724400"/>
          <a:ext cx="6019800" cy="178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79248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0" dirty="0"/>
              <a:t>คู่สัญญาหลัก (</a:t>
            </a:r>
            <a:r>
              <a:rPr lang="en-US" b="0" dirty="0"/>
              <a:t>Main Contractor</a:t>
            </a:r>
            <a:r>
              <a:rPr lang="th-TH" b="0" dirty="0"/>
              <a:t>)จัดสรรเงินค่าบริหารจัดการ 5</a:t>
            </a:r>
            <a:r>
              <a:rPr lang="en-US" b="0" dirty="0"/>
              <a:t>% </a:t>
            </a:r>
            <a:r>
              <a:rPr lang="th-TH" b="0" dirty="0"/>
              <a:t>ซึ่งคู่สัญญาหลักเป็นผู้ดูแลเงินบริหารจัดการ </a:t>
            </a:r>
          </a:p>
        </p:txBody>
      </p:sp>
      <p:graphicFrame>
        <p:nvGraphicFramePr>
          <p:cNvPr id="7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2090507"/>
              </p:ext>
            </p:extLst>
          </p:nvPr>
        </p:nvGraphicFramePr>
        <p:xfrm>
          <a:off x="6781800" y="2209800"/>
          <a:ext cx="177328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0475235"/>
              </p:ext>
            </p:extLst>
          </p:nvPr>
        </p:nvGraphicFramePr>
        <p:xfrm>
          <a:off x="6767940" y="4883810"/>
          <a:ext cx="177328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4199956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84421"/>
            <a:ext cx="8229600" cy="1143000"/>
          </a:xfrm>
        </p:spPr>
        <p:txBody>
          <a:bodyPr/>
          <a:lstStyle/>
          <a:p>
            <a:r>
              <a:rPr lang="th-TH" sz="4000" dirty="0">
                <a:cs typeface="+mn-cs"/>
              </a:rPr>
              <a:t>เงินกองทุนประกันสังคม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01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0" dirty="0"/>
              <a:t>คู่สัญญาหลัก (</a:t>
            </a:r>
            <a:r>
              <a:rPr lang="en-US" b="0" dirty="0"/>
              <a:t>Main Contractor</a:t>
            </a:r>
            <a:r>
              <a:rPr lang="th-TH" b="0" dirty="0"/>
              <a:t>) จ่ายเงินบริหารจัดการเป็นค่าใช้จ่ายต่าง ๆ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406934"/>
              </p:ext>
            </p:extLst>
          </p:nvPr>
        </p:nvGraphicFramePr>
        <p:xfrm>
          <a:off x="533400" y="1981200"/>
          <a:ext cx="6248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2562260"/>
              </p:ext>
            </p:extLst>
          </p:nvPr>
        </p:nvGraphicFramePr>
        <p:xfrm>
          <a:off x="609600" y="4724400"/>
          <a:ext cx="6019800" cy="178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5800" y="3810000"/>
            <a:ext cx="79248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0" dirty="0"/>
              <a:t>คู่สัญญาหลัก (</a:t>
            </a:r>
            <a:r>
              <a:rPr lang="en-US" b="0" dirty="0"/>
              <a:t>Main Contractor</a:t>
            </a:r>
            <a:r>
              <a:rPr lang="th-TH" b="0" dirty="0"/>
              <a:t>) ปรับปรุงเงินรับฝากบริหารจัดการเป็นรายได้</a:t>
            </a:r>
          </a:p>
        </p:txBody>
      </p:sp>
      <p:graphicFrame>
        <p:nvGraphicFramePr>
          <p:cNvPr id="7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3499526"/>
              </p:ext>
            </p:extLst>
          </p:nvPr>
        </p:nvGraphicFramePr>
        <p:xfrm>
          <a:off x="6781800" y="2057400"/>
          <a:ext cx="177328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9288614"/>
              </p:ext>
            </p:extLst>
          </p:nvPr>
        </p:nvGraphicFramePr>
        <p:xfrm>
          <a:off x="6781800" y="4772975"/>
          <a:ext cx="187026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570491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cs typeface="+mn-cs"/>
              </a:rPr>
              <a:t>เงินกองทุนประกันสังคม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1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200" dirty="0"/>
              <a:t>หน่วยบริการหลัก (</a:t>
            </a:r>
            <a:r>
              <a:rPr lang="en-US" sz="2200" dirty="0"/>
              <a:t>Main Contractor</a:t>
            </a:r>
            <a:r>
              <a:rPr lang="th-TH" sz="2200" dirty="0"/>
              <a:t>) ได้รับเงินโอนเงิน </a:t>
            </a:r>
            <a:r>
              <a:rPr lang="en-US" sz="2200" dirty="0" err="1"/>
              <a:t>Adj</a:t>
            </a:r>
            <a:r>
              <a:rPr lang="en-US" sz="2200" dirty="0"/>
              <a:t> RW </a:t>
            </a:r>
            <a:r>
              <a:rPr lang="th-TH" sz="2200" dirty="0"/>
              <a:t>มากกว่าหรือเท่ากับ 2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7924800" cy="228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Dr. </a:t>
            </a:r>
            <a:r>
              <a:rPr lang="th-TH" dirty="0"/>
              <a:t>เงินฝากธนาคารนอกงบประมาณรอจัดสรร-ออมทรัพย์(เงินกองทุนประกันสังคม)</a:t>
            </a:r>
          </a:p>
          <a:p>
            <a:pPr marL="0" indent="0">
              <a:buNone/>
            </a:pPr>
            <a:r>
              <a:rPr lang="th-TH" dirty="0"/>
              <a:t>               (1101030102.102)</a:t>
            </a:r>
          </a:p>
          <a:p>
            <a:pPr marL="0" indent="0">
              <a:buNone/>
            </a:pPr>
            <a:r>
              <a:rPr lang="th-TH" dirty="0"/>
              <a:t>                 </a:t>
            </a:r>
            <a:r>
              <a:rPr lang="en-US" dirty="0"/>
              <a:t>Cr.</a:t>
            </a:r>
            <a:r>
              <a:rPr lang="th-TH" dirty="0"/>
              <a:t>เงินกองทุนประกันสังคม</a:t>
            </a:r>
          </a:p>
          <a:p>
            <a:pPr marL="0" indent="0">
              <a:buNone/>
            </a:pPr>
            <a:r>
              <a:rPr lang="th-TH" dirty="0"/>
              <a:t>                       (2111020199.301)</a:t>
            </a:r>
          </a:p>
        </p:txBody>
      </p:sp>
    </p:spTree>
    <p:extLst>
      <p:ext uri="{BB962C8B-B14F-4D97-AF65-F5344CB8AC3E}">
        <p14:creationId xmlns:p14="http://schemas.microsoft.com/office/powerpoint/2010/main" val="3212445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cs typeface="+mn-cs"/>
              </a:rPr>
              <a:t>เงินมัดจำประกันสัญญา(หน่วยเบิกจ่าย)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8001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เมื่อได้รับเงินมัดจำประกันสัญญาจากบุคคลภายนอก และ นำเงินฝากคลัง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3263014"/>
              </p:ext>
            </p:extLst>
          </p:nvPr>
        </p:nvGraphicFramePr>
        <p:xfrm>
          <a:off x="457200" y="2174875"/>
          <a:ext cx="807720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9933533"/>
              </p:ext>
            </p:extLst>
          </p:nvPr>
        </p:nvGraphicFramePr>
        <p:xfrm>
          <a:off x="533400" y="3851325"/>
          <a:ext cx="8001000" cy="178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72092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cs typeface="+mn-cs"/>
              </a:rPr>
              <a:t>เงินมัดจำประกันสัญญา(หน่วยเบิกจ่าย)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79248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เมื่อถอนเงินฝากคลังเพื่อรอจ่ายเงินมัดจำประกันสัญญา ให้กับบุคคลภายนอก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0764248"/>
              </p:ext>
            </p:extLst>
          </p:nvPr>
        </p:nvGraphicFramePr>
        <p:xfrm>
          <a:off x="457200" y="2174875"/>
          <a:ext cx="807720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9486008"/>
              </p:ext>
            </p:extLst>
          </p:nvPr>
        </p:nvGraphicFramePr>
        <p:xfrm>
          <a:off x="609600" y="4800600"/>
          <a:ext cx="8001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4114800"/>
            <a:ext cx="791787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เมื่อจ่ายเงินมัดจำประกันสัญญา ให้กับบุคคลภายนอก</a:t>
            </a:r>
          </a:p>
        </p:txBody>
      </p:sp>
    </p:spTree>
    <p:extLst>
      <p:ext uri="{BB962C8B-B14F-4D97-AF65-F5344CB8AC3E}">
        <p14:creationId xmlns:p14="http://schemas.microsoft.com/office/powerpoint/2010/main" val="260736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0104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/>
              <a:t>เจ้าหนี้การค้า</a:t>
            </a:r>
            <a:endParaRPr lang="en-US" sz="4000" b="1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81135" y="1417638"/>
            <a:ext cx="76962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เอกสารประกอบการบันทึกบัญชี..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140356"/>
              </p:ext>
            </p:extLst>
          </p:nvPr>
        </p:nvGraphicFramePr>
        <p:xfrm>
          <a:off x="533400" y="2209800"/>
          <a:ext cx="7848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47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"/>
    </mc:Choice>
    <mc:Fallback xmlns="">
      <p:transition spd="slow" advTm="69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cs typeface="+mn-cs"/>
              </a:rPr>
              <a:t>เงินมัดจำประกันสัญญา(หน่วยงานย่อย)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80010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เมื่อได้รับเงินมัดจำประกันสัญญาจากบุคคลภายนอก และ นำเงินส่ง สสจ.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3853075"/>
              </p:ext>
            </p:extLst>
          </p:nvPr>
        </p:nvGraphicFramePr>
        <p:xfrm>
          <a:off x="457200" y="2174875"/>
          <a:ext cx="807720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1854927"/>
              </p:ext>
            </p:extLst>
          </p:nvPr>
        </p:nvGraphicFramePr>
        <p:xfrm>
          <a:off x="533400" y="3851325"/>
          <a:ext cx="8001000" cy="178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92646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cs typeface="+mn-cs"/>
              </a:rPr>
              <a:t>เงินมัดจำประกันสัญญา(หน่วยงานย่อย)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535113"/>
            <a:ext cx="79248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เมื่อถอนเงินฝากคลังเพื่อจ่ายเงินมัดจำประกันสัญญา ให้กับบุคคลภายนอก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8310606"/>
              </p:ext>
            </p:extLst>
          </p:nvPr>
        </p:nvGraphicFramePr>
        <p:xfrm>
          <a:off x="457200" y="2174875"/>
          <a:ext cx="8077200" cy="1558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4738630"/>
              </p:ext>
            </p:extLst>
          </p:nvPr>
        </p:nvGraphicFramePr>
        <p:xfrm>
          <a:off x="609600" y="4800600"/>
          <a:ext cx="80010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4114800"/>
            <a:ext cx="7917875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เมื่อจ่ายเงินมัดจำประกันสัญญา ให้กับบุคคลภายนอก</a:t>
            </a:r>
          </a:p>
        </p:txBody>
      </p:sp>
    </p:spTree>
    <p:extLst>
      <p:ext uri="{BB962C8B-B14F-4D97-AF65-F5344CB8AC3E}">
        <p14:creationId xmlns:p14="http://schemas.microsoft.com/office/powerpoint/2010/main" val="36992145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ไดอะแกรม 17"/>
          <p:cNvGraphicFramePr/>
          <p:nvPr>
            <p:extLst>
              <p:ext uri="{D42A27DB-BD31-4B8C-83A1-F6EECF244321}">
                <p14:modId xmlns:p14="http://schemas.microsoft.com/office/powerpoint/2010/main" val="1321694250"/>
              </p:ext>
            </p:extLst>
          </p:nvPr>
        </p:nvGraphicFramePr>
        <p:xfrm>
          <a:off x="762000" y="1447800"/>
          <a:ext cx="4419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ไดอะแกรม 13"/>
          <p:cNvGraphicFramePr/>
          <p:nvPr>
            <p:extLst>
              <p:ext uri="{D42A27DB-BD31-4B8C-83A1-F6EECF244321}">
                <p14:modId xmlns:p14="http://schemas.microsoft.com/office/powerpoint/2010/main" val="3341374750"/>
              </p:ext>
            </p:extLst>
          </p:nvPr>
        </p:nvGraphicFramePr>
        <p:xfrm>
          <a:off x="5029200" y="1752600"/>
          <a:ext cx="35052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ตัวแทนเนื้อหา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10839950"/>
              </p:ext>
            </p:extLst>
          </p:nvPr>
        </p:nvGraphicFramePr>
        <p:xfrm>
          <a:off x="762000" y="3733800"/>
          <a:ext cx="79248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15200" cy="1219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600" b="1" dirty="0"/>
              <a:t> </a:t>
            </a:r>
            <a:r>
              <a:rPr lang="th-TH" sz="4000" b="1" dirty="0"/>
              <a:t>หนี้สินหมุนเวียนอื่น</a:t>
            </a:r>
            <a:br>
              <a:rPr lang="th-TH" sz="4000" b="1" dirty="0"/>
            </a:br>
            <a:r>
              <a:rPr lang="th-TH" sz="2800" b="1" dirty="0"/>
              <a:t> </a:t>
            </a:r>
            <a:r>
              <a:rPr lang="th-TH" sz="2800" dirty="0"/>
              <a:t>(</a:t>
            </a:r>
            <a:r>
              <a:rPr lang="en-US" sz="2800" dirty="0"/>
              <a:t>Other Current Liabilities</a:t>
            </a:r>
            <a:r>
              <a:rPr lang="th-TH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0775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010400" cy="10969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3200" b="1" dirty="0"/>
              <a:t> เงินยืม</a:t>
            </a:r>
            <a:br>
              <a:rPr lang="th-TH" sz="4000" b="1" dirty="0"/>
            </a:br>
            <a:r>
              <a:rPr lang="th-TH" sz="3200" dirty="0"/>
              <a:t>(ระยะเวลาชำระคืนมากกว่า 1 ปี)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76200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เมื่อรับเงินจากหน่วยบริการที่ให้ยืม</a:t>
            </a:r>
          </a:p>
        </p:txBody>
      </p:sp>
      <p:graphicFrame>
        <p:nvGraphicFramePr>
          <p:cNvPr id="8" name="ตัวแทนเนื้อหา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5937172"/>
              </p:ext>
            </p:extLst>
          </p:nvPr>
        </p:nvGraphicFramePr>
        <p:xfrm>
          <a:off x="838200" y="1981200"/>
          <a:ext cx="7696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838200" y="3962400"/>
            <a:ext cx="76200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เมื่อจ่ายคืนเงินยืม</a:t>
            </a:r>
          </a:p>
        </p:txBody>
      </p:sp>
      <p:graphicFrame>
        <p:nvGraphicFramePr>
          <p:cNvPr id="9" name="ตัวแทนเนื้อหา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41885931"/>
              </p:ext>
            </p:extLst>
          </p:nvPr>
        </p:nvGraphicFramePr>
        <p:xfrm>
          <a:off x="762000" y="4572000"/>
          <a:ext cx="78486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1482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858000" cy="13255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 </a:t>
            </a:r>
            <a:r>
              <a:rPr lang="th-TH" sz="3600" b="1" dirty="0"/>
              <a:t>รายได้รอการรับรู้</a:t>
            </a:r>
            <a:br>
              <a:rPr lang="th-TH" sz="3600" b="1" dirty="0"/>
            </a:br>
            <a:r>
              <a:rPr lang="th-TH" sz="3600" b="1" dirty="0"/>
              <a:t> </a:t>
            </a:r>
            <a:r>
              <a:rPr lang="th-TH" sz="3600" dirty="0"/>
              <a:t>(</a:t>
            </a:r>
            <a:r>
              <a:rPr lang="en-US" sz="3600" dirty="0"/>
              <a:t>Deferred Income</a:t>
            </a:r>
            <a:r>
              <a:rPr lang="th-TH" sz="3600" dirty="0"/>
              <a:t>)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038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dirty="0"/>
              <a:t>	</a:t>
            </a:r>
            <a:r>
              <a:rPr lang="th-TH" sz="2800" dirty="0"/>
              <a:t>รายได้ที่หน่วยงานได้รับบางประเภทเพื่อสนับสนุนการดำเนินงานของหน่วยงานให้บรรลุวัตถุประสงค์ หรือได้รับบริจาค ถ้าหน่วยงานได้รับแล้วไม่ว่าจะเป็นเงินสดหรือได้รับเป็นสินทรัพย์แต่หน่วยงานยังไม่อาจรับรู้เป็นรายได้ จากเงินช่วยเหลือหรือเงินบริจาคได้ ให้ตั้งพักไว้เป็นรายได้รอการรับรู้ แล้วค่อยทยอยตัดบัญชีเป็นรายได้ตามเกณฑ์ที่เป็นระบบและสมเหตุสมผล</a:t>
            </a:r>
          </a:p>
        </p:txBody>
      </p:sp>
    </p:spTree>
    <p:extLst>
      <p:ext uri="{BB962C8B-B14F-4D97-AF65-F5344CB8AC3E}">
        <p14:creationId xmlns:p14="http://schemas.microsoft.com/office/powerpoint/2010/main" val="643459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th-TH" sz="3600" dirty="0">
                <a:cs typeface="+mn-cs"/>
              </a:rPr>
              <a:t>รายได้จากการช่วยเหลือรอรับรู้</a:t>
            </a:r>
          </a:p>
        </p:txBody>
      </p:sp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2551501"/>
              </p:ext>
            </p:extLst>
          </p:nvPr>
        </p:nvGraphicFramePr>
        <p:xfrm>
          <a:off x="533400" y="1828800"/>
          <a:ext cx="3733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419600" y="3048000"/>
            <a:ext cx="4041775" cy="3001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en-US" sz="2800" dirty="0"/>
              <a:t>Dr. </a:t>
            </a:r>
            <a:r>
              <a:rPr lang="th-TH" sz="2800" dirty="0"/>
              <a:t>รายได้การช่วยเหลือรอการรับรู้   </a:t>
            </a:r>
          </a:p>
          <a:p>
            <a:pPr marL="0" indent="0">
              <a:buNone/>
            </a:pPr>
            <a:r>
              <a:rPr lang="th-TH" sz="2800" dirty="0"/>
              <a:t>         (2109010199.101)</a:t>
            </a:r>
          </a:p>
          <a:p>
            <a:pPr marL="0" indent="0">
              <a:buNone/>
            </a:pPr>
            <a:r>
              <a:rPr lang="en-US" sz="2800" dirty="0"/>
              <a:t>       Cr. </a:t>
            </a:r>
            <a:r>
              <a:rPr lang="th-TH" sz="2800" dirty="0"/>
              <a:t>รายได้การช่วยเหลือเพื่อการ </a:t>
            </a:r>
          </a:p>
          <a:p>
            <a:pPr marL="0" indent="0">
              <a:buNone/>
            </a:pPr>
            <a:r>
              <a:rPr lang="th-TH" sz="2800" dirty="0"/>
              <a:t>               ดำเนินงานจาก </a:t>
            </a:r>
            <a:r>
              <a:rPr lang="th-TH" sz="2800" dirty="0" err="1"/>
              <a:t>อปท</a:t>
            </a:r>
            <a:r>
              <a:rPr lang="th-TH" sz="2800" dirty="0"/>
              <a:t>.                          </a:t>
            </a:r>
          </a:p>
          <a:p>
            <a:pPr marL="0" indent="0">
              <a:buNone/>
            </a:pPr>
            <a:r>
              <a:rPr lang="th-TH" sz="2800" dirty="0"/>
              <a:t>               (4301020106.101)</a:t>
            </a:r>
          </a:p>
        </p:txBody>
      </p:sp>
      <p:sp>
        <p:nvSpPr>
          <p:cNvPr id="8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343400" y="1219200"/>
            <a:ext cx="4114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0" dirty="0"/>
              <a:t>ปรับปรุงเป็นรายได้จากการช่วยเหลือ ฯ เมื่อมีการจ่ายเงิน เท่ากับ ค่าใช้จ่ายโครงการ (เงินนอกงบประมาณ)</a:t>
            </a:r>
          </a:p>
        </p:txBody>
      </p:sp>
      <p:sp>
        <p:nvSpPr>
          <p:cNvPr id="5" name="ลูกศรลง 4"/>
          <p:cNvSpPr/>
          <p:nvPr/>
        </p:nvSpPr>
        <p:spPr>
          <a:xfrm>
            <a:off x="6158335" y="2431475"/>
            <a:ext cx="484632" cy="555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275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1196" y="304800"/>
            <a:ext cx="8229600" cy="1143000"/>
          </a:xfrm>
        </p:spPr>
        <p:txBody>
          <a:bodyPr/>
          <a:lstStyle/>
          <a:p>
            <a:r>
              <a:rPr lang="th-TH" sz="3600" dirty="0">
                <a:cs typeface="+mn-cs"/>
              </a:rPr>
              <a:t>รายได้อื่นรอการรับรู้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การรับบริจาคเป็นทรัพย์สิน (อาคารและครุภัณฑ์ มูลค่าตั้งแต่ 10,000 บาทขึ้นไป)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8229600" cy="18637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/>
              <a:t>   เมื่อได้รับบริจาค</a:t>
            </a:r>
          </a:p>
          <a:p>
            <a:pPr marL="0" indent="0">
              <a:buNone/>
            </a:pPr>
            <a:r>
              <a:rPr lang="en-US" dirty="0"/>
              <a:t>  Dr. </a:t>
            </a:r>
            <a:r>
              <a:rPr lang="th-TH" dirty="0"/>
              <a:t> อาคาร.... (ตามประเภท) </a:t>
            </a:r>
            <a:r>
              <a:rPr lang="en-US" dirty="0"/>
              <a:t>Interface </a:t>
            </a:r>
            <a:r>
              <a:rPr lang="th-TH" dirty="0"/>
              <a:t>(1205050101.101-109) </a:t>
            </a:r>
          </a:p>
          <a:p>
            <a:pPr marL="0" indent="0">
              <a:buNone/>
            </a:pPr>
            <a:r>
              <a:rPr lang="th-TH" dirty="0"/>
              <a:t>           ครุภัณฑ์....(ตามประเภท) </a:t>
            </a:r>
            <a:r>
              <a:rPr lang="en-US" dirty="0"/>
              <a:t>Interface</a:t>
            </a:r>
            <a:r>
              <a:rPr lang="th-TH" dirty="0"/>
              <a:t> (1206170101.101-110)</a:t>
            </a:r>
          </a:p>
          <a:p>
            <a:pPr marL="0" indent="0">
              <a:buNone/>
            </a:pPr>
            <a:r>
              <a:rPr lang="en-US" dirty="0"/>
              <a:t>               Cr. </a:t>
            </a:r>
            <a:r>
              <a:rPr lang="th-TH" dirty="0"/>
              <a:t>รายได้อื่นรอการรับรู้  (2213010101.103)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33400" y="4800600"/>
            <a:ext cx="8077200" cy="14017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รายได้อื่นรอการรับรู้  (2213010101.103)</a:t>
            </a:r>
          </a:p>
          <a:p>
            <a:pPr marL="0" indent="0">
              <a:buNone/>
            </a:pPr>
            <a:r>
              <a:rPr lang="en-US" dirty="0"/>
              <a:t>         Cr. </a:t>
            </a:r>
            <a:r>
              <a:rPr lang="th-TH" dirty="0"/>
              <a:t>รายได้จากการรับบริจาคสินทรัพย์อื่น (4302030101.102)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7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4191000"/>
            <a:ext cx="8077200" cy="584567"/>
          </a:xfrm>
        </p:spPr>
        <p:txBody>
          <a:bodyPr/>
          <a:lstStyle/>
          <a:p>
            <a:r>
              <a:rPr lang="th-TH" dirty="0"/>
              <a:t>ปรับปรุงตัดบัญชีเป็นรายได้ตามมูลค่าของค่าเสื่อมราคาของสินทรัพย์ที่ได้รับบริจาค</a:t>
            </a:r>
          </a:p>
        </p:txBody>
      </p:sp>
    </p:spTree>
    <p:extLst>
      <p:ext uri="{BB962C8B-B14F-4D97-AF65-F5344CB8AC3E}">
        <p14:creationId xmlns:p14="http://schemas.microsoft.com/office/powerpoint/2010/main" val="40913464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th-TH" sz="3600" dirty="0">
                <a:cs typeface="+mn-cs"/>
              </a:rPr>
              <a:t>รายได้อื่นรอการรับรู้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การรับบริจาคเป็นสินทรัพย์ (วัสดุ และ ครุภัณฑ์ มูลค่าต่ำกว่า 10,000 บาท)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33400" y="2438400"/>
            <a:ext cx="8153400" cy="3429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dirty="0"/>
              <a:t>   เมื่อได้รับบริจาค</a:t>
            </a:r>
          </a:p>
          <a:p>
            <a:pPr marL="0" indent="0">
              <a:buNone/>
            </a:pPr>
            <a:r>
              <a:rPr lang="en-US" dirty="0"/>
              <a:t>  Dr.  </a:t>
            </a:r>
            <a:r>
              <a:rPr lang="th-TH" dirty="0"/>
              <a:t>วัสดุ.......(ตามประเภท.ต้นทุนขาย)  (1105010103.102-109) </a:t>
            </a:r>
          </a:p>
          <a:p>
            <a:pPr marL="0" indent="0">
              <a:buNone/>
            </a:pPr>
            <a:r>
              <a:rPr lang="th-TH" dirty="0"/>
              <a:t>           วัสดุ.......(ตามประเภท..ค่าวัสดุ)  (1105010105.105-115)</a:t>
            </a:r>
          </a:p>
          <a:p>
            <a:pPr marL="0" indent="0">
              <a:buNone/>
            </a:pPr>
            <a:r>
              <a:rPr lang="th-TH" dirty="0"/>
              <a:t>   </a:t>
            </a:r>
            <a:r>
              <a:rPr lang="en-US" dirty="0"/>
              <a:t>Dr.  </a:t>
            </a:r>
            <a:r>
              <a:rPr lang="th-TH" dirty="0"/>
              <a:t>ครุภัณฑ์ต่ำกว่าเกณฑ์  (5104030206.101))</a:t>
            </a:r>
          </a:p>
          <a:p>
            <a:pPr marL="0" indent="0">
              <a:buNone/>
            </a:pPr>
            <a:r>
              <a:rPr lang="en-US" dirty="0"/>
              <a:t>                    Cr. </a:t>
            </a:r>
            <a:r>
              <a:rPr lang="th-TH" dirty="0"/>
              <a:t>รายได้จากการรับบริจาคสินทรัพย์อื่น   (4302030101.102)</a:t>
            </a:r>
          </a:p>
        </p:txBody>
      </p:sp>
    </p:spTree>
    <p:extLst>
      <p:ext uri="{BB962C8B-B14F-4D97-AF65-F5344CB8AC3E}">
        <p14:creationId xmlns:p14="http://schemas.microsoft.com/office/powerpoint/2010/main" val="3912046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F8606B-2947-1C73-AC2E-B20AF4B4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819400"/>
            <a:ext cx="2743200" cy="1219200"/>
          </a:xfrm>
        </p:spPr>
        <p:txBody>
          <a:bodyPr/>
          <a:lstStyle/>
          <a:p>
            <a:r>
              <a:rPr lang="th-TH" sz="4800" b="1" dirty="0">
                <a:latin typeface="TH Mali Grade 6" panose="02000506000000020004" pitchFamily="2" charset="-34"/>
                <a:cs typeface="+mn-cs"/>
              </a:rPr>
              <a:t>ขอบคุณค่ะ </a:t>
            </a:r>
            <a:r>
              <a:rPr lang="en-US" sz="4800" b="1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@_@</a:t>
            </a:r>
            <a:endParaRPr lang="th-TH" sz="48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516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010400" cy="762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sz="4000" b="1" dirty="0"/>
              <a:t>เจ้าหนี้การค้า</a:t>
            </a:r>
            <a:endParaRPr lang="en-US" sz="4000" b="1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85801" y="1524000"/>
            <a:ext cx="8001000" cy="6508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การบันทึกบัญชี</a:t>
            </a:r>
            <a:endParaRPr lang="en-US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85801" y="2174875"/>
            <a:ext cx="8001000" cy="3951288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Dr.</a:t>
            </a:r>
            <a:r>
              <a:rPr lang="th-TH" dirty="0"/>
              <a:t>   วัสดุ.....(ตามประเภท)....</a:t>
            </a:r>
          </a:p>
          <a:p>
            <a:pPr marL="0" indent="0">
              <a:buNone/>
            </a:pPr>
            <a:r>
              <a:rPr lang="th-TH" dirty="0"/>
              <a:t>          ครุภัณฑ์....(ตามประเภท)..</a:t>
            </a:r>
          </a:p>
          <a:p>
            <a:pPr marL="0" indent="0">
              <a:buNone/>
            </a:pPr>
            <a:r>
              <a:rPr lang="th-TH" dirty="0"/>
              <a:t>          อาคารและสิ่งปลูกสร้าง.....(ตามประเภท)..</a:t>
            </a:r>
          </a:p>
          <a:p>
            <a:pPr marL="0" indent="0">
              <a:buNone/>
            </a:pPr>
            <a:r>
              <a:rPr lang="th-TH" dirty="0"/>
              <a:t>          ค่าจ้างเหมา / ค่าซ่อมแซม....(ตามประเภท)</a:t>
            </a:r>
          </a:p>
          <a:p>
            <a:pPr marL="0" indent="0">
              <a:buNone/>
            </a:pPr>
            <a:r>
              <a:rPr lang="en-US" dirty="0"/>
              <a:t>                Cr.</a:t>
            </a:r>
            <a:r>
              <a:rPr lang="th-TH" dirty="0"/>
              <a:t>  เจ้าหนี้.....(ตามประเภท)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b="1" dirty="0"/>
              <a:t>คำอธิบายรายการ  </a:t>
            </a:r>
            <a:r>
              <a:rPr lang="th-TH" dirty="0"/>
              <a:t>(รับรายงานเจ้าหนี้ค่าวัสดุ/ครุภัณฑ์..(ตามประเภท)  จากกลุ่มงานเภสัชกรรม/</a:t>
            </a:r>
            <a:r>
              <a:rPr lang="en-US" dirty="0"/>
              <a:t>Lab/</a:t>
            </a:r>
            <a:r>
              <a:rPr lang="th-TH" dirty="0"/>
              <a:t>งานพัสดุ/ฝ่ายการพยาบาล)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4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24"/>
    </mc:Choice>
    <mc:Fallback xmlns="">
      <p:transition spd="slow" advTm="357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506243-DB02-8FB7-87F4-22A34EEC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th-TH" sz="3200" b="1" dirty="0"/>
              <a:t>เจ้าหนี้การค้า (เงินบริจาค)</a:t>
            </a:r>
            <a:endParaRPr lang="th-TH" sz="3200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F941DE7B-CC3C-F867-0B2E-9DC34FF4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08039"/>
            <a:ext cx="3963988" cy="4111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เงินบริจาคได้รับก่อน 1 ตค.2563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D156078-9DA6-B33A-AEFC-0F05BFB5C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3001"/>
            <a:ext cx="4040188" cy="5638799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ซื้อสินทรัพย์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วัสดุ/ครุภัณฑ์.......(ตามประเภท)</a:t>
            </a:r>
          </a:p>
          <a:p>
            <a:pPr marL="0" indent="0">
              <a:buNone/>
            </a:pPr>
            <a:r>
              <a:rPr lang="th-TH" dirty="0"/>
              <a:t>      </a:t>
            </a:r>
            <a:r>
              <a:rPr lang="en-US" dirty="0"/>
              <a:t>Cr. </a:t>
            </a:r>
            <a:r>
              <a:rPr lang="th-TH" dirty="0"/>
              <a:t>เจ้าหนี้-เงินบริจาค(2101020199.151)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จ่ายชำระหนี้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เจ้าหนี้-เงินบริจาค (2101020199.151)</a:t>
            </a:r>
          </a:p>
          <a:p>
            <a:pPr marL="0" indent="0">
              <a:buNone/>
            </a:pPr>
            <a:r>
              <a:rPr lang="en-US" dirty="0"/>
              <a:t>     Cr. </a:t>
            </a:r>
            <a:r>
              <a:rPr lang="th-TH" dirty="0"/>
              <a:t>เงินฝากธนาคารนอกงบประมาณที่มี    </a:t>
            </a:r>
          </a:p>
          <a:p>
            <a:pPr marL="0" indent="0">
              <a:buNone/>
            </a:pPr>
            <a:r>
              <a:rPr lang="th-TH" dirty="0"/>
              <a:t>             วัตถุประสงค์เฉพาะ-ออมทรัพย์(เงิน  </a:t>
            </a:r>
          </a:p>
          <a:p>
            <a:pPr marL="0" indent="0">
              <a:buNone/>
            </a:pPr>
            <a:r>
              <a:rPr lang="th-TH" dirty="0"/>
              <a:t>             บริจาค) (1101030102.105)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สิ้นเดือน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รายได้จากการเงินบริจาครอการรับรู้    </a:t>
            </a:r>
          </a:p>
          <a:p>
            <a:pPr marL="0" indent="0">
              <a:buNone/>
            </a:pPr>
            <a:r>
              <a:rPr lang="th-TH" dirty="0"/>
              <a:t>       (2213010101.101)</a:t>
            </a:r>
          </a:p>
          <a:p>
            <a:pPr marL="0" indent="0">
              <a:buNone/>
            </a:pPr>
            <a:r>
              <a:rPr lang="en-US" dirty="0"/>
              <a:t>         Cr. </a:t>
            </a:r>
            <a:r>
              <a:rPr lang="th-TH" dirty="0"/>
              <a:t>รายได้จากการรับบริจาค    </a:t>
            </a:r>
          </a:p>
          <a:p>
            <a:pPr marL="0" indent="0">
              <a:buNone/>
            </a:pPr>
            <a:r>
              <a:rPr lang="th-TH" dirty="0"/>
              <a:t>                   (4302030101.101)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CEC40A9-01EC-20E2-6C9E-F286D01AB2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808039"/>
            <a:ext cx="4041775" cy="41116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dirty="0"/>
              <a:t>เงินบริจาครับตั้งแต่ 1 ตค.2563 เป็นต้นไป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3D1A40A-ED67-790A-1632-9A9B75E10F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219202"/>
            <a:ext cx="4041775" cy="4906962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ซื้อสินทรัพย์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วัสดุ/ครุภัณฑ์.......(ตามประเภท)</a:t>
            </a:r>
          </a:p>
          <a:p>
            <a:pPr marL="0" indent="0">
              <a:buNone/>
            </a:pPr>
            <a:r>
              <a:rPr lang="th-TH" dirty="0"/>
              <a:t>      </a:t>
            </a:r>
            <a:r>
              <a:rPr lang="en-US" dirty="0"/>
              <a:t>Cr. </a:t>
            </a:r>
            <a:r>
              <a:rPr lang="th-TH" dirty="0"/>
              <a:t>เจ้าหนี้...(ตามประเภท)</a:t>
            </a:r>
          </a:p>
          <a:p>
            <a:pPr marL="0" indent="0">
              <a:buNone/>
            </a:pPr>
            <a:r>
              <a:rPr lang="th-TH" dirty="0"/>
              <a:t>              </a:t>
            </a:r>
          </a:p>
          <a:p>
            <a:pPr marL="0" indent="0">
              <a:buNone/>
            </a:pPr>
            <a:r>
              <a:rPr lang="th-T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จ่ายชำระหนี้</a:t>
            </a:r>
          </a:p>
          <a:p>
            <a:pPr marL="0" indent="0">
              <a:buNone/>
            </a:pPr>
            <a:r>
              <a:rPr lang="en-US" dirty="0"/>
              <a:t>Dr. </a:t>
            </a:r>
            <a:r>
              <a:rPr lang="th-TH" dirty="0"/>
              <a:t>เจ้าหนี้...(ตามประเภท)</a:t>
            </a:r>
          </a:p>
          <a:p>
            <a:pPr marL="0" indent="0">
              <a:buNone/>
            </a:pPr>
            <a:r>
              <a:rPr lang="en-US" dirty="0"/>
              <a:t>     Cr. </a:t>
            </a:r>
            <a:r>
              <a:rPr lang="th-TH" dirty="0"/>
              <a:t>เงินฝากธนาคารนอกงบประมาณที่มี    </a:t>
            </a:r>
          </a:p>
          <a:p>
            <a:pPr marL="0" indent="0">
              <a:buNone/>
            </a:pPr>
            <a:r>
              <a:rPr lang="th-TH" dirty="0"/>
              <a:t>             วัตถุประสงค์เฉพาะ-ออมทรัพย์   </a:t>
            </a:r>
          </a:p>
          <a:p>
            <a:pPr marL="0" indent="0">
              <a:buNone/>
            </a:pPr>
            <a:r>
              <a:rPr lang="th-TH" dirty="0"/>
              <a:t>              (1101030102.103)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5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95402" y="609600"/>
            <a:ext cx="7162800" cy="1143000"/>
          </a:xfrm>
        </p:spPr>
        <p:txBody>
          <a:bodyPr/>
          <a:lstStyle/>
          <a:p>
            <a:r>
              <a:rPr lang="th-TH" sz="4000" dirty="0"/>
              <a:t>เจ้าหนี้ค่ารักษาพยาบาลตามจ่าย</a:t>
            </a: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3997431"/>
              </p:ext>
            </p:extLst>
          </p:nvPr>
        </p:nvGraphicFramePr>
        <p:xfrm>
          <a:off x="914400" y="1295400"/>
          <a:ext cx="38100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390436"/>
              </p:ext>
            </p:extLst>
          </p:nvPr>
        </p:nvGraphicFramePr>
        <p:xfrm>
          <a:off x="4800600" y="2438400"/>
          <a:ext cx="2514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190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59"/>
    </mc:Choice>
    <mc:Fallback xmlns="">
      <p:transition spd="slow" advTm="14125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848600" cy="838200"/>
          </a:xfrm>
        </p:spPr>
        <p:txBody>
          <a:bodyPr/>
          <a:lstStyle/>
          <a:p>
            <a:r>
              <a:rPr lang="th-TH" sz="3600" dirty="0"/>
              <a:t>เจ้าหนี้ค่ารักษาพยาบาลตามจ่าย</a:t>
            </a:r>
            <a:r>
              <a:rPr lang="en-US" sz="3600" dirty="0"/>
              <a:t> </a:t>
            </a:r>
            <a:r>
              <a:rPr lang="en-US" sz="3600" dirty="0" err="1"/>
              <a:t>uc</a:t>
            </a:r>
            <a:r>
              <a:rPr lang="en-US" sz="3600" dirty="0"/>
              <a:t> op</a:t>
            </a:r>
            <a:r>
              <a:rPr lang="th-TH" sz="3600" dirty="0"/>
              <a:t>นอก</a:t>
            </a:r>
            <a:r>
              <a:rPr lang="en-US" sz="3600" dirty="0"/>
              <a:t>cup </a:t>
            </a:r>
            <a:r>
              <a:rPr lang="th-TH" sz="3600" dirty="0"/>
              <a:t>ในจังหวัด</a:t>
            </a:r>
            <a:br>
              <a:rPr lang="th-TH" sz="3600" dirty="0"/>
            </a:br>
            <a:r>
              <a:rPr lang="th-TH" sz="3200" dirty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ตัวแทนเนื้อหา 5"/>
          <p:cNvSpPr txBox="1">
            <a:spLocks/>
          </p:cNvSpPr>
          <p:nvPr/>
        </p:nvSpPr>
        <p:spPr bwMode="auto">
          <a:xfrm>
            <a:off x="457200" y="4038599"/>
            <a:ext cx="8153400" cy="20574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Dr. </a:t>
            </a:r>
            <a:r>
              <a:rPr lang="th-TH" dirty="0"/>
              <a:t>เจ้าหนี้ค่ารักษา</a:t>
            </a:r>
            <a:r>
              <a:rPr lang="en-US" dirty="0"/>
              <a:t>UC OP</a:t>
            </a:r>
            <a:r>
              <a:rPr lang="th-TH" dirty="0"/>
              <a:t>นอก</a:t>
            </a:r>
            <a:r>
              <a:rPr lang="en-US" dirty="0"/>
              <a:t>CUP </a:t>
            </a:r>
            <a:r>
              <a:rPr lang="th-TH" dirty="0" err="1"/>
              <a:t>นจว</a:t>
            </a:r>
            <a:r>
              <a:rPr lang="th-TH" dirty="0"/>
              <a:t> </a:t>
            </a:r>
            <a:r>
              <a:rPr lang="en-US" dirty="0"/>
              <a:t> </a:t>
            </a:r>
            <a:r>
              <a:rPr lang="th-TH" dirty="0">
                <a:solidFill>
                  <a:srgbClr val="C00000"/>
                </a:solidFill>
              </a:rPr>
              <a:t>(2101020199.202)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Cr. </a:t>
            </a:r>
            <a:r>
              <a:rPr lang="th-TH" dirty="0"/>
              <a:t>รายได้ค้างรับส่วนต่างค่ารักษาที่ต่ำกว่า</a:t>
            </a:r>
            <a:r>
              <a:rPr lang="en-US" dirty="0"/>
              <a:t>op </a:t>
            </a:r>
            <a:r>
              <a:rPr lang="en-US" dirty="0" err="1"/>
              <a:t>uc</a:t>
            </a:r>
            <a:r>
              <a:rPr lang="th-TH" dirty="0">
                <a:solidFill>
                  <a:srgbClr val="C00000"/>
                </a:solidFill>
              </a:rPr>
              <a:t>  (1102050107.201)</a:t>
            </a:r>
          </a:p>
          <a:p>
            <a:pPr marL="0" indent="0">
              <a:spcBef>
                <a:spcPts val="0"/>
              </a:spcBef>
              <a:buNone/>
            </a:pPr>
            <a:endParaRPr lang="th-TH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Dr.</a:t>
            </a:r>
            <a:r>
              <a:rPr lang="th-TH" dirty="0"/>
              <a:t>เจ้าหนี้ค่ารักษา</a:t>
            </a:r>
            <a:r>
              <a:rPr lang="en-US" dirty="0"/>
              <a:t>UC OP</a:t>
            </a:r>
            <a:r>
              <a:rPr lang="th-TH" dirty="0"/>
              <a:t>นอก</a:t>
            </a:r>
            <a:r>
              <a:rPr lang="en-US" dirty="0"/>
              <a:t>CUP</a:t>
            </a:r>
            <a:r>
              <a:rPr lang="th-TH" dirty="0"/>
              <a:t>  </a:t>
            </a:r>
            <a:r>
              <a:rPr lang="th-TH" dirty="0" err="1"/>
              <a:t>ตส</a:t>
            </a:r>
            <a:r>
              <a:rPr lang="th-TH" dirty="0"/>
              <a:t>ก.สป. </a:t>
            </a:r>
            <a:r>
              <a:rPr lang="en-US" dirty="0"/>
              <a:t>  </a:t>
            </a:r>
            <a:r>
              <a:rPr lang="th-TH" dirty="0">
                <a:solidFill>
                  <a:srgbClr val="C00000"/>
                </a:solidFill>
              </a:rPr>
              <a:t>(2101020199.203)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Cr. </a:t>
            </a:r>
            <a:r>
              <a:rPr lang="th-TH" dirty="0"/>
              <a:t>เงินฝากธนาคารนอกงบประมาณ-ธกส.(</a:t>
            </a:r>
            <a:r>
              <a:rPr lang="en-US" dirty="0"/>
              <a:t>UC</a:t>
            </a:r>
            <a:r>
              <a:rPr lang="th-TH" dirty="0"/>
              <a:t>)</a:t>
            </a:r>
            <a:r>
              <a:rPr lang="th-TH" dirty="0">
                <a:solidFill>
                  <a:srgbClr val="C00000"/>
                </a:solidFill>
              </a:rPr>
              <a:t> (1101030102.101)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ตัวแทนข้อความ 4"/>
          <p:cNvSpPr txBox="1">
            <a:spLocks/>
          </p:cNvSpPr>
          <p:nvPr/>
        </p:nvSpPr>
        <p:spPr bwMode="auto">
          <a:xfrm>
            <a:off x="457199" y="1143000"/>
            <a:ext cx="410702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เมื่อได้รับหนังสือเรียกเก็บ</a:t>
            </a:r>
            <a:endParaRPr lang="en-US" dirty="0"/>
          </a:p>
        </p:txBody>
      </p:sp>
      <p:sp>
        <p:nvSpPr>
          <p:cNvPr id="8" name="ตัวแทนเนื้อหา 5"/>
          <p:cNvSpPr txBox="1">
            <a:spLocks/>
          </p:cNvSpPr>
          <p:nvPr/>
        </p:nvSpPr>
        <p:spPr bwMode="auto">
          <a:xfrm>
            <a:off x="457200" y="1752599"/>
            <a:ext cx="8153400" cy="1524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Dr.</a:t>
            </a:r>
            <a:r>
              <a:rPr lang="th-TH" dirty="0"/>
              <a:t> ค่ารักษาตามจ่าย</a:t>
            </a:r>
            <a:r>
              <a:rPr lang="en-US" dirty="0"/>
              <a:t> </a:t>
            </a:r>
            <a:r>
              <a:rPr lang="en-US" dirty="0" err="1"/>
              <a:t>uc</a:t>
            </a:r>
            <a:r>
              <a:rPr lang="th-TH" dirty="0"/>
              <a:t> ในสังกัด สป./ต่างสังกัด สป.  </a:t>
            </a:r>
            <a:r>
              <a:rPr lang="th-TH" dirty="0">
                <a:solidFill>
                  <a:srgbClr val="C00000"/>
                </a:solidFill>
              </a:rPr>
              <a:t>(5104030299.202/203)</a:t>
            </a:r>
            <a:r>
              <a:rPr lang="en-US" dirty="0"/>
              <a:t>      </a:t>
            </a:r>
          </a:p>
          <a:p>
            <a:pPr marL="0" indent="0">
              <a:buNone/>
            </a:pPr>
            <a:r>
              <a:rPr lang="en-US" dirty="0"/>
              <a:t>          Cr.</a:t>
            </a:r>
            <a:r>
              <a:rPr lang="th-TH" dirty="0"/>
              <a:t>เจ้าหนี้ค่ารักษา</a:t>
            </a:r>
            <a:r>
              <a:rPr lang="en-US" dirty="0"/>
              <a:t>UC OP</a:t>
            </a:r>
            <a:r>
              <a:rPr lang="th-TH" dirty="0"/>
              <a:t>นอก</a:t>
            </a:r>
            <a:r>
              <a:rPr lang="en-US" dirty="0"/>
              <a:t>CUP</a:t>
            </a:r>
            <a:r>
              <a:rPr lang="th-TH" dirty="0"/>
              <a:t> </a:t>
            </a:r>
            <a:r>
              <a:rPr lang="th-TH" dirty="0" err="1"/>
              <a:t>นจว</a:t>
            </a:r>
            <a:r>
              <a:rPr lang="th-TH" dirty="0"/>
              <a:t>  </a:t>
            </a:r>
            <a:r>
              <a:rPr lang="en-US" dirty="0"/>
              <a:t>/</a:t>
            </a:r>
            <a:r>
              <a:rPr lang="th-TH" dirty="0"/>
              <a:t>ต่างสังกัด สป.(</a:t>
            </a:r>
            <a:r>
              <a:rPr lang="th-TH" dirty="0">
                <a:solidFill>
                  <a:srgbClr val="C00000"/>
                </a:solidFill>
              </a:rPr>
              <a:t>2101020199.202/204)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          Cr.</a:t>
            </a:r>
            <a:r>
              <a:rPr lang="th-TH" dirty="0"/>
              <a:t>ส่วนต่างที่(ต่ำ)กว่าข้อตกลงในการตามจ่าย </a:t>
            </a:r>
            <a:r>
              <a:rPr lang="en-US" dirty="0"/>
              <a:t>UCOP</a:t>
            </a:r>
            <a:r>
              <a:rPr lang="th-TH" dirty="0">
                <a:solidFill>
                  <a:srgbClr val="C00000"/>
                </a:solidFill>
              </a:rPr>
              <a:t> (4301020105.240)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</a:t>
            </a:r>
            <a:endParaRPr lang="th-TH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ตัวแทนเนื้อหา 5"/>
          <p:cNvSpPr txBox="1">
            <a:spLocks/>
          </p:cNvSpPr>
          <p:nvPr/>
        </p:nvSpPr>
        <p:spPr bwMode="auto">
          <a:xfrm>
            <a:off x="457200" y="3428999"/>
            <a:ext cx="4183228" cy="4572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th-TH" b="1" dirty="0"/>
              <a:t>เมื่อจ่ายชำระหนี้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60"/>
    </mc:Choice>
    <mc:Fallback xmlns="">
      <p:transition spd="slow" advTm="6946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447869"/>
            <a:ext cx="7848600" cy="838200"/>
          </a:xfrm>
        </p:spPr>
        <p:txBody>
          <a:bodyPr/>
          <a:lstStyle/>
          <a:p>
            <a:r>
              <a:rPr lang="th-TH" sz="2800" dirty="0">
                <a:cs typeface="+mn-cs"/>
              </a:rPr>
              <a:t>เจ้าหนี้ค่ารักษาพยาบาลตามจ่าย</a:t>
            </a:r>
            <a:r>
              <a:rPr lang="en-US" sz="2800" dirty="0">
                <a:cs typeface="+mn-cs"/>
              </a:rPr>
              <a:t> </a:t>
            </a:r>
            <a:r>
              <a:rPr lang="en-US" sz="2800" dirty="0" err="1">
                <a:cs typeface="+mn-cs"/>
              </a:rPr>
              <a:t>uc</a:t>
            </a:r>
            <a:r>
              <a:rPr lang="en-US" sz="2800" dirty="0">
                <a:cs typeface="+mn-cs"/>
              </a:rPr>
              <a:t> op</a:t>
            </a:r>
            <a:r>
              <a:rPr lang="th-TH" sz="2800" dirty="0">
                <a:cs typeface="+mn-cs"/>
              </a:rPr>
              <a:t>นอก</a:t>
            </a:r>
            <a:r>
              <a:rPr lang="en-US" sz="2800" dirty="0">
                <a:cs typeface="+mn-cs"/>
              </a:rPr>
              <a:t>cup </a:t>
            </a:r>
            <a:r>
              <a:rPr lang="th-TH" sz="2800" dirty="0">
                <a:cs typeface="+mn-cs"/>
              </a:rPr>
              <a:t>ในจังหวัด</a:t>
            </a:r>
            <a:br>
              <a:rPr lang="th-TH" sz="2800" dirty="0">
                <a:cs typeface="+mn-cs"/>
              </a:rPr>
            </a:br>
            <a:r>
              <a:rPr lang="th-TH" sz="2800" dirty="0">
                <a:solidFill>
                  <a:srgbClr val="C00000"/>
                </a:solidFill>
                <a:cs typeface="+mn-cs"/>
              </a:rPr>
              <a:t>โรงพยาบาลที่รับส่งต่อยกหนี้ให้</a:t>
            </a:r>
            <a:endParaRPr lang="en-US" sz="28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7239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หน่วยบริการรับส่งต่อ ดำเนินการยกหนี้ให้ (หนี้ที่เกิดในปีงบประมาณนั้น)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33400" y="2057401"/>
            <a:ext cx="7239000" cy="152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Dr. </a:t>
            </a:r>
            <a:r>
              <a:rPr lang="th-TH" dirty="0"/>
              <a:t>เจ้าหนี้ค่ารักษา</a:t>
            </a:r>
            <a:r>
              <a:rPr lang="en-US" dirty="0"/>
              <a:t>UC OP</a:t>
            </a:r>
            <a:r>
              <a:rPr lang="th-TH" dirty="0"/>
              <a:t>นอก</a:t>
            </a:r>
            <a:r>
              <a:rPr lang="en-US" dirty="0"/>
              <a:t>CUP </a:t>
            </a:r>
            <a:r>
              <a:rPr lang="th-TH" dirty="0"/>
              <a:t>ในจังหวัด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/>
              <a:t>        </a:t>
            </a:r>
            <a:r>
              <a:rPr lang="th-TH" dirty="0">
                <a:solidFill>
                  <a:srgbClr val="C00000"/>
                </a:solidFill>
              </a:rPr>
              <a:t>(2101020199.202)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       Cr. </a:t>
            </a:r>
            <a:r>
              <a:rPr lang="th-TH" dirty="0">
                <a:solidFill>
                  <a:schemeClr val="tx1"/>
                </a:solidFill>
              </a:rPr>
              <a:t>รายได้จากการยกหนี้กรณีส่งต่อผู้ป่วยระหว่าง รพ.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solidFill>
                  <a:srgbClr val="C00000"/>
                </a:solidFill>
              </a:rPr>
              <a:t>                (4301020105.256)</a:t>
            </a:r>
            <a:endParaRPr lang="th-TH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solidFill>
                  <a:srgbClr val="C00000"/>
                </a:solidFill>
              </a:rPr>
              <a:t>                    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ตัวแทนเนื้อหา 5"/>
          <p:cNvSpPr txBox="1">
            <a:spLocks/>
          </p:cNvSpPr>
          <p:nvPr/>
        </p:nvSpPr>
        <p:spPr bwMode="auto">
          <a:xfrm>
            <a:off x="1995054" y="4135581"/>
            <a:ext cx="6553200" cy="15032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/>
              <a:t>Dr. </a:t>
            </a:r>
            <a:r>
              <a:rPr lang="th-TH" dirty="0"/>
              <a:t>เจ้าหนี้ค่ารักษา</a:t>
            </a:r>
            <a:r>
              <a:rPr lang="en-US" dirty="0"/>
              <a:t>UC OP</a:t>
            </a:r>
            <a:r>
              <a:rPr lang="th-TH" dirty="0"/>
              <a:t>นอก</a:t>
            </a:r>
            <a:r>
              <a:rPr lang="en-US" dirty="0"/>
              <a:t>CUP </a:t>
            </a:r>
            <a:r>
              <a:rPr lang="th-TH" dirty="0"/>
              <a:t>ในจังหวัด	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</a:t>
            </a:r>
            <a:r>
              <a:rPr lang="th-TH" dirty="0">
                <a:solidFill>
                  <a:srgbClr val="C00000"/>
                </a:solidFill>
              </a:rPr>
              <a:t>(2101020199.202)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Cr. </a:t>
            </a:r>
            <a:r>
              <a:rPr lang="th-TH" dirty="0"/>
              <a:t>ผลสะสมจากการแก้ไขข้อผิดพลาด-รายได้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dirty="0">
                <a:solidFill>
                  <a:srgbClr val="C00000"/>
                </a:solidFill>
              </a:rPr>
              <a:t>              (3102010102.103)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ตัวแทนข้อความ 4"/>
          <p:cNvSpPr txBox="1">
            <a:spLocks/>
          </p:cNvSpPr>
          <p:nvPr/>
        </p:nvSpPr>
        <p:spPr bwMode="auto">
          <a:xfrm>
            <a:off x="1960418" y="3581400"/>
            <a:ext cx="6560127" cy="5333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หน่วยบริการรับส่งต่อ ดำเนินการยกหนี้ให้ (หนี้ที่เกิดใน</a:t>
            </a:r>
            <a:r>
              <a:rPr lang="th-TH" dirty="0" err="1"/>
              <a:t>ปีง</a:t>
            </a:r>
            <a:r>
              <a:rPr lang="th-TH" dirty="0"/>
              <a:t>ปม.ก่อน)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04800" y="5680494"/>
            <a:ext cx="8243454" cy="7965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th-TH" sz="2000" dirty="0">
                <a:solidFill>
                  <a:srgbClr val="C00000"/>
                </a:solidFill>
              </a:rPr>
              <a:t>รพ.ที่รับส่งต่อ ต้องได้รับหนังสือขอความอนุเคราะห์จาก รพ.ที่ตามจ่าย มีผู้มีอำนาจลงนามอนุมัติ  หรือมติคณะกรรมการระดับจังหวัด </a:t>
            </a:r>
          </a:p>
        </p:txBody>
      </p:sp>
    </p:spTree>
    <p:extLst>
      <p:ext uri="{BB962C8B-B14F-4D97-AF65-F5344CB8AC3E}">
        <p14:creationId xmlns:p14="http://schemas.microsoft.com/office/powerpoint/2010/main" val="41183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3822</Words>
  <Application>Microsoft Office PowerPoint</Application>
  <PresentationFormat>นำเสนอทางหน้าจอ (4:3)</PresentationFormat>
  <Paragraphs>378</Paragraphs>
  <Slides>48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48</vt:i4>
      </vt:variant>
    </vt:vector>
  </HeadingPairs>
  <TitlesOfParts>
    <vt:vector size="53" baseType="lpstr">
      <vt:lpstr>Arial</vt:lpstr>
      <vt:lpstr>Bookman Old Style</vt:lpstr>
      <vt:lpstr>Calibri</vt:lpstr>
      <vt:lpstr>TH Mali Grade 6</vt:lpstr>
      <vt:lpstr>Office Theme</vt:lpstr>
      <vt:lpstr>งานนำเสนอ PowerPoint</vt:lpstr>
      <vt:lpstr> เจ้าหนี้  (Accounts  Payable) </vt:lpstr>
      <vt:lpstr>เจ้าหนี้การค้า</vt:lpstr>
      <vt:lpstr>เจ้าหนี้การค้า</vt:lpstr>
      <vt:lpstr>เจ้าหนี้การค้า</vt:lpstr>
      <vt:lpstr>เจ้าหนี้การค้า (เงินบริจาค)</vt:lpstr>
      <vt:lpstr>เจ้าหนี้ค่ารักษาพยาบาลตามจ่าย</vt:lpstr>
      <vt:lpstr>เจ้าหนี้ค่ารักษาพยาบาลตามจ่าย uc opนอกcup ในจังหวัด  </vt:lpstr>
      <vt:lpstr>เจ้าหนี้ค่ารักษาพยาบาลตามจ่าย uc opนอกcup ในจังหวัด โรงพยาบาลที่รับส่งต่อยกหนี้ให้</vt:lpstr>
      <vt:lpstr>เจ้าหนี้ค่ารักษาพยาบาลตามจ่าย uc opนอกcup ต่างจังหวัด (สปสช.เป็นผู้หักชำระบัญชีระหว่างกัน (Clearing house) แทนหน่วยบริการประจำ)</vt:lpstr>
      <vt:lpstr>งานนำเสนอ PowerPoint</vt:lpstr>
      <vt:lpstr>งานนำเสนอ PowerPoint</vt:lpstr>
      <vt:lpstr>เจ้าหนี้ค่ารักษาพยาบาลประกันสังคม</vt:lpstr>
      <vt:lpstr>เจ้าหนี้ค่ารักษาแรงงานต่างด้าว</vt:lpstr>
      <vt:lpstr>เจ้าหนี้ค่ารักษาแรงงานต่างด้าว(ต่อ)</vt:lpstr>
      <vt:lpstr>เจ้าหนี้ค่ารักษา-บุคคลผู้มีปัญหาสถานะและสิทธิ</vt:lpstr>
      <vt:lpstr>เจ้าหนี้ค่ารักษา-บุคคลผู้มีปัญหาสถานะและสิทธิ</vt:lpstr>
      <vt:lpstr> ค่าใช้จ่ายค้างจ่าย (Accrued Expense)</vt:lpstr>
      <vt:lpstr> ค่าใช้จ่ายค้างจ่าย</vt:lpstr>
      <vt:lpstr>ค่าตอบแทนค้างจ่าย</vt:lpstr>
      <vt:lpstr>ค่าตอบแทนค้างจ่าย (ต่อ)</vt:lpstr>
      <vt:lpstr>ค่าตอบแทนค้างจ่าย (ต่อ)</vt:lpstr>
      <vt:lpstr>ค่าตอบแทนค้างจ่าย (ต่อ)</vt:lpstr>
      <vt:lpstr> ค่าใช้จ่ายค้างจ่าย </vt:lpstr>
      <vt:lpstr>ค่าสาธารณูปโภคค้างจ่าย</vt:lpstr>
      <vt:lpstr>ค่าสาธารณูปโภคค้างจ่าย</vt:lpstr>
      <vt:lpstr> รายได้รับล่วงหน้า (Deferred Income)</vt:lpstr>
      <vt:lpstr>รายได้ค่ารักษาแรงงานต่างด้าวรับล่วงหน้า</vt:lpstr>
      <vt:lpstr>เงินรับฝากกองทุนแรงงานต่างด้าว</vt:lpstr>
      <vt:lpstr>รายได้ค่าบริการอื่นรับล่วงหน้า</vt:lpstr>
      <vt:lpstr> เงินรับฝากและเงินประกัน (Deposit and Insurance)</vt:lpstr>
      <vt:lpstr>เงินรับฝากอื่น(หมุนเวียน)</vt:lpstr>
      <vt:lpstr>เงินรับฝากกองทุน uc</vt:lpstr>
      <vt:lpstr>เงินรับฝากกองทุน uc</vt:lpstr>
      <vt:lpstr>เงินกองทุนประกันสังคม</vt:lpstr>
      <vt:lpstr>เงินกองทุนประกันสังคม</vt:lpstr>
      <vt:lpstr>เงินกองทุนประกันสังคม</vt:lpstr>
      <vt:lpstr>เงินมัดจำประกันสัญญา(หน่วยเบิกจ่าย)</vt:lpstr>
      <vt:lpstr>เงินมัดจำประกันสัญญา(หน่วยเบิกจ่าย)</vt:lpstr>
      <vt:lpstr>เงินมัดจำประกันสัญญา(หน่วยงานย่อย)</vt:lpstr>
      <vt:lpstr>เงินมัดจำประกันสัญญา(หน่วยงานย่อย)</vt:lpstr>
      <vt:lpstr> หนี้สินหมุนเวียนอื่น  (Other Current Liabilities)</vt:lpstr>
      <vt:lpstr> เงินยืม (ระยะเวลาชำระคืนมากกว่า 1 ปี)</vt:lpstr>
      <vt:lpstr> รายได้รอการรับรู้  (Deferred Income)</vt:lpstr>
      <vt:lpstr>รายได้จากการช่วยเหลือรอรับรู้</vt:lpstr>
      <vt:lpstr>รายได้อื่นรอการรับรู้</vt:lpstr>
      <vt:lpstr>รายได้อื่นรอการรับรู้</vt:lpstr>
      <vt:lpstr>ขอบคุณค่ะ @_@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การจัดทำบัญชีเจ้าหนี้การค้า ค่าใช้จ่ายค้างจ่ายและหนี้สินอื่น ๆ</dc:title>
  <dc:creator>admin</dc:creator>
  <cp:lastModifiedBy>USER</cp:lastModifiedBy>
  <cp:revision>513</cp:revision>
  <dcterms:created xsi:type="dcterms:W3CDTF">2019-02-05T13:36:14Z</dcterms:created>
  <dcterms:modified xsi:type="dcterms:W3CDTF">2022-12-15T07:19:09Z</dcterms:modified>
</cp:coreProperties>
</file>