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0" r:id="rId2"/>
    <p:sldId id="262" r:id="rId3"/>
    <p:sldId id="263" r:id="rId4"/>
    <p:sldId id="268" r:id="rId5"/>
    <p:sldId id="267" r:id="rId6"/>
    <p:sldId id="269" r:id="rId7"/>
    <p:sldId id="264" r:id="rId8"/>
    <p:sldId id="271" r:id="rId9"/>
    <p:sldId id="272" r:id="rId10"/>
  </p:sldIdLst>
  <p:sldSz cx="9144000" cy="6858000" type="screen4x3"/>
  <p:notesSz cx="9926638" cy="679767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-13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76F42-C296-405B-B92F-2B86C8D3AC76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4CBB-758F-4F44-893A-E015EDD1EE7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37745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D15DC-0517-4BBF-A690-037A7646B02F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6EAAD-D30D-49EA-A46A-38CB4F4B8E2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0613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6EAAD-D30D-49EA-A46A-38CB4F4B8E29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5395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6EAAD-D30D-49EA-A46A-38CB4F4B8E29}" type="slidenum">
              <a:rPr lang="th-TH" smtClean="0"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75695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6EAAD-D30D-49EA-A46A-38CB4F4B8E29}" type="slidenum">
              <a:rPr lang="th-TH" smtClean="0"/>
              <a:t>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75695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5796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728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292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2217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914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1335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0766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015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934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206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1776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22091-49C4-4FEE-BB93-05713F1529BC}" type="datetimeFigureOut">
              <a:rPr lang="th-TH" smtClean="0"/>
              <a:t>21/04/65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BF534-198B-4375-B0D9-0D92DCBB54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372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0070C0"/>
                </a:solidFill>
              </a:rPr>
              <a:t>      รายงานคะแนนงบทดลอง </a:t>
            </a:r>
            <a:br>
              <a:rPr lang="th-TH" b="1" dirty="0" smtClean="0">
                <a:solidFill>
                  <a:srgbClr val="0070C0"/>
                </a:solidFill>
              </a:rPr>
            </a:br>
            <a:r>
              <a:rPr lang="th-TH" b="1" dirty="0" smtClean="0">
                <a:solidFill>
                  <a:srgbClr val="0070C0"/>
                </a:solidFill>
              </a:rPr>
              <a:t>หน่วยบริการ ภาพรวมจังหวัดบึงกาฬ เดือนมีนาคม 2565</a:t>
            </a:r>
            <a:endParaRPr lang="th-TH" b="1" dirty="0">
              <a:solidFill>
                <a:srgbClr val="0070C0"/>
              </a:solidFill>
            </a:endParaRPr>
          </a:p>
        </p:txBody>
      </p:sp>
      <p:graphicFrame>
        <p:nvGraphicFramePr>
          <p:cNvPr id="3" name="ตัวแทนเนื้อหา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329716"/>
              </p:ext>
            </p:extLst>
          </p:nvPr>
        </p:nvGraphicFramePr>
        <p:xfrm>
          <a:off x="642145" y="1958816"/>
          <a:ext cx="7797798" cy="3438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769"/>
                <a:gridCol w="4566193"/>
                <a:gridCol w="905612"/>
                <a:gridCol w="905612"/>
                <a:gridCol w="905612"/>
              </a:tblGrid>
              <a:tr h="29527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h-TH" sz="1800" b="1" u="none" strike="noStrike" dirty="0">
                          <a:effectLst/>
                        </a:rPr>
                        <a:t>เกณฑ์ในการประเมิน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</a:rPr>
                        <a:t>ลำดับ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</a:rPr>
                        <a:t>เรื่อง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</a:rPr>
                        <a:t>จำนวนข้อ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u="none" strike="noStrike" dirty="0" err="1">
                          <a:effectLst/>
                        </a:rPr>
                        <a:t>คำนวน</a:t>
                      </a:r>
                      <a:r>
                        <a:rPr lang="th-TH" sz="1600" b="1" u="none" strike="noStrike" dirty="0">
                          <a:effectLst/>
                        </a:rPr>
                        <a:t>ต่อข้อ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</a:rPr>
                        <a:t>คะแนนเต็ม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ตรวจสอบเรื่องกระทบยอดบัญชี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2.75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ลูกหนี้ค่ารักษาพยาบาล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8.00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0.92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การตั้งค่าเผื่อหนี้สงสัยจะสูญ และค่าเผื่อหนี้สงสัยจะสูญกับหนี้สงสัยจะสูญ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14.00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0.50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จับคู่ความสัมลูกหนี้-รายได้ระหว่างเดือน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26.00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0.95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ความสัมพันธ์ของสินทรัพย์ถาวรกับค่าเสื่อมราคา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47.00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0.22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จับคู่บัญชีค่าเสื่อมราคาสะสม และค่าเสื่อมราคา ระหว่างเดือน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44.00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0.22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9.68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บัญชีพัก ต้องไม่มียอดคงค้าง (ตามเกณฑ์ประเมินด้านบัญชีของกรมบัญชีกลาง)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0.57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0.57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จับคู่วัสดุ-เจ้าหนี้ระหว่างเดือน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1.30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>
                          <a:effectLst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ความครอบคลุมการตรวจอิเล็กทรอนิกส์กระทรวง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8.00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0.8/2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Niramit AS"/>
                      </a:endParaRPr>
                    </a:p>
                  </a:txBody>
                  <a:tcPr marL="0" marR="0" marT="0" marB="0" anchor="b"/>
                </a:tc>
              </a:tr>
              <a:tr h="3619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</a:rPr>
                        <a:t>คะแนนรวม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u="none" strike="noStrike" dirty="0" smtClean="0">
                          <a:effectLst/>
                        </a:rPr>
                        <a:t>165.00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u="none" strike="noStrike" dirty="0">
                          <a:effectLst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b="1" u="none" strike="noStrike" dirty="0">
                          <a:effectLst/>
                        </a:rPr>
                        <a:t>100.00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39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903760"/>
              </p:ext>
            </p:extLst>
          </p:nvPr>
        </p:nvGraphicFramePr>
        <p:xfrm>
          <a:off x="323528" y="908720"/>
          <a:ext cx="8496944" cy="42568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493"/>
                <a:gridCol w="57563"/>
                <a:gridCol w="25400"/>
                <a:gridCol w="1054720"/>
                <a:gridCol w="792088"/>
                <a:gridCol w="648072"/>
                <a:gridCol w="648072"/>
                <a:gridCol w="648072"/>
                <a:gridCol w="720080"/>
                <a:gridCol w="648072"/>
                <a:gridCol w="576064"/>
                <a:gridCol w="576064"/>
                <a:gridCol w="576064"/>
                <a:gridCol w="648072"/>
                <a:gridCol w="432048"/>
              </a:tblGrid>
              <a:tr h="34614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400" u="none" strike="noStrike" dirty="0">
                          <a:effectLst/>
                        </a:rPr>
                        <a:t>ลำดับ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400" u="none" strike="noStrike" dirty="0">
                          <a:effectLst/>
                        </a:rPr>
                        <a:t>หน่วยบริการ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1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2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3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4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5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6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7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8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เรื่องที่ 9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200" u="none" strike="noStrike" dirty="0">
                          <a:effectLst/>
                        </a:rPr>
                        <a:t>ผลคะแนนรวม</a:t>
                      </a:r>
                      <a:endParaRPr lang="th-TH" sz="12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400" u="none" strike="noStrike">
                          <a:effectLst/>
                        </a:rPr>
                        <a:t>เกรด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</a:tr>
              <a:tr h="15527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คะแนนเต็ม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>
                          <a:effectLst/>
                        </a:rPr>
                        <a:t>คะแนนเต็ม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>
                          <a:effectLst/>
                        </a:rPr>
                        <a:t>คะแนนเต็ม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5527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19.25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 7.36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7.00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24.70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10.34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   9.68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0.57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13.50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7.60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100.00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5943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>
                          <a:effectLst/>
                        </a:rPr>
                        <a:t>1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รพท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 บึงกาฬ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FF0000"/>
                          </a:solidFill>
                          <a:effectLst/>
                          <a:latin typeface="TH Niramit AS"/>
                        </a:rPr>
                        <a:t>9.46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H Niramit AS"/>
                        </a:rPr>
                        <a:t>99.78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>
                          <a:effectLst/>
                        </a:rPr>
                        <a:t>2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รพช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 พรเจริญ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9.68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>
                          <a:effectLst/>
                        </a:rPr>
                        <a:t>3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รพช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r>
                        <a:rPr lang="th-TH" sz="18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โซ่พิสัย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9.68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4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รพช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 เซกา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H Niramit AS"/>
                        </a:rPr>
                        <a:t>10.12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9.68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H Niramit AS"/>
                        </a:rPr>
                        <a:t>99.78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5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รพช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 ปากคาด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9.68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th-TH" sz="14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รพช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 บึง</a:t>
                      </a:r>
                      <a:r>
                        <a:rPr lang="th-TH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โขง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หลง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9.68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FF0000"/>
                          </a:solidFill>
                          <a:effectLst/>
                          <a:latin typeface="TH Niramit AS"/>
                        </a:rPr>
                        <a:t>12.15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H Niramit AS"/>
                        </a:rPr>
                        <a:t>98.65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>
                          <a:effectLst/>
                        </a:rPr>
                        <a:t>7</a:t>
                      </a:r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รพช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 ศรีวิไล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FF0000"/>
                          </a:solidFill>
                          <a:effectLst/>
                          <a:latin typeface="TH Niramit AS"/>
                        </a:rPr>
                        <a:t>21.85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9.68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FF0000"/>
                          </a:solidFill>
                          <a:effectLst/>
                          <a:latin typeface="TH Niramit AS"/>
                        </a:rPr>
                        <a:t>6.80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TH Niramit AS"/>
                        </a:rPr>
                        <a:t>96.35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1552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u="none" strike="noStrike" dirty="0">
                          <a:effectLst/>
                        </a:rPr>
                        <a:t>8</a:t>
                      </a:r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8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รพช</a:t>
                      </a:r>
                      <a:r>
                        <a:rPr lang="th-TH" sz="1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. บุ่งคล้า</a:t>
                      </a:r>
                      <a:endParaRPr lang="th-TH" sz="1800" b="0" i="0" u="none" strike="noStrike" dirty="0">
                        <a:solidFill>
                          <a:schemeClr val="tx1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19.25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24.70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10.34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9.68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H Niramit AS"/>
                        </a:rPr>
                        <a:t>0.57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13.50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0" i="0" u="none" strike="noStrike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7.60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100.00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0" marR="0" marT="0" marB="0" anchor="b"/>
                </a:tc>
              </a:tr>
              <a:tr h="188208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</a:rPr>
                        <a:t>ค่าเฉลี่ยจังหวัด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19.25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 7.36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7.00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24.34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10.31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   9.65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0.57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13.33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 7.50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Niramit AS"/>
                        </a:rPr>
                        <a:t>         99.32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73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โรงพยาบาลบึงกาฬ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ข้อ 6 จับคู่บัญชีค่าเสื่อมราคาสะสมและค่าเสื่อมราคาระหว่างเดือน</a:t>
            </a:r>
            <a:r>
              <a:rPr lang="th-TH" dirty="0"/>
              <a:t>ต้องเท่ากัน </a:t>
            </a:r>
            <a:endParaRPr lang="th-TH" dirty="0" smtClean="0"/>
          </a:p>
          <a:p>
            <a:pPr marL="0" indent="0">
              <a:buNone/>
            </a:pPr>
            <a:r>
              <a:rPr lang="th-TH" dirty="0" smtClean="0"/>
              <a:t>    -  </a:t>
            </a:r>
            <a:r>
              <a:rPr lang="th-TH" sz="2800" dirty="0" smtClean="0"/>
              <a:t>ผลต่าง 305.56  บาท เกิด</a:t>
            </a:r>
            <a:r>
              <a:rPr lang="th-TH" sz="2800" dirty="0"/>
              <a:t>จาก ในปี 64 พัสดุได้แจ้งหนี้เป็นค่าจ้างเหมา</a:t>
            </a:r>
            <a:r>
              <a:rPr lang="th-TH" sz="2800" dirty="0" smtClean="0"/>
              <a:t>บริการ   </a:t>
            </a:r>
            <a:r>
              <a:rPr lang="th-TH" sz="2800" dirty="0"/>
              <a:t>แต่</a:t>
            </a:r>
            <a:r>
              <a:rPr lang="th-TH" sz="2800" dirty="0" smtClean="0"/>
              <a:t>เมื่อตรวจสอบ</a:t>
            </a:r>
            <a:r>
              <a:rPr lang="th-TH" sz="2800" dirty="0"/>
              <a:t>แล้ว</a:t>
            </a:r>
            <a:r>
              <a:rPr lang="th-TH" sz="2800" dirty="0" smtClean="0"/>
              <a:t>พบภายหลังว่า</a:t>
            </a:r>
            <a:r>
              <a:rPr lang="th-TH" sz="2800" dirty="0"/>
              <a:t>ในการจ้างเหมานั้น มีการติดตั้งเครื่องปรับอากาศรวมอยู่</a:t>
            </a:r>
            <a:r>
              <a:rPr lang="th-TH" sz="2800" dirty="0" smtClean="0"/>
              <a:t>ด้วยจึงปรับปรุงบัญชีให้ถูกต้อง</a:t>
            </a:r>
            <a:endParaRPr lang="th-TH" sz="2800" dirty="0"/>
          </a:p>
          <a:p>
            <a:pPr marL="0" indent="0">
              <a:buNone/>
            </a:pPr>
            <a:r>
              <a:rPr lang="th-TH" sz="2800" dirty="0" smtClean="0"/>
              <a:t>         ดังนั้น ค่า</a:t>
            </a:r>
            <a:r>
              <a:rPr lang="th-TH" sz="2800" dirty="0"/>
              <a:t>เสื่อมราคาสะสม มีของปีงบ 64 รวมอยู่ด้วยทำให้ยอดไม่ตรงกัน</a:t>
            </a:r>
          </a:p>
          <a:p>
            <a:pPr marL="0" indent="0">
              <a:buNone/>
            </a:pPr>
            <a:endParaRPr lang="th-TH" dirty="0" smtClean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804801"/>
              </p:ext>
            </p:extLst>
          </p:nvPr>
        </p:nvGraphicFramePr>
        <p:xfrm>
          <a:off x="827583" y="4653137"/>
          <a:ext cx="7802117" cy="10081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2540"/>
                <a:gridCol w="1154312"/>
                <a:gridCol w="3698973"/>
                <a:gridCol w="1138146"/>
                <a:gridCol w="1138146"/>
              </a:tblGrid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</a:rPr>
                        <a:t>6.35</a:t>
                      </a:r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1206170102.101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ค่าเสื่อมราคาสะสมครุภัณฑ์สำนักงาน-</a:t>
                      </a:r>
                      <a:r>
                        <a:rPr lang="en-US" sz="1600" u="none" strike="noStrike">
                          <a:effectLst/>
                        </a:rPr>
                        <a:t>Interface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    -  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85,333.13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</a:rPr>
                        <a:t> </a:t>
                      </a:r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5105010161.101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ค่าเสื่อมราคาครุภัณฑ์สำนักงาน- </a:t>
                      </a:r>
                      <a:r>
                        <a:rPr lang="en-US" sz="1600" u="none" strike="noStrike">
                          <a:effectLst/>
                        </a:rPr>
                        <a:t>Interface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         85,027.57 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                  -   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คะแนน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0.00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68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prstClr val="black"/>
                </a:solidFill>
              </a:rPr>
              <a:t>โรงพยาบาลเซกา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/>
          <a:lstStyle/>
          <a:p>
            <a:r>
              <a:rPr lang="th-TH" dirty="0" smtClean="0"/>
              <a:t>5. ความสัมพันธ์ของสินทรัพย์ถาวรกับค่าเสื่อมราคา</a:t>
            </a:r>
            <a:endParaRPr lang="th-TH" dirty="0"/>
          </a:p>
          <a:p>
            <a:pPr marL="0" indent="0">
              <a:buNone/>
            </a:pPr>
            <a:r>
              <a:rPr lang="th-TH" sz="2800" dirty="0"/>
              <a:t>โปรแกรมคอมพิวเตอร์เมื่อหมดอายุการใช้งานทางบัญชี แต่ยังมีการใช้งานจริงอยู่ ให้บันทึก</a:t>
            </a:r>
            <a:r>
              <a:rPr lang="th-TH" sz="2800" dirty="0">
                <a:solidFill>
                  <a:srgbClr val="C00000"/>
                </a:solidFill>
              </a:rPr>
              <a:t>ค่าเสื่อมราคาสะสม</a:t>
            </a:r>
            <a:r>
              <a:rPr lang="th-TH" sz="2800" dirty="0"/>
              <a:t>เท่ากับมูลค่าของสินทรัพย์ (ค่าสุทธิเท่ากับศูนย์)</a:t>
            </a:r>
          </a:p>
          <a:p>
            <a:pPr marL="0" indent="0">
              <a:buNone/>
            </a:pPr>
            <a:r>
              <a:rPr lang="th-TH" sz="2800" dirty="0" smtClean="0"/>
              <a:t>     -กรณีนี้บันทึกบัญชีเป็น ค่าตัดจำหน่าย จึงไม่ได้คะแนน จึงทำการปรับปรุงบัญชีในเดือนเมษายน 2565</a:t>
            </a:r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 smtClean="0"/>
          </a:p>
          <a:p>
            <a:endParaRPr lang="th-TH" dirty="0" smtClean="0"/>
          </a:p>
          <a:p>
            <a:endParaRPr lang="th-TH" dirty="0"/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324622"/>
              </p:ext>
            </p:extLst>
          </p:nvPr>
        </p:nvGraphicFramePr>
        <p:xfrm>
          <a:off x="683567" y="4365104"/>
          <a:ext cx="7128793" cy="16442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942"/>
                <a:gridCol w="1221341"/>
                <a:gridCol w="3932754"/>
                <a:gridCol w="1386756"/>
              </a:tblGrid>
              <a:tr h="33137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5.47</a:t>
                      </a:r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1209030101.104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สินทรัพย์ไม่มีตัวตนอื่น - </a:t>
                      </a:r>
                      <a:r>
                        <a:rPr lang="en-US" sz="1600" u="none" strike="noStrike">
                          <a:effectLst/>
                        </a:rPr>
                        <a:t>Interface 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      -  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33137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1209030102.103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ค่าตัดจำหน่ายสะสมสินทรัพย์ไม่มีตัวตนอื่น  - </a:t>
                      </a:r>
                      <a:r>
                        <a:rPr lang="en-US" sz="1600" u="none" strike="noStrike">
                          <a:effectLst/>
                        </a:rPr>
                        <a:t>Interface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-        173,693.09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33137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 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สุทธิ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-        173,693.09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318761">
                <a:tc>
                  <a:txBody>
                    <a:bodyPr/>
                    <a:lstStyle/>
                    <a:p>
                      <a:pPr algn="ctr" fontAlgn="b"/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คะแนน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0.00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331377"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5105010164.103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ค่าตัดจำหน่ายสินทรัพย์ไม่มีตัวตนอื่น- </a:t>
                      </a:r>
                      <a:r>
                        <a:rPr lang="en-US" sz="1600" u="none" strike="noStrike" dirty="0">
                          <a:effectLst/>
                        </a:rPr>
                        <a:t>Interface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         173,693.09 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85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th-TH" dirty="0" smtClean="0"/>
              <a:t>โรงพยาบาลบึงโขงหลง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4294967295"/>
          </p:nvPr>
        </p:nvSpPr>
        <p:spPr>
          <a:xfrm>
            <a:off x="0" y="1340768"/>
            <a:ext cx="9144000" cy="4785395"/>
          </a:xfrm>
        </p:spPr>
        <p:txBody>
          <a:bodyPr/>
          <a:lstStyle/>
          <a:p>
            <a:r>
              <a:rPr lang="th-TH" dirty="0" smtClean="0"/>
              <a:t>8.จับคู่วัสดุ-เจ้าหนี้ระหว่าง</a:t>
            </a:r>
            <a:r>
              <a:rPr lang="th-TH" dirty="0"/>
              <a:t>เดือน </a:t>
            </a:r>
            <a:r>
              <a:rPr lang="th-TH" dirty="0" smtClean="0"/>
              <a:t>(วัสดุ </a:t>
            </a:r>
            <a:r>
              <a:rPr lang="th-TH" dirty="0"/>
              <a:t>ต้องเท่ากับหรือ</a:t>
            </a:r>
            <a:r>
              <a:rPr lang="th-TH" dirty="0" smtClean="0"/>
              <a:t>มากกว่าเจ้าหนี้)</a:t>
            </a:r>
          </a:p>
          <a:p>
            <a:pPr marL="0" indent="0">
              <a:buNone/>
            </a:pPr>
            <a:r>
              <a:rPr lang="th-TH" sz="2800" dirty="0" smtClean="0"/>
              <a:t>          - ผลต่าง 0.30 บาทเกิด</a:t>
            </a:r>
            <a:r>
              <a:rPr lang="th-TH" sz="2800" dirty="0"/>
              <a:t>จาก</a:t>
            </a:r>
            <a:r>
              <a:rPr lang="th-TH" sz="2800" dirty="0" smtClean="0"/>
              <a:t>จ่ายเช็ค</a:t>
            </a:r>
            <a:r>
              <a:rPr lang="th-TH" sz="2800" dirty="0"/>
              <a:t>เกินให้กับ</a:t>
            </a:r>
            <a:r>
              <a:rPr lang="th-TH" sz="2800" dirty="0" smtClean="0"/>
              <a:t>บริษัทจำนวน 0.30 บาท จึงเรียก</a:t>
            </a:r>
            <a:r>
              <a:rPr lang="th-TH" sz="2800" dirty="0"/>
              <a:t>เงิน</a:t>
            </a:r>
            <a:r>
              <a:rPr lang="th-TH" sz="2800" dirty="0" smtClean="0"/>
              <a:t>คืนและบันทึกบัญชีรับเงินคืนในเดือนมี.ค.65  เดบิตธนาคาร เครดิตเจ้าหนี้ - วัสดุทันตก</a:t>
            </a:r>
            <a:r>
              <a:rPr lang="th-TH" sz="2800" dirty="0" err="1" smtClean="0"/>
              <a:t>รรม</a:t>
            </a:r>
            <a:r>
              <a:rPr lang="th-TH" sz="2800" dirty="0" smtClean="0"/>
              <a:t> </a:t>
            </a:r>
            <a:endParaRPr lang="th-TH" sz="2800" dirty="0"/>
          </a:p>
          <a:p>
            <a:pPr marL="0" indent="0">
              <a:buNone/>
            </a:pPr>
            <a:r>
              <a:rPr lang="th-TH" sz="2800" dirty="0" smtClean="0"/>
              <a:t>จึง</a:t>
            </a:r>
            <a:r>
              <a:rPr lang="th-TH" sz="2800" dirty="0"/>
              <a:t>ทำให้ไม่ได้คะแนนในข้อนี้ค่ะ</a:t>
            </a:r>
            <a:endParaRPr lang="th-TH" sz="2800" dirty="0" smtClean="0"/>
          </a:p>
          <a:p>
            <a:pPr marL="0" indent="0">
              <a:buNone/>
            </a:pPr>
            <a:endParaRPr lang="th-TH" dirty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219384"/>
              </p:ext>
            </p:extLst>
          </p:nvPr>
        </p:nvGraphicFramePr>
        <p:xfrm>
          <a:off x="539552" y="3573016"/>
          <a:ext cx="7416800" cy="2174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"/>
                <a:gridCol w="1080120"/>
                <a:gridCol w="4248472"/>
                <a:gridCol w="864096"/>
                <a:gridCol w="792064"/>
              </a:tblGrid>
              <a:tr h="54147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</a:rPr>
                        <a:t>8.5</a:t>
                      </a:r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>
                          <a:effectLst/>
                        </a:rPr>
                        <a:t>1105010103.107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 dirty="0">
                          <a:effectLst/>
                        </a:rPr>
                        <a:t>วัสดุทันตก</a:t>
                      </a:r>
                      <a:r>
                        <a:rPr lang="th-TH" sz="1600" u="none" strike="noStrike" dirty="0" err="1">
                          <a:effectLst/>
                        </a:rPr>
                        <a:t>รรม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18,000.00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15,574.00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7073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 dirty="0">
                          <a:effectLst/>
                        </a:rPr>
                        <a:t>2101010102.131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 dirty="0">
                          <a:effectLst/>
                        </a:rPr>
                        <a:t>เจ้าหนี้การค้าบุคคลภายนอก-วัสดุทันตก</a:t>
                      </a:r>
                      <a:r>
                        <a:rPr lang="th-TH" sz="1600" u="none" strike="noStrike" dirty="0" err="1">
                          <a:effectLst/>
                        </a:rPr>
                        <a:t>รรม</a:t>
                      </a:r>
                      <a:r>
                        <a:rPr lang="th-TH" sz="1600" u="none" strike="noStrike" dirty="0">
                          <a:effectLst/>
                        </a:rPr>
                        <a:t>(กรมบัญชีกลางจ่ายตรงผู้ขาย)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  -  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  -  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7073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</a:rPr>
                        <a:t> </a:t>
                      </a:r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2101010102.138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เจ้าหนี้การค้า-บุคคลภายนอก-วัสดุทันตก</a:t>
                      </a:r>
                      <a:r>
                        <a:rPr lang="th-TH" sz="1600" u="none" strike="noStrike" dirty="0" err="1">
                          <a:effectLst/>
                        </a:rPr>
                        <a:t>รรม</a:t>
                      </a:r>
                      <a:r>
                        <a:rPr lang="th-TH" sz="1600" u="none" strike="noStrike" dirty="0">
                          <a:effectLst/>
                        </a:rPr>
                        <a:t> (เงินนอกงบประมาณฝากคลัง)</a:t>
                      </a:r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  -  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  -  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54147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 dirty="0">
                          <a:effectLst/>
                        </a:rPr>
                        <a:t>2101020199.144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 dirty="0">
                          <a:effectLst/>
                        </a:rPr>
                        <a:t>เจ้าหนี้-วัสดุทันตก</a:t>
                      </a:r>
                      <a:r>
                        <a:rPr lang="th-TH" sz="1600" u="none" strike="noStrike" dirty="0" err="1">
                          <a:effectLst/>
                        </a:rPr>
                        <a:t>รรม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50,525.50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18,000.30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7496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 dirty="0">
                          <a:effectLst/>
                        </a:rPr>
                        <a:t>ผลต่าง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>
                          <a:effectLst/>
                        </a:rPr>
                        <a:t>-                                  0.30 </a:t>
                      </a:r>
                      <a:endParaRPr lang="th-TH" sz="16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7496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u="none" strike="noStrike" dirty="0">
                          <a:effectLst/>
                        </a:rPr>
                        <a:t> </a:t>
                      </a:r>
                      <a:endParaRPr lang="th-TH" sz="16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คะแนน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0.00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51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 smtClean="0"/>
              <a:t>โรงพยาบาล</a:t>
            </a:r>
            <a:r>
              <a:rPr lang="th-TH" dirty="0"/>
              <a:t>ศรี</a:t>
            </a:r>
            <a:r>
              <a:rPr lang="th-TH" dirty="0" smtClean="0"/>
              <a:t>วิไล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ข้อ 4.จับคู่ความสัมพันธ์ลูกหนี้-รายได้ระหว่าง</a:t>
            </a:r>
            <a:r>
              <a:rPr lang="th-TH" dirty="0" smtClean="0"/>
              <a:t>เดือน</a:t>
            </a:r>
            <a:endParaRPr lang="th-TH" dirty="0" smtClean="0"/>
          </a:p>
          <a:p>
            <a:pPr marL="0" indent="0">
              <a:buNone/>
            </a:pPr>
            <a:r>
              <a:rPr lang="th-TH" sz="2800" dirty="0" smtClean="0"/>
              <a:t>     - ข้อ 4.7  ปรับ</a:t>
            </a:r>
            <a:r>
              <a:rPr lang="th-TH" sz="2800" dirty="0"/>
              <a:t>ลูกหนี้เดือนเก่าเพิ่มตาม</a:t>
            </a:r>
            <a:r>
              <a:rPr lang="en-US" sz="2800" dirty="0" err="1"/>
              <a:t>uc</a:t>
            </a:r>
            <a:r>
              <a:rPr lang="en-US" sz="2800" dirty="0"/>
              <a:t> statement </a:t>
            </a:r>
            <a:r>
              <a:rPr lang="th-TH" sz="2800" dirty="0"/>
              <a:t>เปลี่ยนสิทธิจาก </a:t>
            </a:r>
            <a:r>
              <a:rPr lang="en-US" sz="2800" dirty="0" err="1"/>
              <a:t>uc</a:t>
            </a:r>
            <a:r>
              <a:rPr lang="th-TH" sz="2800" dirty="0"/>
              <a:t>ใน</a:t>
            </a:r>
            <a:r>
              <a:rPr lang="en-US" sz="2800" dirty="0"/>
              <a:t>cup </a:t>
            </a:r>
            <a:r>
              <a:rPr lang="th-TH" sz="2800" dirty="0"/>
              <a:t>ทำให้ลูกหนี้กับรายได้ไม่</a:t>
            </a:r>
            <a:r>
              <a:rPr lang="th-TH" sz="2800" dirty="0" smtClean="0"/>
              <a:t>เท่ากัน</a:t>
            </a:r>
            <a:endParaRPr lang="th-TH" sz="2800" dirty="0" smtClean="0"/>
          </a:p>
          <a:p>
            <a:pPr marL="0" indent="0">
              <a:buNone/>
            </a:pPr>
            <a:endParaRPr lang="th-TH" dirty="0"/>
          </a:p>
          <a:p>
            <a:endParaRPr lang="th-TH" dirty="0" smtClean="0"/>
          </a:p>
          <a:p>
            <a:endParaRPr lang="th-TH" dirty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973512"/>
              </p:ext>
            </p:extLst>
          </p:nvPr>
        </p:nvGraphicFramePr>
        <p:xfrm>
          <a:off x="395536" y="3789040"/>
          <a:ext cx="8229600" cy="14027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5701"/>
                <a:gridCol w="1632531"/>
                <a:gridCol w="3168352"/>
                <a:gridCol w="1003308"/>
                <a:gridCol w="1969708"/>
              </a:tblGrid>
              <a:tr h="46066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 dirty="0">
                          <a:effectLst/>
                        </a:rPr>
                        <a:t>4.7</a:t>
                      </a:r>
                      <a:endParaRPr lang="th-TH" sz="15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ลูกหนี้ค่ารักษา </a:t>
                      </a:r>
                      <a:r>
                        <a:rPr lang="en-US" sz="1500" u="none" strike="noStrike" dirty="0">
                          <a:effectLst/>
                        </a:rPr>
                        <a:t>UC OP  </a:t>
                      </a:r>
                      <a:r>
                        <a:rPr lang="th-TH" sz="1500" u="none" strike="noStrike" dirty="0">
                          <a:effectLst/>
                        </a:rPr>
                        <a:t>บริการเฉพาะ (</a:t>
                      </a:r>
                      <a:r>
                        <a:rPr lang="en-US" sz="1500" u="none" strike="noStrike" dirty="0">
                          <a:effectLst/>
                        </a:rPr>
                        <a:t>CR)</a:t>
                      </a:r>
                      <a:endParaRPr lang="en-US" sz="1500" b="0" i="0" u="none" strike="noStrike" dirty="0">
                        <a:solidFill>
                          <a:srgbClr val="538DD5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</a:tr>
              <a:tr h="230333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1102050101.216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ลูกหนี้ค่ารักษา </a:t>
                      </a:r>
                      <a:r>
                        <a:rPr lang="en-US" sz="1500" u="none" strike="noStrike" dirty="0">
                          <a:effectLst/>
                        </a:rPr>
                        <a:t>UC OP  </a:t>
                      </a:r>
                      <a:r>
                        <a:rPr lang="th-TH" sz="1500" u="none" strike="noStrike" dirty="0">
                          <a:effectLst/>
                        </a:rPr>
                        <a:t>บริการเฉพาะ (</a:t>
                      </a:r>
                      <a:r>
                        <a:rPr lang="en-US" sz="1500" u="none" strike="noStrike" dirty="0">
                          <a:effectLst/>
                        </a:rPr>
                        <a:t>CR)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3,590.00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                    1,600.00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30333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4301020105.244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รายได้ค่ารักษา </a:t>
                      </a:r>
                      <a:r>
                        <a:rPr lang="en-US" sz="1500" u="none" strike="noStrike">
                          <a:effectLst/>
                        </a:rPr>
                        <a:t>UC- OP-  </a:t>
                      </a:r>
                      <a:r>
                        <a:rPr lang="th-TH" sz="1500" u="none" strike="noStrike">
                          <a:effectLst/>
                        </a:rPr>
                        <a:t>บริการกรณีเฉพาะ (</a:t>
                      </a:r>
                      <a:r>
                        <a:rPr lang="en-US" sz="1500" u="none" strike="noStrike">
                          <a:effectLst/>
                        </a:rPr>
                        <a:t>CR)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        -  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                    1,990.00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3393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 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ผลต่าง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                                                       1,600.00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3393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 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คะแนน</a:t>
                      </a:r>
                      <a:endParaRPr lang="th-TH" sz="15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 dirty="0">
                          <a:effectLst/>
                        </a:rPr>
                        <a:t>0.00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11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โรงพยาบาลศรีวิไล (ต่อ)</a:t>
            </a:r>
            <a:endParaRPr lang="th-TH" dirty="0"/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520526"/>
              </p:ext>
            </p:extLst>
          </p:nvPr>
        </p:nvGraphicFramePr>
        <p:xfrm>
          <a:off x="683568" y="3501008"/>
          <a:ext cx="7560841" cy="19510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670"/>
                <a:gridCol w="1525546"/>
                <a:gridCol w="2736304"/>
                <a:gridCol w="1368152"/>
                <a:gridCol w="1512169"/>
              </a:tblGrid>
              <a:tr h="746939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 dirty="0">
                          <a:effectLst/>
                        </a:rPr>
                        <a:t>4.14</a:t>
                      </a:r>
                      <a:endParaRPr lang="th-TH" sz="15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ลูกหนี้ค่ารักษาประกันสังคม-ค่าใช้จ่ายสูง </a:t>
                      </a:r>
                      <a:r>
                        <a:rPr lang="en-US" sz="1500" u="none" strike="noStrike" dirty="0">
                          <a:effectLst/>
                        </a:rPr>
                        <a:t>IP</a:t>
                      </a:r>
                      <a:endParaRPr lang="en-US" sz="1500" b="0" i="0" u="none" strike="noStrike" dirty="0">
                        <a:solidFill>
                          <a:srgbClr val="538DD5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 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</a:tr>
              <a:tr h="26557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1102050101.310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ลูกหนี้ค่ารักษาประกันสังคม-ค่าใช้จ่ายสูง </a:t>
                      </a:r>
                      <a:r>
                        <a:rPr lang="en-US" sz="1500" u="none" strike="noStrike" dirty="0">
                          <a:effectLst/>
                        </a:rPr>
                        <a:t>IP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1,194,773.60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 dirty="0">
                          <a:effectLst/>
                        </a:rPr>
                        <a:t>                         1,194,773.60 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4898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4301020106.314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รายได้ค่ารักษาประกันสังคม-ค่าใช้จ่ายสูง </a:t>
                      </a:r>
                      <a:r>
                        <a:rPr lang="en-US" sz="1500" u="none" strike="noStrike" dirty="0">
                          <a:effectLst/>
                        </a:rPr>
                        <a:t>IP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        -  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                           -  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4898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 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ผลต่าง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 dirty="0">
                          <a:effectLst/>
                        </a:rPr>
                        <a:t>                                                 1,194,773.60 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4898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 dirty="0">
                          <a:effectLst/>
                        </a:rPr>
                        <a:t> </a:t>
                      </a:r>
                      <a:endParaRPr lang="th-TH" sz="15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 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 dirty="0">
                          <a:effectLst/>
                        </a:rPr>
                        <a:t>คะแนน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 dirty="0">
                          <a:effectLst/>
                        </a:rPr>
                        <a:t>0.00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ตัวแทนเนื้อหา 7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th-TH" dirty="0" smtClean="0"/>
              <a:t>ข้อ 4. จับคู่ความสัมพันธ์ลูกหนี้-รายได้ระหว่างเดือน (ต่อ)</a:t>
            </a:r>
          </a:p>
          <a:p>
            <a:pPr marL="0" indent="0">
              <a:buNone/>
            </a:pPr>
            <a:r>
              <a:rPr lang="th-TH" sz="2800" dirty="0" smtClean="0"/>
              <a:t>    - ข้อ </a:t>
            </a:r>
            <a:r>
              <a:rPr lang="th-TH" sz="2800" dirty="0"/>
              <a:t>4.14 ปรับลูกหนี้เพิ่มตามรายงานจ่ายเงินของประกันสังคม เปลี่ยนสิทธิมาจาก</a:t>
            </a:r>
            <a:r>
              <a:rPr lang="en-US" sz="2800" dirty="0"/>
              <a:t>IP </a:t>
            </a:r>
            <a:r>
              <a:rPr lang="en-US" sz="2800" dirty="0" smtClean="0"/>
              <a:t> UC 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63805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โรงพยาบาลศรีวิไล (ต่อ)</a:t>
            </a:r>
            <a:endParaRPr lang="th-TH" dirty="0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th-TH" dirty="0" smtClean="0"/>
              <a:t>ข้อ 4. จับคู่ความสัมพันธ์ลูกหนี้-รายได้ระหว่างเดือน (ต่อ)</a:t>
            </a:r>
          </a:p>
          <a:p>
            <a:pPr marL="0" indent="0">
              <a:buNone/>
            </a:pPr>
            <a:r>
              <a:rPr lang="th-TH" dirty="0" smtClean="0"/>
              <a:t>    </a:t>
            </a:r>
            <a:r>
              <a:rPr lang="th-TH" sz="2800" dirty="0" smtClean="0"/>
              <a:t>- </a:t>
            </a:r>
            <a:r>
              <a:rPr lang="th-TH" sz="2800" dirty="0"/>
              <a:t>ข้อ 4.15 มีการปรับปรุงลูกหนี้ </a:t>
            </a:r>
            <a:r>
              <a:rPr lang="th-TH" sz="2800" dirty="0" err="1" smtClean="0"/>
              <a:t>กบก</a:t>
            </a:r>
            <a:r>
              <a:rPr lang="en-US" sz="2800" dirty="0" smtClean="0"/>
              <a:t> op </a:t>
            </a:r>
            <a:r>
              <a:rPr lang="th-TH" sz="2800" dirty="0"/>
              <a:t>เก่า ตาม </a:t>
            </a:r>
            <a:r>
              <a:rPr lang="en-US" sz="2800" dirty="0"/>
              <a:t>REP </a:t>
            </a:r>
            <a:r>
              <a:rPr lang="th-TH" sz="2800" dirty="0"/>
              <a:t>ตอบกลับ    ทำให้ ลูกหนี้กับรายได้ไม่เท่ากัน</a:t>
            </a:r>
          </a:p>
          <a:p>
            <a:pPr marL="0" indent="0">
              <a:buNone/>
            </a:pPr>
            <a:endParaRPr lang="th-TH" sz="2800" dirty="0" smtClean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endParaRPr lang="th-TH" dirty="0"/>
          </a:p>
        </p:txBody>
      </p:sp>
      <p:graphicFrame>
        <p:nvGraphicFramePr>
          <p:cNvPr id="3" name="ตาราง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995563"/>
              </p:ext>
            </p:extLst>
          </p:nvPr>
        </p:nvGraphicFramePr>
        <p:xfrm>
          <a:off x="467544" y="3284984"/>
          <a:ext cx="8229600" cy="21178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5701"/>
                <a:gridCol w="1570867"/>
                <a:gridCol w="3142040"/>
                <a:gridCol w="1826512"/>
                <a:gridCol w="1234480"/>
              </a:tblGrid>
              <a:tr h="735623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 dirty="0">
                          <a:effectLst/>
                        </a:rPr>
                        <a:t>4.15</a:t>
                      </a:r>
                      <a:endParaRPr lang="th-TH" sz="1500" b="0" i="0" u="none" strike="noStrike" dirty="0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ลูกหนี้ค่ารักษา-เบิกจ่ายตรงกรมบัญชีกลาง </a:t>
                      </a:r>
                      <a:r>
                        <a:rPr lang="en-US" sz="1500" u="none" strike="noStrike">
                          <a:effectLst/>
                        </a:rPr>
                        <a:t>OP</a:t>
                      </a:r>
                      <a:endParaRPr lang="en-US" sz="1500" b="0" i="0" u="none" strike="noStrike">
                        <a:solidFill>
                          <a:srgbClr val="538DD5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</a:tr>
              <a:tr h="230333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1102050101.401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ลูกหนี้ค่ารักษา-เบิกจ่ายตรงกรมบัญชีกลาง </a:t>
                      </a:r>
                      <a:r>
                        <a:rPr lang="en-US" sz="1500" u="none" strike="noStrike">
                          <a:effectLst/>
                        </a:rPr>
                        <a:t>OP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589,630.00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                209,098.11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30333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4301020104.401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รายได้ค่ารักษาเบิกจ่ายตรงกรมบัญชีกลาง </a:t>
                      </a:r>
                      <a:r>
                        <a:rPr lang="en-US" sz="1500" u="none" strike="noStrike">
                          <a:effectLst/>
                        </a:rPr>
                        <a:t>OP</a:t>
                      </a:r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161,442.61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                           597,480.00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3393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 dirty="0">
                          <a:effectLst/>
                        </a:rPr>
                        <a:t> </a:t>
                      </a:r>
                      <a:endParaRPr lang="th-TH" sz="15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ผลต่าง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-                                                      7,850.00 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33932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FF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u="none" strike="noStrike">
                          <a:effectLst/>
                        </a:rPr>
                        <a:t> </a:t>
                      </a:r>
                      <a:endParaRPr lang="th-TH" sz="15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>
                          <a:effectLst/>
                        </a:rPr>
                        <a:t>คะแนน</a:t>
                      </a:r>
                      <a:endParaRPr lang="th-TH" sz="15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1500" u="none" strike="noStrike" dirty="0">
                          <a:effectLst/>
                        </a:rPr>
                        <a:t>0.00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86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โรงพยาบาลศรีวิไล (ต่อ)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th-TH" dirty="0" smtClean="0"/>
              <a:t>9. ความครอบคลุมการตรวจอิเล็กทรอนิกส์กระทรวง</a:t>
            </a:r>
          </a:p>
          <a:p>
            <a:pPr marL="0" indent="0">
              <a:buNone/>
            </a:pPr>
            <a:r>
              <a:rPr lang="th-TH" smtClean="0"/>
              <a:t>   -  </a:t>
            </a:r>
            <a:r>
              <a:rPr lang="th-TH" dirty="0"/>
              <a:t>9.4 </a:t>
            </a:r>
            <a:r>
              <a:rPr lang="th-TH" dirty="0" smtClean="0"/>
              <a:t>ไม่มีรายการ</a:t>
            </a:r>
            <a:r>
              <a:rPr lang="th-TH" dirty="0"/>
              <a:t>ซื้อวัสดุเภสัชกรรมและการใช้ไปใน</a:t>
            </a:r>
            <a:r>
              <a:rPr lang="th-TH"/>
              <a:t>เดือน</a:t>
            </a:r>
            <a:r>
              <a:rPr lang="th-TH" smtClean="0"/>
              <a:t>มีนาคม 65</a:t>
            </a:r>
            <a:endParaRPr lang="th-TH" dirty="0" smtClean="0"/>
          </a:p>
          <a:p>
            <a:pPr marL="0" indent="0">
              <a:buNone/>
            </a:pPr>
            <a:endParaRPr lang="th-TH" dirty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870515"/>
              </p:ext>
            </p:extLst>
          </p:nvPr>
        </p:nvGraphicFramePr>
        <p:xfrm>
          <a:off x="395536" y="3717032"/>
          <a:ext cx="8496945" cy="2599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576"/>
                <a:gridCol w="3463813"/>
                <a:gridCol w="1930607"/>
                <a:gridCol w="1474757"/>
                <a:gridCol w="1289192"/>
              </a:tblGrid>
              <a:tr h="786624">
                <a:tc>
                  <a:txBody>
                    <a:bodyPr/>
                    <a:lstStyle/>
                    <a:p>
                      <a:pPr algn="r" fontAlgn="b"/>
                      <a:r>
                        <a:rPr lang="th-TH" sz="1600" u="none" strike="noStrike" dirty="0">
                          <a:effectLst/>
                        </a:rPr>
                        <a:t>9.4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มีการบันทึกวัสดุคงเหลือตามนโยบายบัญชีสำนักงานปลัดกระทรวงสาธารณสุขทุกเดือน (ดูจากการบันทึกวัสดุใช้ไป ต้องมีการ</a:t>
                      </a:r>
                      <a:r>
                        <a:rPr lang="th-TH" sz="1600" u="none" strike="noStrike" dirty="0" smtClean="0">
                          <a:effectLst/>
                        </a:rPr>
                        <a:t>บันทึกใช้ไป</a:t>
                      </a:r>
                      <a:r>
                        <a:rPr lang="th-TH" sz="1600" u="none" strike="noStrike" dirty="0">
                          <a:effectLst/>
                        </a:rPr>
                        <a:t>ทุกตัว)</a:t>
                      </a:r>
                      <a:endParaRPr lang="th-TH" sz="1600" b="0" i="0" u="none" strike="noStrike" dirty="0">
                        <a:solidFill>
                          <a:srgbClr val="538DD5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65064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5104030205.101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ยาใช้ไป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4,629,680.85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1,898,274.12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65064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5104030205.102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วัสดุเภสัชกรรมใช้ไป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           -  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23,800.00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65064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5104030205.103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วัสดุทางการแพทย์ทั่วไปใช้ไป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1,611,621.63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967,384.07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65064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 dirty="0">
                          <a:effectLst/>
                        </a:rPr>
                        <a:t>5104030205.104</a:t>
                      </a:r>
                      <a:endParaRPr lang="th-TH" sz="16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วัสดุวิทยาศาสตร์และการแพทย์ใช้ไป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2,777,432.00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1,125,757.00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65064"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 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5104030205.117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u="none" strike="noStrike">
                          <a:effectLst/>
                        </a:rPr>
                        <a:t>วัสดุทันตกรรมใช้ไป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    152,791.05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          100,626.00 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  <a:tr h="265064">
                <a:tc>
                  <a:txBody>
                    <a:bodyPr/>
                    <a:lstStyle/>
                    <a:p>
                      <a:pPr algn="l" fontAlgn="b"/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คะแนน</a:t>
                      </a:r>
                      <a:endParaRPr lang="th-TH" sz="1600" b="0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>
                          <a:effectLst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u="none" strike="noStrike" dirty="0">
                          <a:effectLst/>
                        </a:rPr>
                        <a:t>0.8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184679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3033</TotalTime>
  <Words>1070</Words>
  <Application>Microsoft Office PowerPoint</Application>
  <PresentationFormat>นำเสนอทางหน้าจอ (4:3)</PresentationFormat>
  <Paragraphs>404</Paragraphs>
  <Slides>9</Slides>
  <Notes>3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ชุดรูปแบบของ Office</vt:lpstr>
      <vt:lpstr>      รายงานคะแนนงบทดลอง  หน่วยบริการ ภาพรวมจังหวัดบึงกาฬ เดือนมีนาคม 2565</vt:lpstr>
      <vt:lpstr>งานนำเสนอ PowerPoint</vt:lpstr>
      <vt:lpstr>โรงพยาบาลบึงกาฬ</vt:lpstr>
      <vt:lpstr>โรงพยาบาลเซกา</vt:lpstr>
      <vt:lpstr>โรงพยาบาลบึงโขงหลง</vt:lpstr>
      <vt:lpstr>โรงพยาบาลศรีวิไล</vt:lpstr>
      <vt:lpstr>โรงพยาบาลศรีวิไล (ต่อ)</vt:lpstr>
      <vt:lpstr>โรงพยาบาลศรีวิไล (ต่อ)</vt:lpstr>
      <vt:lpstr>โรงพยาบาลศรีวิไล (ต่อ)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test</dc:creator>
  <cp:lastModifiedBy>ACC-93</cp:lastModifiedBy>
  <cp:revision>592</cp:revision>
  <cp:lastPrinted>2021-08-22T09:19:38Z</cp:lastPrinted>
  <dcterms:created xsi:type="dcterms:W3CDTF">2019-02-01T02:45:18Z</dcterms:created>
  <dcterms:modified xsi:type="dcterms:W3CDTF">2022-04-21T09:47:54Z</dcterms:modified>
</cp:coreProperties>
</file>