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8" r:id="rId3"/>
    <p:sldId id="271" r:id="rId4"/>
    <p:sldId id="259" r:id="rId5"/>
    <p:sldId id="266" r:id="rId6"/>
    <p:sldId id="273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6" r:id="rId30"/>
    <p:sldId id="295" r:id="rId31"/>
    <p:sldId id="297" r:id="rId32"/>
    <p:sldId id="29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83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1681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2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82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09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5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7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6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1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5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7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9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6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7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90DBF7-5132-460A-8F81-568D08431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86119" y="85130"/>
            <a:ext cx="125772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24DCB3C0-FCB5-460E-83CC-2FF4E160F34D}"/>
              </a:ext>
            </a:extLst>
          </p:cNvPr>
          <p:cNvSpPr/>
          <p:nvPr/>
        </p:nvSpPr>
        <p:spPr>
          <a:xfrm>
            <a:off x="551554" y="2470067"/>
            <a:ext cx="11216893" cy="18050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8B8459-48FB-4000-9912-BF5A5024C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555" y="2232561"/>
            <a:ext cx="11216893" cy="2648198"/>
          </a:xfrm>
        </p:spPr>
        <p:txBody>
          <a:bodyPr anchor="ctr">
            <a:normAutofit fontScale="90000"/>
          </a:bodyPr>
          <a:lstStyle/>
          <a:p>
            <a:pPr algn="l"/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สรุปผลการตรวจสอบความถูกต้องของงบทดลองเบื้องต้น  จังหวัดหนองคาย</a:t>
            </a:r>
            <a:b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13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 </a:t>
            </a:r>
            <a:b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800" b="1" dirty="0">
                <a:solidFill>
                  <a:srgbClr val="FF0000"/>
                </a:solidFill>
              </a:rPr>
              <a:t>ประจำเดือน </a:t>
            </a:r>
            <a:r>
              <a:rPr lang="th-TH" b="1" dirty="0">
                <a:solidFill>
                  <a:srgbClr val="FF0000"/>
                </a:solidFill>
              </a:rPr>
              <a:t>ธันวาคม 2564</a:t>
            </a:r>
            <a:endParaRPr lang="th-TH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738963"/>
            <a:ext cx="11685181" cy="3168502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รพ.สังคม 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97.25 คะแนน หัก 2.75   เรื่องที่ถูกหักคะแนน 1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เรื่องที่ 1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ตรวจสอบเรื่องกระทบยอดบัญชี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หัวข้อที่ 1.5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งบบุคลากร รายได้ ต้องเท่ากับ รายจ่าย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i="1" dirty="0">
                <a:solidFill>
                  <a:srgbClr val="C00000"/>
                </a:solidFill>
              </a:rPr>
              <a:t>:</a:t>
            </a:r>
            <a:r>
              <a:rPr lang="th-TH" sz="2400" i="1" dirty="0">
                <a:solidFill>
                  <a:srgbClr val="C00000"/>
                </a:solidFill>
              </a:rPr>
              <a:t> เนื่องจากมีรับรู้รายได้เป็นงบกลาง 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098751B-30AF-4CA9-9EDF-316141D3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8" y="3907465"/>
            <a:ext cx="4295775" cy="172402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88EC5EC-8040-48FE-AEA7-F223179DD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11" y="2127509"/>
            <a:ext cx="4855867" cy="473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8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0"/>
            <a:ext cx="11685181" cy="6358270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รพร.ท่าบ่อ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94.55 คะแนน หัก 5.45  เรื่องที่ถูกหักคะแนน 2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เรื่องที่ 1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ตรวจสอบเรื่องกระทบยอดบัญชี จำนวน 1 หัวข้อๆ ละ 2.75 คะแนน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หัวข้อที่  1.5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งบบุคลากร รายได้ ต้องเท่ากับ รายจ่าย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เรื่องที่ 8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วัสดุ ต้องเท่ากับหรือมากกว่า เจ้าหนี้ จำนวน 2 หัวข้อๆ 1.35 คะแนน รวมหัก 2.70 คะแนน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8.5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วัสดุทันตกรรม - เจ้าหนี้วัสดุทันตกรรม 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8.8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รวมวัสดุอื่น 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79547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-116958"/>
            <a:ext cx="11685181" cy="5550196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รพร.ท่าบ่อ (ต่อ)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94.55 คะแนน หัก 5.45  เรื่องที่ถูกหักคะแนน 2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เรื่องที่ 1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ตรวจสอบเรื่องกระทบยอดบัญชี จำนวน 1 หัวข้อๆ ละ 2.75 คะแนน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หัวข้อที่  1.5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งบบุคลากร รายได้ ต้องเท่ากับ รายจ่าย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i="1" dirty="0">
                <a:solidFill>
                  <a:srgbClr val="C00000"/>
                </a:solidFill>
              </a:rPr>
              <a:t>:</a:t>
            </a:r>
            <a:r>
              <a:rPr lang="th-TH" sz="2400" i="1" dirty="0">
                <a:solidFill>
                  <a:srgbClr val="C00000"/>
                </a:solidFill>
              </a:rPr>
              <a:t> ส่วนต่างที่เกิดขึ้นเกิดจากการบันทึกรายการซ้ำ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C82FD7D-74F0-4037-BA0D-8842B9E68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9" y="3503760"/>
            <a:ext cx="5029200" cy="174307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A16DC48-B75F-48AE-AC1D-E2BC4A22A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16" y="2658140"/>
            <a:ext cx="5657850" cy="42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7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0"/>
            <a:ext cx="11685181" cy="3530009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รพร.ท่าบ่อ(ต่อ)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94.55 คะแนน หัก 5.45  เรื่องที่ถูกหักคะแนน 2 เรื่อง  ดังนี้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เรื่องที่ 8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วัสดุ ต้องเท่ากับหรือมากกว่า เจ้าหนี้ จำนวน 2 หัวข้อๆ 1.35 คะแนน รวมหัก 2.70 คะแนน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8.5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วัสดุทันตกรรม - เจ้าหนี้วัสดุทันตกรรม 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8.8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รวมวัสดุอื่น 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rgbClr val="C00000"/>
                </a:solidFill>
              </a:rPr>
              <a:t>ส่วนต่างที่เกิดขึ้น เกิดจากปรับปรุงเจ้าหนี้ ทั้ง 2 รายการ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BBE67DC-84F1-4BB6-92B4-2DCDE6954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2" y="3158091"/>
            <a:ext cx="5010150" cy="192405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7031054-EB95-4DA3-91AF-23E2CBCAE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2" y="1754815"/>
            <a:ext cx="5724525" cy="47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5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0"/>
            <a:ext cx="11685181" cy="6358270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รพ.สระใคร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98.20 คะแนน หัก 1.80  เรื่องที่ถูกหักคะแนน 2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เรื่องที่ 3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การตั้งค่าเผื่อหนี้สงสัยจะสูญ </a:t>
            </a:r>
            <a:r>
              <a:rPr lang="th-TH" sz="2400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(บัญชีค่าเผื่อหนี้สงสัยจะสูญ ต้องเท่ากับ การคำนวณตามอัตรา และบัญชีค่าเผื่อหนี้สัง</a:t>
            </a:r>
            <a:r>
              <a:rPr lang="th-TH" sz="2400" i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สัย</a:t>
            </a:r>
            <a:r>
              <a:rPr lang="th-TH" sz="2400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จะสูญ ต้องเท่ากับ บัญชีหนี้สงสัยจะสูญ )</a:t>
            </a:r>
            <a:r>
              <a:rPr lang="th-TH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2 หัวข้อๆ ละ 0.50 คะแนน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รวมหัก 1 คะแนน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หัวข้อที่  3.10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ตรวจสอบค่าเผื่อหนี้กับหนี้สงสัยะสูญ (หนี้สงสัยจะสูญ-ลูกหนี้ค่ารักษา-ชำระเงิน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3.13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ตรวจสอบค่าเผื่อหนี้กับหนี้สงสัยะสูญ (หนี้สงสัยจะสูญ - ลูกหนี้ค่ารักษา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UC-OP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นอก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 (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ในจังหวัด)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เรื่องที่ 9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เพิ่มเติมให้ครบทุกด้านตามกองเศร</a:t>
            </a:r>
            <a:r>
              <a:rPr lang="th-TH" sz="2400" i="1" u="sng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ษฐ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ตรวจคุณภาพงบทดลอง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1 หัวข้อๆ 0.80 คะแนน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9.4 มีการบันทึกวัสดุคงเหลือตามนโยบายบัญชีสำนักงานปลัดกระทรวงสาธารณสุขทุกเดือน (ดูจากการบันทึกวัสดุใช้ไป ต้องมีการบันทึกใ</a:t>
            </a:r>
            <a:r>
              <a:rPr lang="th-TH" sz="2400" i="1" u="sng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ไปทุกตัว) 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84217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0"/>
            <a:ext cx="11685181" cy="4486940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รพ.สระใคร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98.20 คะแนน หัก 1.80  เรื่องที่ถูกหักคะแนน 2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เรื่องที่ 3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การตั้งค่าเผื่อหนี้สงสัยจะสูญ </a:t>
            </a:r>
            <a:r>
              <a:rPr lang="th-TH" sz="2400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(บัญชีค่าเผื่อหนี้สงสัยจะสูญ ต้องเท่ากับ การคำนวณตามอัตรา และบัญชีค่าเผื่อหนี้สัง</a:t>
            </a:r>
            <a:r>
              <a:rPr lang="th-TH" sz="2400" i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สัย</a:t>
            </a:r>
            <a:r>
              <a:rPr lang="th-TH" sz="2400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จะสูญ ต้องเท่ากับ บัญชีหนี้สงสัยจะสูญ )</a:t>
            </a:r>
            <a:r>
              <a:rPr lang="th-TH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2 หัวข้อๆ ละ 0.50 คะแนน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รวมหัก 1 คะแนน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หัวข้อที่  3.10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ตรวจสอบค่าเผื่อหนี้กับหนี้สงสัยะสูญ (หนี้สงสัยจะสูญ-ลูกหนี้ค่ารักษา-ชำระเงิน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3.13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ตรวจสอบค่าเผื่อหนี้กับหนี้สงสัยะสูญ (หนี้สงสัยจะสูญ - ลูกหนี้ค่ารักษา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UC-OP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นอก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 (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ในจังหวัด)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18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3.10 </a:t>
            </a:r>
            <a:r>
              <a:rPr lang="th-TH" sz="1800" dirty="0">
                <a:solidFill>
                  <a:srgbClr val="C00000"/>
                </a:solidFill>
              </a:rPr>
              <a:t>มีการบันทึกบัญชีหนี้สงสัยจะสูญ-ลูกหนี้ค่ารักษาชำระเงินเอง  </a:t>
            </a:r>
            <a:r>
              <a:rPr lang="en-US" sz="1800" dirty="0">
                <a:solidFill>
                  <a:srgbClr val="C00000"/>
                </a:solidFill>
              </a:rPr>
              <a:t>OP   </a:t>
            </a:r>
            <a:r>
              <a:rPr lang="th-TH" sz="1800" dirty="0">
                <a:solidFill>
                  <a:srgbClr val="C00000"/>
                </a:solidFill>
              </a:rPr>
              <a:t>น้อยกว่า  ค่าเผื่อหนี้สงสัยจะสูญ-ลูกหนี้ค่ารักษาชำระเงินเอง </a:t>
            </a:r>
            <a:r>
              <a:rPr lang="en-US" sz="1800" dirty="0">
                <a:solidFill>
                  <a:srgbClr val="C00000"/>
                </a:solidFill>
              </a:rPr>
              <a:t>OP</a:t>
            </a:r>
            <a:r>
              <a:rPr lang="th-TH" sz="1800" dirty="0">
                <a:solidFill>
                  <a:srgbClr val="C00000"/>
                </a:solidFill>
              </a:rPr>
              <a:t>   จำนวน 10,654.32 บาท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th-TH" sz="1800" dirty="0">
                <a:solidFill>
                  <a:srgbClr val="C00000"/>
                </a:solidFill>
              </a:rPr>
              <a:t>3.13 มีการบันทึกบัญชีหนี้สงสัยจะสูญ-ลูกหนี้ค่ารักษา </a:t>
            </a:r>
            <a:r>
              <a:rPr lang="en-US" sz="1800" dirty="0">
                <a:solidFill>
                  <a:srgbClr val="C00000"/>
                </a:solidFill>
              </a:rPr>
              <a:t>UC</a:t>
            </a:r>
            <a:r>
              <a:rPr lang="th-TH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</a:rPr>
              <a:t>OP </a:t>
            </a:r>
            <a:r>
              <a:rPr lang="th-TH" sz="1800" dirty="0">
                <a:solidFill>
                  <a:srgbClr val="C00000"/>
                </a:solidFill>
              </a:rPr>
              <a:t>ใน </a:t>
            </a:r>
            <a:r>
              <a:rPr lang="en-US" sz="1800" dirty="0">
                <a:solidFill>
                  <a:srgbClr val="C00000"/>
                </a:solidFill>
              </a:rPr>
              <a:t>cup  </a:t>
            </a:r>
            <a:r>
              <a:rPr lang="th-TH" sz="1800" dirty="0">
                <a:solidFill>
                  <a:srgbClr val="C00000"/>
                </a:solidFill>
              </a:rPr>
              <a:t>น้อยกว่า  ค่าเผื่อหนี้สงสัยจะสูญ-ลูกหนี้ค่ารักษา </a:t>
            </a:r>
            <a:r>
              <a:rPr lang="en-US" sz="1800" dirty="0">
                <a:solidFill>
                  <a:srgbClr val="C00000"/>
                </a:solidFill>
              </a:rPr>
              <a:t>UC</a:t>
            </a:r>
            <a:r>
              <a:rPr lang="th-TH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</a:rPr>
              <a:t>OP </a:t>
            </a:r>
            <a:r>
              <a:rPr lang="th-TH" sz="1800" dirty="0">
                <a:solidFill>
                  <a:srgbClr val="C00000"/>
                </a:solidFill>
              </a:rPr>
              <a:t>ใน </a:t>
            </a:r>
            <a:r>
              <a:rPr lang="en-US" sz="1800" dirty="0">
                <a:solidFill>
                  <a:srgbClr val="C00000"/>
                </a:solidFill>
              </a:rPr>
              <a:t>cup  </a:t>
            </a:r>
            <a:r>
              <a:rPr lang="th-TH" sz="1800" dirty="0">
                <a:solidFill>
                  <a:srgbClr val="C00000"/>
                </a:solidFill>
              </a:rPr>
              <a:t>จำนวน </a:t>
            </a:r>
            <a:r>
              <a:rPr lang="en-US" sz="1800" dirty="0">
                <a:solidFill>
                  <a:srgbClr val="C00000"/>
                </a:solidFill>
              </a:rPr>
              <a:t>2</a:t>
            </a:r>
            <a:r>
              <a:rPr lang="th-TH" sz="1800" dirty="0">
                <a:solidFill>
                  <a:srgbClr val="C00000"/>
                </a:solidFill>
              </a:rPr>
              <a:t>,</a:t>
            </a:r>
            <a:r>
              <a:rPr lang="en-US" sz="1800" dirty="0">
                <a:solidFill>
                  <a:srgbClr val="C00000"/>
                </a:solidFill>
              </a:rPr>
              <a:t>548.54</a:t>
            </a:r>
            <a:r>
              <a:rPr lang="th-TH" sz="1800" dirty="0">
                <a:solidFill>
                  <a:srgbClr val="C00000"/>
                </a:solidFill>
              </a:rPr>
              <a:t>บาท</a:t>
            </a:r>
            <a:br>
              <a:rPr lang="en-US" dirty="0"/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CCE5E79-4169-4ACB-8DA2-22C1A0A05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4" y="4061083"/>
            <a:ext cx="4838700" cy="181927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55BAE93-21B2-4815-9022-43428991E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70" y="3626255"/>
            <a:ext cx="6124353" cy="29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0"/>
            <a:ext cx="11685181" cy="3944679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รพ.สระใคร (ต่อ)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98.20 คะแนน หัก 1.80  เรื่องที่ถูกหักคะแนน 2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เรื่องที่ 9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เพิ่มเติมให้ครบทุกด้านตามกองเศร</a:t>
            </a:r>
            <a:r>
              <a:rPr lang="th-TH" sz="2400" i="1" u="sng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ษฐ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ตรวจคุณภาพงบทดลอง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1 หัวข้อๆ 0.80 คะแนน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9.4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มีการบันทึกวัสดุคงเหลือตามนโยบายบัญชีสำนักงานปลัดกระทรวงสาธารณสุขทุกเดือน (ดูจากการบันทึกวัสดุใช้ไป ต้องมีการบันทึกใช้ไปทุกตัว) 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rgbClr val="C00000"/>
                </a:solidFill>
              </a:rPr>
              <a:t>เนื่องจาก รพ. ไม่มีคลังวัสดุเภสัชกรรม แต่ทางงานบัญชีได้คุยกับฝ่ายเภสัชกรรมแล้วว่าให้แยกคลังให้ ป</a:t>
            </a:r>
            <a:r>
              <a:rPr lang="th-TH" sz="2400" i="1" dirty="0" err="1">
                <a:solidFill>
                  <a:srgbClr val="C00000"/>
                </a:solidFill>
              </a:rPr>
              <a:t>ป</a:t>
            </a:r>
            <a:r>
              <a:rPr lang="th-TH" sz="2400" i="1" dirty="0">
                <a:solidFill>
                  <a:srgbClr val="C00000"/>
                </a:solidFill>
              </a:rPr>
              <a:t>.ในเดือนถัดไป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1987A19-CC15-4CBE-B53C-F9F1D41B9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3429000"/>
            <a:ext cx="4810125" cy="22098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F0709E7-FB5E-4915-8EBF-A1EC25C27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02" y="3944679"/>
            <a:ext cx="66389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7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0"/>
            <a:ext cx="11685181" cy="6358270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รพ.โพธิ์ตาก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92.78 คะแนน หัก 7.22  เรื่องที่ถูกหักคะแนน 3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เรื่องที่ 1   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ตรวจสอบเรื่องกระทบยอดบัญชี  จำนวน 2 หัวข้อๆ ละ 2.75 คะแนน รวมหัก 5.50 คะแนน</a:t>
            </a:r>
            <a:br>
              <a:rPr lang="th-TH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หัวข้อที่  1.6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งบกลาง รายได้ ต้องเท่ากับหรือมากกว่า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1.7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งบดำเนินงาน รายได้ ต้องเท่ากับหรือมากกว่า รายจ่าย (รพท.มีเฉพาะบัญชีรายได้ระหว่างหน่วยงาน - หน่วยงานรับเงินงบดำเนินงานจากรัฐบาล ยกเว้น รพท.รับโอนเงินงบประมาณจาก สสจ.)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เรื่องที่ 2 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ลูกหนี้ค่ารักษาพยาบาล (ลูกหนี้ค่ารักษาสิทธิบุคคลที่มีปัญหาสถานะและสิทธิ คงเหลือต้อง เป็นศูนย์ ทุกสิ้นเดือน)             จำนวน 1 หัวข้อๆ 0.92 คะแนน</a:t>
            </a:r>
            <a:br>
              <a:rPr lang="th-TH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2.5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ลูกหนี้ค่ารักษา-บุคคลที่มีปัญหาสถานะและสิทธิ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เรื่องที่ 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9 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เพิ่มเติมให้ครบทุกด้านตามกองเศร</a:t>
            </a:r>
            <a:r>
              <a:rPr lang="th-TH" sz="2400" b="1" i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ษฐ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ตรวจคุณภาพงบทดลอง จำนวน 1 ข้อๆ ละ  0.80 คะแนน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th-TH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9.4 </a:t>
            </a:r>
            <a:r>
              <a:rPr lang="en-US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มีการบันทึกวัสดุคงเหลือตามนโยบายบัญชีสำนักงานปลัดกระทรวงสาธารณสุขทุกเดือน (ดูจากการบันทึกวัสดุใช้ไป ต้องมีการบันทึกใช้ไปทุกตัว)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957213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0"/>
            <a:ext cx="11685181" cy="4465673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รพ.โพธิ์ตาก (ต่อ)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92.78 คะแนน หัก 7.22  เรื่องที่ถูกหักคะแนน 3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เรื่องที่ 1  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ตรวจสอบเรื่องกระทบยอดบัญชี 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2 หัวข้อๆ ละ 2.75 คะแนน รวมหัก 5.50 คะแนน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หัวข้อที่  1.6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งบกลาง รายได้ ต้องเท่ากับหรือมากกว่า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1.7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งบดำเนินงาน รายได้ ต้องเท่ากับหรือมากกว่า รายจ่าย (รพท.มีเฉพาะบัญชีรายได้ระหว่างหน่วยงาน - หน่วยงานรับเงินงบดำเนินงานจากรัฐบาล ยกเว้น รพท.รับโอนเงินงบประมาณจาก สสจ.)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000" i="1" dirty="0">
                <a:solidFill>
                  <a:srgbClr val="C00000"/>
                </a:solidFill>
              </a:rPr>
              <a:t>1.6 </a:t>
            </a:r>
            <a:r>
              <a:rPr lang="th-TH" sz="1800" i="1" dirty="0">
                <a:solidFill>
                  <a:srgbClr val="C00000"/>
                </a:solidFill>
              </a:rPr>
              <a:t>การบันทึกบัญชี รายได้งบกลาง น้อยกว่า ค่าใช้จ่ายงบกลาง ทำ</a:t>
            </a:r>
            <a:r>
              <a:rPr lang="th-TH" sz="1600" i="1" dirty="0">
                <a:solidFill>
                  <a:srgbClr val="C00000"/>
                </a:solidFill>
              </a:rPr>
              <a:t>ให้มี</a:t>
            </a:r>
            <a:r>
              <a:rPr lang="th-TH" sz="2000" i="1" dirty="0">
                <a:solidFill>
                  <a:srgbClr val="C00000"/>
                </a:solidFill>
              </a:rPr>
              <a:t>ผลต่าง</a:t>
            </a:r>
            <a:br>
              <a:rPr lang="th-TH" sz="2400" i="1" dirty="0">
                <a:solidFill>
                  <a:srgbClr val="C00000"/>
                </a:solidFill>
              </a:rPr>
            </a:br>
            <a:r>
              <a:rPr lang="th-TH" sz="1600" i="1" dirty="0">
                <a:solidFill>
                  <a:srgbClr val="C00000"/>
                </a:solidFill>
              </a:rPr>
              <a:t>        อยู่ 0.45  งานบัญชีได้ทำการแก้ไขปรับ</a:t>
            </a:r>
            <a:r>
              <a:rPr lang="th-TH" sz="1600" i="1" dirty="0" err="1">
                <a:solidFill>
                  <a:srgbClr val="C00000"/>
                </a:solidFill>
              </a:rPr>
              <a:t>รุง</a:t>
            </a:r>
            <a:r>
              <a:rPr lang="th-TH" sz="1600" i="1" dirty="0">
                <a:solidFill>
                  <a:srgbClr val="C00000"/>
                </a:solidFill>
              </a:rPr>
              <a:t>รายการในเดือน </a:t>
            </a:r>
            <a:r>
              <a:rPr lang="th-TH" sz="1600" i="1" dirty="0" err="1">
                <a:solidFill>
                  <a:srgbClr val="C00000"/>
                </a:solidFill>
              </a:rPr>
              <a:t>มค</a:t>
            </a:r>
            <a:r>
              <a:rPr lang="th-TH" sz="1600" i="1" dirty="0">
                <a:solidFill>
                  <a:srgbClr val="C00000"/>
                </a:solidFill>
              </a:rPr>
              <a:t>.65 เรียบร้อยแล้ว</a:t>
            </a:r>
            <a:r>
              <a:rPr lang="th-TH" sz="2400" i="1" dirty="0">
                <a:solidFill>
                  <a:srgbClr val="C00000"/>
                </a:solidFill>
              </a:rPr>
              <a:t>   </a:t>
            </a:r>
            <a:br>
              <a:rPr lang="th-TH" sz="2400" i="1" dirty="0">
                <a:solidFill>
                  <a:srgbClr val="C00000"/>
                </a:solidFill>
              </a:rPr>
            </a:br>
            <a:r>
              <a:rPr lang="th-TH" sz="1600" i="1" dirty="0">
                <a:solidFill>
                  <a:srgbClr val="C00000"/>
                </a:solidFill>
              </a:rPr>
              <a:t>                         </a:t>
            </a:r>
            <a:r>
              <a:rPr lang="th-TH" sz="2000" i="1" dirty="0">
                <a:solidFill>
                  <a:srgbClr val="C00000"/>
                </a:solidFill>
              </a:rPr>
              <a:t> 1.7  </a:t>
            </a:r>
            <a:r>
              <a:rPr lang="th-TH" sz="1600" i="1" dirty="0">
                <a:solidFill>
                  <a:srgbClr val="C00000"/>
                </a:solidFill>
              </a:rPr>
              <a:t>การบันทึกบัญชี รับเงินงบดำเนินงาน ไม่เท่ากับ ค่าใช้จ่ายทำให้มีผลต่าง        </a:t>
            </a:r>
            <a:br>
              <a:rPr lang="th-TH" sz="1600" i="1" dirty="0">
                <a:solidFill>
                  <a:srgbClr val="C00000"/>
                </a:solidFill>
              </a:rPr>
            </a:br>
            <a:r>
              <a:rPr lang="th-TH" sz="1600" i="1" dirty="0">
                <a:solidFill>
                  <a:srgbClr val="C00000"/>
                </a:solidFill>
              </a:rPr>
              <a:t>อยู่ 0.45 งานบัญชีได้ทำการแก้ไขปรับปรุงรายการในเดือน </a:t>
            </a:r>
            <a:r>
              <a:rPr lang="th-TH" sz="1600" i="1" dirty="0" err="1">
                <a:solidFill>
                  <a:srgbClr val="C00000"/>
                </a:solidFill>
              </a:rPr>
              <a:t>มค</a:t>
            </a:r>
            <a:r>
              <a:rPr lang="th-TH" sz="1600" i="1" dirty="0">
                <a:solidFill>
                  <a:srgbClr val="C00000"/>
                </a:solidFill>
              </a:rPr>
              <a:t>.65 เรียบร้อยแล้ว</a:t>
            </a:r>
            <a:br>
              <a:rPr lang="th-TH" sz="2400" i="1" dirty="0">
                <a:solidFill>
                  <a:srgbClr val="C00000"/>
                </a:solidFill>
              </a:rPr>
            </a:br>
            <a:br>
              <a:rPr lang="th-TH" sz="2400" i="1" dirty="0">
                <a:solidFill>
                  <a:srgbClr val="C00000"/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709D355-2185-4EAD-8B57-3168ADD90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54" y="4243498"/>
            <a:ext cx="4810125" cy="230505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60FA068-A86F-446D-8759-09EB96250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16" y="2232837"/>
            <a:ext cx="5826642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7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0"/>
            <a:ext cx="11685181" cy="4157330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รพ.โพธิ์ตาก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92.78 คะแนน หัก 7.22  เรื่องที่ถูกหักคะแนน 3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เรื่องที่ 2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ลูกหนี้ค่ารักษาพยาบาล (ลูกหนี้ค่ารักษาสิทธิบุคคลที่มีปัญหาสถานะและสิทธิ คงเหลือต้อง เป็นศูนย์ ทุกสิ้นเดือน)             จำนวน 1 หัวข้อๆ 0.92 คะแนน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2.5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ลูกหนี้ค่ารักษา-บุคคลที่มีปัญหาสถานะและสิทธิ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dirty="0">
                <a:solidFill>
                  <a:srgbClr val="C00000"/>
                </a:solidFill>
              </a:rPr>
              <a:t>                   </a:t>
            </a: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rgbClr val="C00000"/>
                </a:solidFill>
              </a:rPr>
              <a:t>ทางบัญชีไม่ได้ทำการตัดลูกหนี้ค่ารักษาสิทธิที่มีปัญหาสถานะและสิทธิ ณ วันสิ้นเดือน ให้เป็น ศูนย์ ในเดือน </a:t>
            </a:r>
            <a:r>
              <a:rPr lang="th-TH" sz="2400" i="1" dirty="0" err="1">
                <a:solidFill>
                  <a:srgbClr val="C00000"/>
                </a:solidFill>
              </a:rPr>
              <a:t>มค</a:t>
            </a:r>
            <a:r>
              <a:rPr lang="th-TH" sz="2400" i="1" dirty="0">
                <a:solidFill>
                  <a:srgbClr val="C00000"/>
                </a:solidFill>
              </a:rPr>
              <a:t>.65 งานบัญชีได้ทำการแก้ไข้ปรับปรุงแก้ไขเรียบร้อยแล้ว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0F7C2F9-F120-45B8-BA7A-9A27D3889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4" y="4378620"/>
            <a:ext cx="4829175" cy="188595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6B5053E-E7A8-4B56-98DB-80EF46D43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60" y="4257786"/>
            <a:ext cx="5800725" cy="1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1C81C56-5917-4DE0-9C71-CE8DD18D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7769"/>
          </a:xfrm>
        </p:spPr>
        <p:txBody>
          <a:bodyPr>
            <a:normAutofit fontScale="90000"/>
          </a:bodyPr>
          <a:lstStyle/>
          <a:p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สรุปผลการตรวจสอบความถูกต้องของงบทดลองเบื้องต้น  จังหวัดหนองคาย </a:t>
            </a:r>
            <a:b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</a:t>
            </a: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ธันวาคม 2564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จำนวน 9 แห่ง </a:t>
            </a:r>
            <a:b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C19B7178-31FD-4ED1-A014-9B41F954A0BC}"/>
              </a:ext>
            </a:extLst>
          </p:cNvPr>
          <p:cNvSpPr/>
          <p:nvPr/>
        </p:nvSpPr>
        <p:spPr>
          <a:xfrm>
            <a:off x="377243" y="1306286"/>
            <a:ext cx="11165968" cy="16759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ได้คะแนนเต็ม      100 คะแนน  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</a:rPr>
              <a:t>จำนวน  1 แห่ง รพ.หนองคาย</a:t>
            </a:r>
          </a:p>
          <a:p>
            <a:r>
              <a:rPr lang="th-TH" sz="2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ได้คะแนนไม่เต็ม 100 คะแนน   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</a:rPr>
              <a:t>จำนวน 8 แห่ง ดังนี้ รพ.โพนพิสัย,ศรีเชียงใหม่,สังคม,ท่าบ่อ,สระใคร,โพธิ์ตาก,เฝ้าไร่,รัตนวาปี</a:t>
            </a:r>
            <a:endParaRPr lang="th-TH" sz="2000" b="1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92EA580-2199-4656-BCD2-A3340B0DA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3" y="3088647"/>
            <a:ext cx="111252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1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0"/>
            <a:ext cx="11685181" cy="3848986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รพ.โพธิ์ตาก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92.78 คะแนน หัก 7.22  เรื่องที่ถูกหักคะแนน 3 เรื่อง  ดังนี้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เรื่องที่ 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 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เพิ่มเติมให้ครบทุกด้านตามกองเศร</a:t>
            </a:r>
            <a:r>
              <a:rPr lang="th-TH" sz="2400" b="1" i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ษฐ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ตรวจคุณภาพงบทดลอง จำนวน 1 ข้อๆ ละ  0.80 คะแนน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th-TH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9.4 </a:t>
            </a:r>
            <a:r>
              <a:rPr lang="en-US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มีการบันทึกวัสดุคงเหลือตามนโยบายบัญชีสำนักงานปลัดกระทรวงสาธารณสุขทุกเดือน (ดูจากการบันทึกวัสดุใช้ไป ต้องมีการบันทึกใช้ไปทุกตัว)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dirty="0">
                <a:solidFill>
                  <a:srgbClr val="C00000"/>
                </a:solidFill>
              </a:rPr>
              <a:t>     </a:t>
            </a:r>
            <a:r>
              <a:rPr lang="th-TH" sz="2400" b="1" i="1" u="sng" dirty="0">
                <a:solidFill>
                  <a:srgbClr val="C00000"/>
                </a:solidFill>
              </a:rPr>
              <a:t> คำชี้แจง </a:t>
            </a:r>
            <a:r>
              <a:rPr lang="en-US" sz="2400" b="1" i="1" u="sng" dirty="0">
                <a:solidFill>
                  <a:srgbClr val="C00000"/>
                </a:solidFill>
              </a:rPr>
              <a:t>: </a:t>
            </a:r>
            <a:r>
              <a:rPr lang="th-TH" sz="2400" b="1" i="1" u="sng" dirty="0">
                <a:solidFill>
                  <a:srgbClr val="C00000"/>
                </a:solidFill>
              </a:rPr>
              <a:t>   </a:t>
            </a:r>
            <a:r>
              <a:rPr lang="th-TH" sz="2400" i="1" dirty="0">
                <a:solidFill>
                  <a:srgbClr val="C00000"/>
                </a:solidFill>
              </a:rPr>
              <a:t>ไม่ได้ทำการบันทึก วัสดุเภสัชกรรม เนื่องจาก คลังไม่มีรายการวัสดุเภสัชกรรม รายงานมาที่ งานบัญชี เพื่อความถูกต้องตามนโยบายการบัญชี ทางงานบัญชีได้ต้องลงทำความเข้าใจกับ คลัง</a:t>
            </a:r>
            <a:r>
              <a:rPr lang="th-TH" sz="2400" i="1" dirty="0" err="1">
                <a:solidFill>
                  <a:srgbClr val="C00000"/>
                </a:solidFill>
              </a:rPr>
              <a:t>ต่างๆ</a:t>
            </a:r>
            <a:r>
              <a:rPr lang="th-TH" sz="2400" i="1" dirty="0">
                <a:solidFill>
                  <a:srgbClr val="C00000"/>
                </a:solidFill>
              </a:rPr>
              <a:t>ให้มีการรายงานวัสดุ</a:t>
            </a:r>
            <a:r>
              <a:rPr lang="th-TH" sz="2400" i="1" dirty="0" err="1">
                <a:solidFill>
                  <a:srgbClr val="C00000"/>
                </a:solidFill>
              </a:rPr>
              <a:t>ต่างๆ</a:t>
            </a:r>
            <a:r>
              <a:rPr lang="th-TH" sz="2400" i="1" dirty="0">
                <a:solidFill>
                  <a:srgbClr val="C00000"/>
                </a:solidFill>
              </a:rPr>
              <a:t>พร้อมรายงานการใช้ไปทุกประเภท          </a:t>
            </a:r>
            <a:br>
              <a:rPr lang="th-TH" sz="2400" i="1" dirty="0">
                <a:solidFill>
                  <a:srgbClr val="C00000"/>
                </a:solidFill>
              </a:rPr>
            </a:br>
            <a:br>
              <a:rPr lang="th-TH" sz="2400" i="1" dirty="0">
                <a:solidFill>
                  <a:srgbClr val="C00000"/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5DD71FE-F708-4A2E-B615-6C517B099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70" y="4392576"/>
            <a:ext cx="5734050" cy="19431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CEB5602-5EC8-4AAD-8542-AE11309C3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183026"/>
            <a:ext cx="4762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8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276447"/>
            <a:ext cx="11685181" cy="7113181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รพ.เฝ้าไร่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91.13 คะแนน หัก 8.87  เรื่องที่ถูกหักคะแนน 4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เรื่องที่ 1   </a:t>
            </a:r>
            <a:r>
              <a:rPr lang="en-US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ตรวจสอบเรื่องกระทบยอด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บัญชี  จำนวน 2 หัวข้อๆ ละ 2.75 คะแนน </a:t>
            </a:r>
            <a:r>
              <a:rPr lang="th-TH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รวมหัก 5.50 คะแนน</a:t>
            </a:r>
            <a:br>
              <a:rPr lang="th-TH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หัวข้อที่  1.4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จับคู่บัญชีเงินฝากเงินฝากธนาคารมีวัตถุประสงค์เฉพาะ (เงินบริจาค) ต้องเท่ากับหรือน้อยกว่า เงินรายได้จากเงิน        รับบริจาค (เนื่องจากบัญชีรายได้จากการรับบริจาค-เงินสดและรายการเทียบเท่าเงินสดมีส่วนเงินบริจาคที่ไม่มี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1.5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งบบุคลากร รายได้ ต้องเท่ากับ รายจ่าย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เรื่องที่ 2 </a:t>
            </a:r>
            <a:r>
              <a:rPr lang="en-US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ลูกหนี้ค่ารักษาพยาบาล (ลูกหนี้ค่ารักษาสิทธิบุคคลที่มีปัญหาสถานะและสิทธิ คงเหลือต้อง เป็นศูนย์ ทุกสิ้นเดือน)             </a:t>
            </a:r>
            <a:r>
              <a:rPr lang="th-TH" sz="2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1 หัวข้อๆ 0.92 คะแนน</a:t>
            </a:r>
            <a:br>
              <a:rPr lang="th-TH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2.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ลูกหนี้ค่ารักษาสิทธิ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UC-P&amp;P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ใน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CUP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คงเหลือต้อง เป็นศูนย์ ทุกสิ้นเดือน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เรื่องที่ 3 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เพิ่มเติมให้ครบทุกด้านตามกองเศร</a:t>
            </a:r>
            <a:r>
              <a:rPr lang="th-TH" sz="2400" b="1" i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ษฐ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ตรวจคุณภาพงบทดลอง (ตรวจสอบค่าเผื่อหนี้กับหนี้สงสัยะสูญ) จำนวน 3 ข้อๆ ละ  0.50 คะแนน </a:t>
            </a:r>
            <a:r>
              <a:rPr lang="th-TH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รวมหัก 1.50 คะแนน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th-TH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3.10 </a:t>
            </a:r>
            <a:r>
              <a:rPr lang="en-US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หนี้สงสัยจะสูญ-ลูกหนี้ค่ารักษา-ชำระเงิน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OP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th-TH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3.11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หนี้สงสัยจะสูญ-ลูกหนี้ค่ารักษา-ชำระเงิน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IP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th-TH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3.13 </a:t>
            </a:r>
            <a:r>
              <a:rPr lang="en-US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หนี้สงสัยจะสูญ - ลูกหนี้ค่ารักษา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UC-OP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นอก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CUP (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ในจังหวัด)    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เรื่องที่ 4 </a:t>
            </a:r>
            <a:r>
              <a:rPr lang="en-US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จับคู่ลูกหนี้ กับรายได้ระหว่างเดือน </a:t>
            </a:r>
            <a:r>
              <a:rPr lang="th-TH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1 ข้อๆละ 0.95 คะแนน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*หัวข้อที่ 4.4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ลูกหนี้ค่ารักษา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UC- IP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ใน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CUP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068479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223284"/>
            <a:ext cx="11685181" cy="3678865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รพ.เฝ้าไร่ (ต่อ)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91.13 คะแนน หัก 8.87  เรื่องที่ถูกหักคะแนน 4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เรื่องที่ 1   </a:t>
            </a:r>
            <a:r>
              <a:rPr lang="en-US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ตรวจสอบเรื่องกระทบยอด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บัญชี  จำนวน 2 หัวข้อๆ ละ 2.75 คะแนน </a:t>
            </a:r>
            <a:r>
              <a:rPr lang="th-TH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รวมหัก 5.50 คะแนน</a:t>
            </a:r>
            <a:br>
              <a:rPr lang="th-TH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หัวข้อที่  1.4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จับคู่บัญชีเงินฝากเงินฝากธนาคารมีวัตถุประสงค์เฉพาะ (เงินบริจาค) ต้องเท่ากับหรือน้อยกว่า เงินรายได้จากเงิน        รับบริจาค (เนื่องจากบัญชีรายได้จากการรับบริจาค-เงินสดและรายการเทียบเท่าเงินสดมีส่วนเงินบริจาคที่ไม่มี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1.5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งบบุคลากร รายได้ ต้องเท่ากับ รายจ่าย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1800" b="1" i="1" dirty="0">
                <a:solidFill>
                  <a:srgbClr val="C00000"/>
                </a:solidFill>
              </a:rPr>
              <a:t>1.4  เนื่องจาก มีการรับดอกเบี้ย จำนวน 403.65 บาท แต่ไม่ได้อุทธรณ์ </a:t>
            </a:r>
            <a:br>
              <a:rPr lang="en-US" sz="1800" b="1" i="1" dirty="0">
                <a:solidFill>
                  <a:srgbClr val="C00000"/>
                </a:solidFill>
              </a:rPr>
            </a:br>
            <a:r>
              <a:rPr lang="en-US" sz="1800" b="1" i="1" dirty="0">
                <a:solidFill>
                  <a:srgbClr val="C00000"/>
                </a:solidFill>
              </a:rPr>
              <a:t>          </a:t>
            </a:r>
            <a:r>
              <a:rPr lang="th-TH" sz="1800" b="1" i="1" dirty="0">
                <a:solidFill>
                  <a:srgbClr val="C00000"/>
                </a:solidFill>
              </a:rPr>
              <a:t>1.5 </a:t>
            </a:r>
            <a:r>
              <a:rPr lang="th-TH" sz="1800" b="1" i="1" dirty="0">
                <a:solidFill>
                  <a:srgbClr val="C00000"/>
                </a:solidFill>
                <a:latin typeface="Angsana New" panose="02020603050405020304" pitchFamily="18" charset="-34"/>
              </a:rPr>
              <a:t>เนื่องจาก มีการจ่ายด้วยเงินบำรุง แต่ไม่ได้อุทธรณ์</a:t>
            </a:r>
            <a:br>
              <a:rPr lang="en-US" sz="2000" i="1" dirty="0"/>
            </a:br>
            <a:r>
              <a:rPr lang="en-US" sz="2000" i="1" dirty="0"/>
              <a:t>          </a:t>
            </a:r>
            <a:br>
              <a:rPr lang="en-US" dirty="0"/>
            </a:b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8337C43-3BC7-4759-97B5-790150134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6" y="4198864"/>
            <a:ext cx="3421137" cy="254317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C27F657-706C-4A23-80E0-E71C2D56D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24" y="3743103"/>
            <a:ext cx="4407750" cy="329565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3E62FDF-2527-42C2-BA5C-F8BAE8CD1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75" y="2381693"/>
            <a:ext cx="3337848" cy="473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4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0"/>
            <a:ext cx="11685181" cy="4104167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รพ.เฝ้าไร่ (ต่อ)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91.13 คะแนน หัก 8.87  เรื่องที่ถูกหักคะแนน 4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เรื่องที่ 2 </a:t>
            </a:r>
            <a:r>
              <a:rPr lang="en-US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ลูกหนี้ค่ารักษาพยาบาล (ลูกหนี้ค่ารักษาสิทธิบุคคลที่มีปัญหาสถานะและสิทธิ คงเหลือต้อง เป็นศูนย์ ทุกสิ้นเดือน)             </a:t>
            </a:r>
            <a:r>
              <a:rPr lang="th-TH" sz="2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1 หัวข้อๆ 0.92 คะแนน</a:t>
            </a:r>
            <a:br>
              <a:rPr lang="th-TH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2.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ลูกหนี้ค่ารักษาสิทธิ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UC-P&amp;P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ใน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CUP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คงเหลือต้อง เป็นศูนย์ ทุกสิ้นเดือน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คำชี้แจง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24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ลูกหนี้ค่ารักษาสิทธิ </a:t>
            </a:r>
            <a:r>
              <a:rPr lang="en-US" sz="24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UC-P&amp;P </a:t>
            </a:r>
            <a:r>
              <a:rPr lang="th-TH" sz="24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 </a:t>
            </a:r>
            <a:r>
              <a:rPr lang="en-US" sz="24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CUP </a:t>
            </a:r>
            <a:r>
              <a:rPr lang="th-TH" sz="24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คงเหลือต้อง เป็นศูนย์ ทุกสิ้นเดือน เนื่องจาก มีการบันทึกบัญชีผิดพลาด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8A93391-F23A-4644-A35B-C2B34F464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5" y="4352814"/>
            <a:ext cx="5676900" cy="153352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AF168BE-898B-4D21-9F1C-B0EED28DC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5" y="4682201"/>
            <a:ext cx="49530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76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-74429"/>
            <a:ext cx="11685181" cy="4221125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รพ.เฝ้าไร่ (ต่อ)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91.13 คะแนน หัก 8.87  เรื่องที่ถูกหักคะแนน 4 เรื่อง  ดังนี้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เรื่องที่ 3 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เพิ่มเติมให้ครบทุกด้านตามกองเศร</a:t>
            </a:r>
            <a:r>
              <a:rPr lang="th-TH" sz="2400" b="1" i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ษฐ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ตรวจคุณภาพงบทดลอง (ตรวจสอบค่าเผื่อหนี้กับหนี้สงสัยะสูญ) จำนวน 3 ข้อๆ ละ  0.50 คะแนน </a:t>
            </a:r>
            <a:r>
              <a:rPr lang="th-TH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รวมหัก 1.50 คะแนน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th-TH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3.10 </a:t>
            </a:r>
            <a:r>
              <a:rPr lang="en-US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หนี้สงสัยจะสูญ-ลูกหนี้ค่ารักษา-ชำระเงิน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OP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th-TH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3.11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หนี้สงสัยจะสูญ-ลูกหนี้ค่ารักษา-ชำระเงิน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IP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th-TH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3.13 </a:t>
            </a:r>
            <a:r>
              <a:rPr lang="en-US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หนี้สงสัยจะสูญ - ลูกหนี้ค่ารักษา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UC-OP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นอก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CUP (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ในจังหวัด)    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เนื่องจาก ทั้ง 3 รายนี้ บันทึกรายการปรับปรุงออกไม่หมด 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877F66D-6C36-4DAA-8D9C-55C56FFD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4" y="4690952"/>
            <a:ext cx="4810125" cy="211455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08C8DB3-D1A8-466C-99B4-291EE88A9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66" y="3282471"/>
            <a:ext cx="5604023" cy="35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6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8" y="127591"/>
            <a:ext cx="11685181" cy="3301409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รพ.เฝ้าไร่ (ต่อ)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91.13 คะแนน หัก 8.87  เรื่องที่ถูกหักคะแนน 4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เรื่องที่ 4 </a:t>
            </a:r>
            <a:r>
              <a:rPr lang="en-US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จับคู่ลูกหนี้ กับรายได้ระหว่างเดือน </a:t>
            </a:r>
            <a:r>
              <a:rPr lang="th-TH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1 ข้อๆละ 0.95 คะแนน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*หัวข้อที่ 4.4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ลูกหนี้ค่ารักษา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UC- IP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ใน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CUP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000" b="1" i="1" dirty="0">
                <a:solidFill>
                  <a:srgbClr val="C00000"/>
                </a:solidFill>
              </a:rPr>
              <a:t>ข้อผิดพลาด เกิดจากการปรับปรุงลูกหนี้ </a:t>
            </a:r>
            <a:r>
              <a:rPr lang="en-US" sz="2000" b="1" i="1" dirty="0">
                <a:solidFill>
                  <a:srgbClr val="C00000"/>
                </a:solidFill>
              </a:rPr>
              <a:t>IP UC </a:t>
            </a:r>
            <a:r>
              <a:rPr lang="th-TH" sz="2000" b="1" i="1" dirty="0">
                <a:solidFill>
                  <a:srgbClr val="C00000"/>
                </a:solidFill>
              </a:rPr>
              <a:t>เป็นลูกหนี้ค่าบริการสำหรับโรคติดเชื้อไวรัสโค</a:t>
            </a:r>
            <a:r>
              <a:rPr lang="th-TH" sz="2000" b="1" i="1" dirty="0" err="1">
                <a:solidFill>
                  <a:srgbClr val="C00000"/>
                </a:solidFill>
              </a:rPr>
              <a:t>โร</a:t>
            </a:r>
            <a:r>
              <a:rPr lang="th-TH" sz="2000" b="1" i="1" dirty="0">
                <a:solidFill>
                  <a:srgbClr val="C00000"/>
                </a:solidFill>
              </a:rPr>
              <a:t>น่า-</a:t>
            </a:r>
            <a:r>
              <a:rPr lang="en-US" sz="2000" b="1" i="1" dirty="0">
                <a:solidFill>
                  <a:srgbClr val="C00000"/>
                </a:solidFill>
              </a:rPr>
              <a:t> IP</a:t>
            </a:r>
            <a:br>
              <a:rPr lang="en-US" dirty="0"/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70EDF00-9D42-4861-9DC8-3482F1C7F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13" y="3429000"/>
            <a:ext cx="5857875" cy="291542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5A5B690-997A-4A6B-992A-E69748467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1" y="4040372"/>
            <a:ext cx="4791075" cy="25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76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276447"/>
            <a:ext cx="11685181" cy="7113181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รพ.รัตนวาปี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92.70 คะแนน หัก 7.30 เรื่องที่ถูกหักคะแนน 5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เรื่องที่ 1   </a:t>
            </a:r>
            <a:r>
              <a:rPr lang="en-US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ตรวจสอบเรื่องกระทบยอด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บัญชี  </a:t>
            </a: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1 หัวข้อๆ ละ 2.75 คะแนน</a:t>
            </a:r>
            <a:br>
              <a:rPr lang="th-TH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1.5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งบบุคลากร รายได้ ต้องเท่ากับ รายจ่าย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เรื่องที่ </a:t>
            </a:r>
            <a:r>
              <a:rPr lang="en-US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การตั้งค่าเผื่อหนี้สงสัยจะสูญ และค่าเผื่อหนี้สงสัยจะสูญกับหนี้สงสัยจะสูญ </a:t>
            </a: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1 หัวข้อๆ 0.50 คะแนน</a:t>
            </a:r>
            <a:br>
              <a:rPr lang="th-TH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</a:t>
            </a:r>
            <a:r>
              <a:rPr lang="th-TH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3.13 </a:t>
            </a:r>
            <a:r>
              <a:rPr lang="en-US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หนี้สงสัยจะสูญ - ลูกหนี้ค่ารักษา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UC-OP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นอก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CUP (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ในจังหวัด)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เรื่องที่ 4 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จับคู่ความสัมพันธ์ลูกหนี้-รายได้ระหว่างเดือน  </a:t>
            </a: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2 ข้อๆ ละ  0.95 คะแนน รวมหัก 1.90 คะแนน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*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หัวข้อที่ 4.7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ลูกหนี้ค่ารักษา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UC OP 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บริการเฉพาะ (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CR)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4.8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ลูกหนี้ค่ารักษา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UC IP 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บริการเฉพาะ (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CR)</a:t>
            </a:r>
            <a:b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เรื่องที่ </a:t>
            </a:r>
            <a:r>
              <a:rPr lang="en-US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</a:t>
            </a:r>
            <a:r>
              <a:rPr lang="th-TH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จับคู่วัสดุ-เจ้าหนี้ระหว่างเดือน </a:t>
            </a: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1 ข้อๆละ 1.35 คะแนน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*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รวมวัสดุ</a:t>
            </a:r>
            <a:b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th-TH" sz="24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5.เรื่องที่ 9 </a:t>
            </a:r>
            <a:r>
              <a:rPr lang="en-US" sz="24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เพิ่มเติมให้ครบทุกด้านตามกองเศร</a:t>
            </a:r>
            <a:r>
              <a:rPr lang="th-TH" sz="2400" b="1" i="1" u="sng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ษฐ</a:t>
            </a:r>
            <a:r>
              <a:rPr lang="th-TH" sz="24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ตรวจคุณภาพงบทดลอง</a:t>
            </a:r>
            <a:r>
              <a:rPr lang="en-US" sz="24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1 ข้อๆละ 0.80 คะแนน</a:t>
            </a:r>
            <a:b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9.4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มีการบันทึกวัสดุคงเหลือตามนโยบายบัญชีสำนักงานปลัดกระทรวงสาธารณสุขทุกเดือน (ดูจากการบันทึกวัสดุใช้ไป ต้องมีการบันทึกใช้ไปทุกตัว)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33626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106326"/>
            <a:ext cx="11685181" cy="4348716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รพ.รัตนวาปี (ต่อ)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92.70 คะแนน หัก 7.30 เรื่องที่ถูกหักคะแนน 5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เรื่องที่ 1   </a:t>
            </a:r>
            <a:r>
              <a:rPr lang="en-US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ตรวจสอบเรื่องกระทบยอด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บัญชี  </a:t>
            </a: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1 หัวข้อๆ ละ 2.75 คะแนน</a:t>
            </a:r>
            <a:br>
              <a:rPr lang="th-TH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1.5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งบบุคลากร รายได้ ต้องเท่ากับ รายจ่าย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0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บันทึกบัญชีผิด และบันทึกบัญชีค่าตอบแทนเพิ่มพิเศษซ้ำ</a:t>
            </a:r>
            <a:br>
              <a:rPr lang="en-US" sz="20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 บันทึกรับเงินโอนจาก สสจ. เงินเพิ่มสำหรับตำแหน่ง</a:t>
            </a:r>
            <a:r>
              <a:rPr lang="th-TH" sz="2000" b="1" i="1" dirty="0">
                <a:solidFill>
                  <a:srgbClr val="C00000"/>
                </a:solidFill>
              </a:rPr>
              <a:t>ที่มีเหตุพิเศษ </a:t>
            </a:r>
            <a:br>
              <a:rPr lang="th-TH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b="1" i="1" dirty="0">
                <a:solidFill>
                  <a:srgbClr val="C00000"/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9C245B8-FC58-4990-B8A5-31531DCAD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5" y="4588613"/>
            <a:ext cx="4914900" cy="165735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E5559D6-E88B-44DE-9124-F70364F96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53" y="2500256"/>
            <a:ext cx="5661837" cy="43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41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554665"/>
            <a:ext cx="11685181" cy="4029740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รพ.รัตนวาปี (ต่อ)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92.70 คะแนน หัก 7.30 เรื่องที่ถูกหักคะแนน 5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เรื่องที่ </a:t>
            </a:r>
            <a:r>
              <a:rPr lang="en-US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</a:t>
            </a:r>
            <a:r>
              <a:rPr lang="th-TH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การตั้งค่าเผื่อหนี้สงสัยจะสูญ และค่าเผื่อหนี้สงสัยจะสูญกับหนี้สงสัยจะสูญ </a:t>
            </a: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1 หัวข้อๆ 0.50 คะแนน</a:t>
            </a:r>
            <a:br>
              <a:rPr lang="th-TH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</a:t>
            </a:r>
            <a:r>
              <a:rPr lang="th-TH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3.13 </a:t>
            </a:r>
            <a:r>
              <a:rPr lang="en-US" sz="24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หนี้สงสัยจะสูญ - ลูกหนี้ค่ารักษา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UC-OP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นอก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CUP (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ในจังหวัด)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000" b="1" i="1" dirty="0">
                <a:solidFill>
                  <a:srgbClr val="C00000"/>
                </a:solidFill>
              </a:rPr>
              <a:t>คำนวณหนี้สงสัยจะสูญ-ลูกหนี้ค่ารักษาฯ </a:t>
            </a:r>
            <a:r>
              <a:rPr lang="en-US" sz="2000" b="1" i="1" dirty="0">
                <a:solidFill>
                  <a:srgbClr val="C00000"/>
                </a:solidFill>
              </a:rPr>
              <a:t>UC-OP </a:t>
            </a:r>
            <a:r>
              <a:rPr lang="th-TH" sz="2000" b="1" i="1" dirty="0">
                <a:solidFill>
                  <a:srgbClr val="C00000"/>
                </a:solidFill>
              </a:rPr>
              <a:t> นอก</a:t>
            </a:r>
            <a:r>
              <a:rPr lang="en-US" sz="2000" b="1" i="1" dirty="0">
                <a:solidFill>
                  <a:srgbClr val="C00000"/>
                </a:solidFill>
              </a:rPr>
              <a:t> CUP </a:t>
            </a:r>
            <a:r>
              <a:rPr lang="th-TH" sz="2000" b="1" i="1" dirty="0">
                <a:solidFill>
                  <a:srgbClr val="C00000"/>
                </a:solidFill>
              </a:rPr>
              <a:t>(ในจังหวัด) ผิด</a:t>
            </a:r>
            <a:r>
              <a:rPr lang="en-US" sz="2000" b="1" i="1" dirty="0">
                <a:solidFill>
                  <a:srgbClr val="C00000"/>
                </a:solidFill>
              </a:rPr>
              <a:t>  40 </a:t>
            </a:r>
            <a:r>
              <a:rPr lang="th-TH" sz="2000" b="1" i="1" dirty="0">
                <a:solidFill>
                  <a:srgbClr val="C00000"/>
                </a:solidFill>
              </a:rPr>
              <a:t>บาท</a:t>
            </a:r>
            <a:br>
              <a:rPr lang="en-US" dirty="0"/>
            </a:b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6FF41DD-C2FB-431C-A2D3-EEFDF0F55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9" y="4398335"/>
            <a:ext cx="5143500" cy="16764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AE747B5-BE63-4E91-8E06-2FFDCC890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60" y="4169735"/>
            <a:ext cx="62528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38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340684"/>
            <a:ext cx="11685181" cy="3721395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รพ.รัตนวาปี (ต่อ)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92.70 คะแนน หัก 7.30 เรื่องที่ถูกหักคะแนน 5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เรื่องที่ 4 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จับคู่ความสัมพันธ์ลูกหนี้-รายได้ระหว่างเดือน  </a:t>
            </a: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2 ข้อๆ ละ  0.95 คะแนน รวมหัก 1.90 คะแนน 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*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หัวข้อที่ 4.7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ลูกหนี้ค่ารักษา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UC OP 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บริการเฉพาะ (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CR)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4.8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ลูกหนี้ค่ารักษา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UC IP 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บริการเฉพาะ (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CR)</a:t>
            </a:r>
            <a:b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ปรับปรุงเพิ่ม ลูกหนี้ </a:t>
            </a:r>
            <a:r>
              <a:rPr lang="en-US" sz="24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UC IP </a:t>
            </a:r>
            <a:r>
              <a:rPr lang="th-TH" sz="24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บริการเฉพาะ ผิด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sz="2000" dirty="0"/>
              <a:t>Dr. </a:t>
            </a:r>
            <a:r>
              <a:rPr lang="th-TH" sz="2000" dirty="0"/>
              <a:t>ลูกหนี้ </a:t>
            </a:r>
            <a:r>
              <a:rPr lang="en-US" sz="2000" dirty="0"/>
              <a:t>UC IP </a:t>
            </a:r>
            <a:r>
              <a:rPr lang="th-TH" sz="2000" dirty="0"/>
              <a:t>บริการเฉพาะ </a:t>
            </a:r>
            <a:br>
              <a:rPr lang="th-TH" sz="2000" dirty="0"/>
            </a:br>
            <a:r>
              <a:rPr lang="th-TH" sz="2000" dirty="0"/>
              <a:t>	</a:t>
            </a:r>
            <a:r>
              <a:rPr lang="en-US" sz="2000" dirty="0"/>
              <a:t>        Cr.</a:t>
            </a:r>
            <a:r>
              <a:rPr lang="th-TH" sz="2000" dirty="0"/>
              <a:t>รายได้ค่ารักษาฯ </a:t>
            </a:r>
            <a:r>
              <a:rPr lang="en-US" sz="2000" dirty="0"/>
              <a:t>UC OP </a:t>
            </a:r>
            <a:r>
              <a:rPr lang="th-TH" sz="2000" dirty="0"/>
              <a:t>บริการเฉพาะ</a:t>
            </a:r>
            <a:br>
              <a:rPr lang="en-US" dirty="0"/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A292C9E-2495-430B-92A1-A99CC24D8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46" y="2980660"/>
            <a:ext cx="6010275" cy="25908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390A886-8770-4954-A3DF-3C48B0174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9" y="3869809"/>
            <a:ext cx="51816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7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-42530"/>
            <a:ext cx="11685181" cy="6358270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รพ.โพนพิสัย 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ได้คะแนน 95.28 คะแนน หัก 4.72   เรื่องที่ถูกหักคะแนน 2 เรื่อง  ดังนี้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เรื่องที่ 1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การจับคู่รายได้กับส่วนต่าง จำนวน  1 หัวข้อๆละ 0.92 รวมหัก 0.92 คะแนน 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*ข้อที่ 2.7 รายได้กองทุน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UC - P&amp;P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แบบเหมาจ่ายต่อผู้มีสิทธิ ให้มีเพียงบัญชีใดบัญชีหนึ่ง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เรื่องที่ 2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การจับลูกหนี้กับรายได้ระหว่างเดือน จำนวน  4 หัวข้อ ๆละ 0.95 รวมหัก 3.8 คะแนน</a:t>
            </a:r>
            <a:br>
              <a:rPr lang="th-TH" sz="24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*ข้อที่ 4.7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: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ลูกหนี้ค่ารักษา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UC OP 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บริการเฉพาะ (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CR)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*ข้อที่ 4.11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ลูกหนี้ค่ารักษาประกันสังคม-กองทุนทดแทน (ลูกหนี้อาจน้อยกว่ารายได้ เนื่องจากเงินเหมาจ่ายรายหัวกรณีผู้พิการ)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*ข้อที่ 4.15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ลูกหนี้ค่ารักษา-เบิกจ่ายตรงกรมบัญชีกลาง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OP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*ข้อที่ 4.19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ลูกหนี้ค่ารักษา-เบิกจ่ายตรง อปท.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OP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855191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19" y="1158950"/>
            <a:ext cx="11685181" cy="2360428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รพ.รัตนวาปี(ต่อ)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92.70 คะแนน หัก 7.30 เรื่องที่ถูกหักคะแนน 5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เรื่องที่ </a:t>
            </a:r>
            <a:r>
              <a:rPr lang="en-US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</a:t>
            </a:r>
            <a:r>
              <a:rPr lang="th-TH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จับคู่วัสดุ-เจ้าหนี้ระหว่างเดือน </a:t>
            </a: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1 ข้อๆละ 1.35 คะแนน</a:t>
            </a:r>
            <a:b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*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8.8 รวมวัสดุ</a:t>
            </a:r>
            <a:b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000" i="1" dirty="0">
                <a:solidFill>
                  <a:srgbClr val="C00000"/>
                </a:solidFill>
              </a:rPr>
              <a:t>ป</a:t>
            </a:r>
            <a:r>
              <a:rPr lang="th-TH" sz="2000" i="1" dirty="0" err="1">
                <a:solidFill>
                  <a:srgbClr val="C00000"/>
                </a:solidFill>
              </a:rPr>
              <a:t>ป</a:t>
            </a:r>
            <a:r>
              <a:rPr lang="th-TH" sz="2000" i="1" dirty="0">
                <a:solidFill>
                  <a:srgbClr val="C00000"/>
                </a:solidFill>
              </a:rPr>
              <a:t>. กลับรายการเจ้าหนี้ค่าน้ำมันเชื้อเพลิง  (เครื่องกำเนิดไฟฟ้า )  </a:t>
            </a:r>
            <a:br>
              <a:rPr lang="th-TH" sz="2000" i="1" dirty="0">
                <a:solidFill>
                  <a:srgbClr val="C00000"/>
                </a:solidFill>
              </a:rPr>
            </a:br>
            <a:r>
              <a:rPr lang="th-TH" sz="2000" i="1" dirty="0">
                <a:solidFill>
                  <a:srgbClr val="C00000"/>
                </a:solidFill>
              </a:rPr>
              <a:t>เนื่องจาก อ๊อฟฟิตปั๊มไฟไหม้ จึงทำหนังสือขอออกเช็คใบใหม่ เป็นจำนวน 7,311.03 </a:t>
            </a:r>
            <a:b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368F4C5-0BD4-4026-A327-CA014A876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27" y="4889425"/>
            <a:ext cx="5153025" cy="161925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13BCBB3-5A68-4A94-9519-93C9092E7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49" y="2392327"/>
            <a:ext cx="5005387" cy="446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88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276447"/>
            <a:ext cx="11685181" cy="3795823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รพ.รัตนวาปี(ต่อ)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92.70 คะแนน หัก 7.30 เรื่องที่ถูกหักคะแนน 5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th-TH" sz="24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5.เรื่องที่ 9 </a:t>
            </a:r>
            <a:r>
              <a:rPr lang="en-US" sz="24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เพิ่มเติมให้ครบทุกด้านตามกองเศร</a:t>
            </a:r>
            <a:r>
              <a:rPr lang="th-TH" sz="2400" b="1" i="1" u="sng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ษฐ</a:t>
            </a:r>
            <a:r>
              <a:rPr lang="th-TH" sz="24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ตรวจคุณภาพงบทดลอง</a:t>
            </a:r>
            <a:r>
              <a:rPr lang="en-US" sz="24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 1 ข้อๆละ 0.80 คะแนน</a:t>
            </a:r>
            <a:b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*หัวข้อที่ 9.4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มีการบันทึกวัสดุคงเหลือตามนโยบายบัญชีสำนักงานปลัดกระทรวงสาธารณสุขทุกเดือน (ดูจากการบันทึกวัสดุใช้ไป ต้องมีการบันทึกใช้ไปทุกตัว)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000" b="1" i="1" dirty="0">
                <a:solidFill>
                  <a:srgbClr val="C00000"/>
                </a:solidFill>
              </a:rPr>
              <a:t>งานบัญชี ไม่ได้รับรายงานวัสดุเภสัชกรรม จึงทำให้ ไม่มีการใช้วัสดุประเภทนี้</a:t>
            </a:r>
            <a:br>
              <a:rPr lang="th-TH" sz="2000" b="1" i="1" dirty="0">
                <a:solidFill>
                  <a:srgbClr val="C00000"/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26ACA39-77EF-4EA6-93DC-0D85077F0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70" y="3602398"/>
            <a:ext cx="6296025" cy="223837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7EB87A0-9FB9-47C8-84D6-A00BAAC3D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5" y="4072270"/>
            <a:ext cx="47244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18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EF3E16-8D8E-4D26-B26F-22660DC2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91" y="659757"/>
            <a:ext cx="10364451" cy="4846618"/>
          </a:xfrm>
        </p:spPr>
        <p:txBody>
          <a:bodyPr>
            <a:normAutofit/>
          </a:bodyPr>
          <a:lstStyle/>
          <a:p>
            <a:endParaRPr lang="th-TH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348F6C9-A554-4679-AC41-D2C185BA80B5}"/>
              </a:ext>
            </a:extLst>
          </p:cNvPr>
          <p:cNvSpPr/>
          <p:nvPr/>
        </p:nvSpPr>
        <p:spPr>
          <a:xfrm>
            <a:off x="1348451" y="659757"/>
            <a:ext cx="843642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สำนักงานสาธารณสุขจังหวัดหนองคาย</a:t>
            </a:r>
            <a:br>
              <a:rPr lang="th-TH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th-TH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ขอจบการนำเสนอ รายงานสรุปผลการตรวจสอบงบทดลองเบื้องต้น </a:t>
            </a:r>
            <a:br>
              <a:rPr lang="th-TH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th-TH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ประจำเดือน ธันวาคม 2564 ค่ะ</a:t>
            </a:r>
            <a:br>
              <a:rPr lang="th-TH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th-TH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ขอบคุณค่ะ</a:t>
            </a:r>
          </a:p>
        </p:txBody>
      </p:sp>
      <p:pic>
        <p:nvPicPr>
          <p:cNvPr id="2050" name="Picture 2" descr="ปักพินโดย Aiyada Seekaeo ใน สวัสดี | การ์ตูน, การ์ตูนน่ารัก, วอลเปเปอร์ การ์ตูนน่ารัก">
            <a:extLst>
              <a:ext uri="{FF2B5EF4-FFF2-40B4-BE49-F238E27FC236}">
                <a16:creationId xmlns:a16="http://schemas.microsoft.com/office/drawing/2014/main" id="{64E247A1-5D8D-47A4-A943-CCFE4C8AA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842" y="3429000"/>
            <a:ext cx="2209800" cy="20669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AD7DFA81-A950-4B9F-AF68-227AD07D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"/>
            <a:ext cx="10363200" cy="3019646"/>
          </a:xfrm>
        </p:spPr>
        <p:txBody>
          <a:bodyPr>
            <a:noAutofit/>
          </a:bodyPr>
          <a:lstStyle/>
          <a:p>
            <a:pPr algn="l"/>
            <a:br>
              <a:rPr lang="th-TH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 </a:t>
            </a:r>
            <a:b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i="1" u="sng" dirty="0">
                <a:solidFill>
                  <a:srgbClr val="C00000"/>
                </a:solidFill>
              </a:rPr>
              <a:t>รพ.โพนพิสัย </a:t>
            </a: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ได้คะแนน 95.28 คะแนน หัก 4.72   เรื่องที่ถูกหักคะแนน 2 เรื่อง  ดังนี้</a:t>
            </a:r>
            <a:br>
              <a:rPr lang="th-TH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เรื่องที่ 1 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8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การจับคู่รายได้กับส่วนต่าง จำนวน  1 หัวข้อๆละ 0.92 รวมหัก 0.92 คะแนน </a:t>
            </a:r>
            <a:br>
              <a:rPr lang="th-TH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*ข้อที่ 2.7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รายได้กองทุน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UC - P&amp;P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แบบเหมาจ่ายต่อผู้มีสิทธิ ให้มีเพียงบัญชีใดบัญชีหนึ่ง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i="1" dirty="0">
                <a:solidFill>
                  <a:srgbClr val="FF0000"/>
                </a:solidFill>
              </a:rPr>
              <a:t>: </a:t>
            </a:r>
            <a:r>
              <a:rPr lang="th-TH" sz="2400" i="1" dirty="0">
                <a:solidFill>
                  <a:srgbClr val="FF0000"/>
                </a:solidFill>
              </a:rPr>
              <a:t>เกิดจากการ ป</a:t>
            </a:r>
            <a:r>
              <a:rPr lang="th-TH" sz="2400" i="1" dirty="0" err="1">
                <a:solidFill>
                  <a:srgbClr val="FF0000"/>
                </a:solidFill>
              </a:rPr>
              <a:t>ป</a:t>
            </a:r>
            <a:r>
              <a:rPr lang="th-TH" sz="2400" i="1" dirty="0">
                <a:solidFill>
                  <a:srgbClr val="FF0000"/>
                </a:solidFill>
              </a:rPr>
              <a:t>.ลูกหนี้สิทธิ </a:t>
            </a:r>
            <a:r>
              <a:rPr lang="en-US" sz="2400" i="1" dirty="0">
                <a:solidFill>
                  <a:srgbClr val="FF0000"/>
                </a:solidFill>
              </a:rPr>
              <a:t>PP </a:t>
            </a:r>
            <a:r>
              <a:rPr lang="th-TH" sz="2400" i="1" dirty="0">
                <a:solidFill>
                  <a:srgbClr val="FF0000"/>
                </a:solidFill>
              </a:rPr>
              <a:t>ไปเป็น อปท.หลังตัดรายหัวกับลูกหนี้ไปแล้ว  ทำให้เงินรายหัวคงเหลือเท่ากับยอดปรับปรุง</a:t>
            </a:r>
            <a:br>
              <a:rPr lang="th-TH" sz="1600" i="1" dirty="0">
                <a:solidFill>
                  <a:srgbClr val="FF0000"/>
                </a:solidFill>
              </a:rPr>
            </a:br>
            <a:endParaRPr lang="th-TH" sz="1800" i="1" dirty="0">
              <a:solidFill>
                <a:srgbClr val="FF0000"/>
              </a:solidFill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F811C0F-7148-4D2D-9E2D-18772C8A3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66" y="3019647"/>
            <a:ext cx="9658018" cy="37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9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6F05153-075D-4E4F-A1B6-F9EE7DCE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31325"/>
            <a:ext cx="10364451" cy="3564498"/>
          </a:xfrm>
        </p:spPr>
        <p:txBody>
          <a:bodyPr>
            <a:noAutofit/>
          </a:bodyPr>
          <a:lstStyle/>
          <a:p>
            <a:pPr algn="l"/>
            <a:b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i="1" u="sng" dirty="0">
                <a:solidFill>
                  <a:srgbClr val="C00000"/>
                </a:solidFill>
              </a:rPr>
              <a:t>รพ.โพนพิสัย(ต่อ) </a:t>
            </a:r>
            <a:r>
              <a:rPr lang="th-TH" sz="2800" dirty="0">
                <a:solidFill>
                  <a:schemeClr val="accent6">
                    <a:lumMod val="75000"/>
                  </a:schemeClr>
                </a:solidFill>
              </a:rPr>
              <a:t>ได้คะแนน 95.28 คะแนน หัก 4.72   เรื่องที่ถูกหักคะแนน 2 เรื่อง  ดังนี้</a:t>
            </a:r>
            <a:br>
              <a:rPr lang="th-TH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เรื่องที่ 2 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8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การจับลูกหนี้กับรายได้ระหว่างเดือน จำนวน  4 หัวข้อ ๆละ 0.95 รวมหัก 3.8 คะแนน</a:t>
            </a:r>
            <a:br>
              <a:rPr lang="th-TH" sz="28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000" dirty="0">
                <a:solidFill>
                  <a:schemeClr val="accent3">
                    <a:lumMod val="50000"/>
                  </a:schemeClr>
                </a:solidFill>
              </a:rPr>
              <a:t>   *ข้อที่ 4.7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:</a:t>
            </a:r>
            <a:r>
              <a:rPr lang="th-TH" sz="2000" dirty="0">
                <a:solidFill>
                  <a:schemeClr val="accent3">
                    <a:lumMod val="50000"/>
                  </a:schemeClr>
                </a:solidFill>
              </a:rPr>
              <a:t> ลูกหนี้ค่ารักษา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UC OP  </a:t>
            </a:r>
            <a:r>
              <a:rPr lang="th-TH" sz="2000" dirty="0">
                <a:solidFill>
                  <a:schemeClr val="accent3">
                    <a:lumMod val="50000"/>
                  </a:schemeClr>
                </a:solidFill>
              </a:rPr>
              <a:t>บริการเฉพาะ (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CR)</a:t>
            </a:r>
            <a:br>
              <a:rPr lang="th-TH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000" dirty="0">
                <a:solidFill>
                  <a:schemeClr val="accent3">
                    <a:lumMod val="50000"/>
                  </a:schemeClr>
                </a:solidFill>
              </a:rPr>
              <a:t>   *ข้อที่ 4.11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th-TH" sz="2000" dirty="0">
                <a:solidFill>
                  <a:schemeClr val="accent3">
                    <a:lumMod val="50000"/>
                  </a:schemeClr>
                </a:solidFill>
              </a:rPr>
              <a:t> ลูกหนี้ค่ารักษาประกันสังคม-กองทุนทดแทน (ลูกหนี้อาจน้อยกว่ารายได้ เนื่องจากเงินเหมาจ่ายรายหัวกรณีผู้พิการ)</a:t>
            </a:r>
            <a:br>
              <a:rPr lang="th-TH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000" dirty="0">
                <a:solidFill>
                  <a:schemeClr val="accent3">
                    <a:lumMod val="50000"/>
                  </a:schemeClr>
                </a:solidFill>
              </a:rPr>
              <a:t>   *ข้อที่ 4.15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th-TH" sz="2000" dirty="0">
                <a:solidFill>
                  <a:schemeClr val="accent3">
                    <a:lumMod val="50000"/>
                  </a:schemeClr>
                </a:solidFill>
              </a:rPr>
              <a:t> ลูกหนี้ค่ารักษา-เบิกจ่ายตรงกรมบัญชีกลาง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OP</a:t>
            </a:r>
            <a:br>
              <a:rPr lang="th-TH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000" dirty="0">
                <a:solidFill>
                  <a:schemeClr val="accent3">
                    <a:lumMod val="50000"/>
                  </a:schemeClr>
                </a:solidFill>
              </a:rPr>
              <a:t>   *ข้อที่ 4.19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000" dirty="0">
                <a:solidFill>
                  <a:schemeClr val="accent3">
                    <a:lumMod val="50000"/>
                  </a:schemeClr>
                </a:solidFill>
              </a:rPr>
              <a:t>ลูกหนี้ค่ารักษา-เบิกจ่ายตรง อปท.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OP</a:t>
            </a:r>
            <a:br>
              <a:rPr lang="th-TH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i="1" dirty="0">
                <a:solidFill>
                  <a:srgbClr val="FF0000"/>
                </a:solidFill>
              </a:rPr>
              <a:t>ส่วนข้อ4 เกิดผลต่างลูกหนี้+รด เนื่องจากปรับปรุงลูกเพิ่มตาม </a:t>
            </a:r>
            <a:r>
              <a:rPr lang="en-US" sz="2400" i="1" dirty="0">
                <a:solidFill>
                  <a:srgbClr val="FF0000"/>
                </a:solidFill>
              </a:rPr>
              <a:t>rep/</a:t>
            </a:r>
            <a:r>
              <a:rPr lang="en-US" sz="2400" i="1" dirty="0" err="1">
                <a:solidFill>
                  <a:srgbClr val="FF0000"/>
                </a:solidFill>
              </a:rPr>
              <a:t>stm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th-TH" sz="2400" i="1" dirty="0">
                <a:solidFill>
                  <a:srgbClr val="FF0000"/>
                </a:solidFill>
              </a:rPr>
              <a:t>แต่เป็นลูกหนี้ปีก่อน (ป</a:t>
            </a:r>
            <a:r>
              <a:rPr lang="th-TH" sz="2400" i="1" dirty="0" err="1">
                <a:solidFill>
                  <a:srgbClr val="FF0000"/>
                </a:solidFill>
              </a:rPr>
              <a:t>ป</a:t>
            </a:r>
            <a:r>
              <a:rPr lang="th-TH" sz="2400" i="1" dirty="0">
                <a:solidFill>
                  <a:srgbClr val="FF0000"/>
                </a:solidFill>
              </a:rPr>
              <a:t>.ลูกหนี้ คู่กับหมวด3 คะ)</a:t>
            </a:r>
            <a:br>
              <a:rPr lang="th-TH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D0327B3-550A-4875-B71B-3022FB380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2" y="3795823"/>
            <a:ext cx="5773922" cy="283085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F7B60E5-A210-4110-9EB7-7C980C495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59" y="3429000"/>
            <a:ext cx="4338266" cy="340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02A6F0-6AC3-429C-A3C1-B6C1310D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0"/>
            <a:ext cx="11685181" cy="6358270"/>
          </a:xfrm>
        </p:spPr>
        <p:txBody>
          <a:bodyPr>
            <a:noAutofit/>
          </a:bodyPr>
          <a:lstStyle/>
          <a:p>
            <a:pPr algn="l"/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รพ.ศรีเชียงใหม่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95.10 คะแนน หัก 4.90   เรื่องที่ถูกหักคะแนน 3 เรื่อง  ดังนี้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1. เรื่องที่ 1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ตรวจสอบเรื่องกระทบยอดบัญชี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  <a:r>
              <a:rPr lang="th-TH" sz="2400" u="sng" dirty="0">
                <a:solidFill>
                  <a:schemeClr val="accent3">
                    <a:lumMod val="50000"/>
                  </a:schemeClr>
                </a:solidFill>
              </a:rPr>
              <a:t>หัวข้อที่  1.4 </a:t>
            </a:r>
            <a:r>
              <a:rPr lang="en-US" sz="2400" u="sng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th-TH" sz="2400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จับคู่บัญชีเงินฝากเงินฝากธนาคารมีวัตถุประสงค์เฉพาะ (เงินบริจาค) ต้องเท่ากับหรือน้อยกว่า เงินรายได้จากเงินรับบริจาค (เนื่องจากบัญชีรายได้จากการรับบริจาค-เงินสดและรายการเทียบเท่าเงินสดมีส่วนเงินบริจาคที่ไม่มี </a:t>
            </a:r>
            <a:r>
              <a:rPr lang="th-TH" sz="2400" i="1" u="sng" dirty="0">
                <a:solidFill>
                  <a:schemeClr val="accent5">
                    <a:lumMod val="75000"/>
                  </a:schemeClr>
                </a:solidFill>
              </a:rPr>
              <a:t>จำนวน 1 หัวข้อๆละ 2.75 คะแนน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     2.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เรื่องที่ 8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วัสดุ ต้องเท่ากับหรือมากกว่า เจ้าหนี้   จำนวน  1 หัวข้อ ๆละ 1.35 คะแนน</a:t>
            </a:r>
            <a:br>
              <a:rPr lang="th-TH" sz="24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</a:rPr>
              <a:t>*ข้อที่ 8.9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</a:rPr>
              <a:t> (บริจาคสินทรัพย์)</a:t>
            </a:r>
            <a:r>
              <a:rPr lang="th-TH" sz="2400" u="sng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ผลรวมของผลต่างของวัสดุแต่ละประเภท(ยกเว้นยา) ต้องเท่ากับหรือน้อยกว่า รายได้รับบริจาคสินทรัพย์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     3.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เรื่องที่ 9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เพิ่มเติมให้ครบทุกด้านตามกองเศร</a:t>
            </a:r>
            <a:r>
              <a:rPr lang="th-TH" sz="2400" i="1" u="sng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ษฐ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ตรวจคุณภาพงบทดลอง จำนวน 1 หัวข้อๆละ 0.80 คะแนน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</a:rPr>
              <a:t>*ข้อที่ 9.1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ต้องบันทึกส่วนปรับลดค่าแรงตามการหักเงินเดือน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OP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จาก </a:t>
            </a:r>
            <a:r>
              <a:rPr lang="th-TH" sz="2400" dirty="0" err="1">
                <a:solidFill>
                  <a:schemeClr val="accent3">
                    <a:lumMod val="50000"/>
                  </a:schemeClr>
                </a:solidFill>
              </a:rPr>
              <a:t>สปสช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. 100%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39618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E19CBD-D001-4918-8446-D5AC9648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8" y="0"/>
            <a:ext cx="10364451" cy="1596177"/>
          </a:xfrm>
        </p:spPr>
        <p:txBody>
          <a:bodyPr>
            <a:noAutofit/>
          </a:bodyPr>
          <a:lstStyle/>
          <a:p>
            <a:pPr algn="l"/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รพ.ศรีเชียงใหม่  (ต่อ)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95.10 คะแนน หัก 4.90   เรื่องที่ถูกหักคะแนน 3 เรื่อง  ดังนี้  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เรื่องที่ 1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ตรวจสอบเรื่องกระทบยอดบัญชี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  <a:r>
              <a:rPr lang="th-TH" sz="2400" u="sng" dirty="0">
                <a:solidFill>
                  <a:schemeClr val="accent3">
                    <a:lumMod val="50000"/>
                  </a:schemeClr>
                </a:solidFill>
              </a:rPr>
              <a:t>หัวข้อที่  1.4 </a:t>
            </a:r>
            <a:r>
              <a:rPr lang="en-US" sz="2400" u="sng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จับคู่บัญชีเงินฝากเงินฝากธนาคารมีวัตถุประสงค์เฉพาะ (เงินบริจาค) ต้องเท่ากับหรือน้อยกว่า เงินรายได้จากเงินรับบริจาค (เนื่องจากบัญชีรายได้จากการรับบริจาค-เงินสดและรายการเทียบเท่าเงินสดมีส่วนเงินบริจาคที่ไม่มี </a:t>
            </a:r>
            <a:r>
              <a:rPr lang="th-TH" sz="2400" i="1" u="sng" dirty="0">
                <a:solidFill>
                  <a:srgbClr val="C00000"/>
                </a:solidFill>
              </a:rPr>
              <a:t>จำนวน 1 หัวข้อๆละ 2.75 คะแนน</a:t>
            </a:r>
            <a:br>
              <a:rPr lang="th-TH" sz="2400" i="1" u="sng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th-TH" sz="28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8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2000" i="1" dirty="0">
                <a:solidFill>
                  <a:srgbClr val="C00000"/>
                </a:solidFill>
              </a:rPr>
              <a:t>มีการปรับปรุงเปลี่ยนรหัสบัญชีเงินฝากธนาคารเงินบริจาค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9BA5A55-AADC-4F5F-898E-6FE35A47A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04" y="3579405"/>
            <a:ext cx="4093977" cy="270443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DD078F2-A016-40B3-AACC-B67787BD4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86" y="3579405"/>
            <a:ext cx="6439786" cy="29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5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E19CBD-D001-4918-8446-D5AC9648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8" y="0"/>
            <a:ext cx="10364451" cy="1596177"/>
          </a:xfrm>
        </p:spPr>
        <p:txBody>
          <a:bodyPr>
            <a:noAutofit/>
          </a:bodyPr>
          <a:lstStyle/>
          <a:p>
            <a:pPr algn="l"/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รพ.ศรีเชียงใหม่  (ต่อ)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95.10 คะแนน หัก 4.90   เรื่องที่ถูกหักคะแนน 3 เรื่อง  ดังนี้  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   2.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เรื่องที่ 8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วัสดุ ต้องเท่ากับหรือมากกว่า เจ้าหนี้   จำนวน  1 หัวข้อ ๆละ 1.35 คะแนน</a:t>
            </a:r>
            <a:br>
              <a:rPr lang="th-TH" sz="24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i="1" dirty="0">
                <a:solidFill>
                  <a:schemeClr val="accent3">
                    <a:lumMod val="50000"/>
                  </a:schemeClr>
                </a:solidFill>
              </a:rPr>
              <a:t>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</a:rPr>
              <a:t>*ข้อที่ 8.9 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</a:rPr>
              <a:t>(บริจาคสินทรัพย์)</a:t>
            </a:r>
            <a:r>
              <a:rPr lang="th-TH" sz="2400" u="sng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ผลรวมของผลต่างของวัสดุแต่ละประเภท(ยกเว้นยา) ต้องเท่ากับหรือน้อยกว่า รายได้รับบริจาคสินทรัพย์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i="1" dirty="0">
                <a:solidFill>
                  <a:srgbClr val="C00000"/>
                </a:solidFill>
              </a:rPr>
              <a:t>เนื่องจากมีการรับรู้ </a:t>
            </a:r>
            <a:r>
              <a:rPr lang="en-US" sz="2400" i="1" dirty="0">
                <a:solidFill>
                  <a:srgbClr val="C00000"/>
                </a:solidFill>
              </a:rPr>
              <a:t>ATK </a:t>
            </a:r>
            <a:r>
              <a:rPr lang="th-TH" sz="2400" i="1" dirty="0">
                <a:solidFill>
                  <a:srgbClr val="C00000"/>
                </a:solidFill>
              </a:rPr>
              <a:t>บริจาค 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800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26992DC-D425-4691-B880-FDED4B653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64" y="3678866"/>
            <a:ext cx="5810250" cy="253187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7B24828-9C4A-4402-84D1-CDF6B19A9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1" y="3901152"/>
            <a:ext cx="3876675" cy="25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0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E19CBD-D001-4918-8446-D5AC9648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8" y="0"/>
            <a:ext cx="10364451" cy="1596177"/>
          </a:xfrm>
        </p:spPr>
        <p:txBody>
          <a:bodyPr>
            <a:noAutofit/>
          </a:bodyPr>
          <a:lstStyle/>
          <a:p>
            <a:pPr algn="l"/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ข้อชี้แจงผลการตรวจสอบความถูกต้องของงบทดลองเบื้องต้น  จังหวัดหนองคาย </a:t>
            </a: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ประจำเดือน ธันวาคม 2564</a:t>
            </a:r>
            <a:b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800" b="1" i="1" u="sng" dirty="0">
                <a:solidFill>
                  <a:srgbClr val="C00000"/>
                </a:solidFill>
              </a:rPr>
              <a:t>รพ.ศรีเชียงใหม่  (ต่อ) </a:t>
            </a: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ได้คะแนน 95.10 คะแนน หัก 4.90   เรื่องที่ถูกหักคะแนน 3 เรื่อง  ดังนี้  </a:t>
            </a:r>
            <a:br>
              <a:rPr lang="th-TH" sz="2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เรื่องที่ 9 </a:t>
            </a:r>
            <a:r>
              <a:rPr lang="en-US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เพิ่มเติมให้ครบทุกด้านตามกองเศร</a:t>
            </a:r>
            <a:r>
              <a:rPr lang="th-TH" sz="2400" i="1" u="sng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ษฐ</a:t>
            </a:r>
            <a:r>
              <a:rPr lang="th-TH" sz="24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ตรวจคุณภาพงบทดลอง จำนวน 1 หัวข้อๆละ 0.80 คะแนน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i="1" dirty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</a:rPr>
              <a:t>*ข้อที่ 9.1</a:t>
            </a:r>
            <a:r>
              <a:rPr lang="en-US" sz="2400" i="1" u="sng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th-TH" sz="2400" i="1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ต้องบันทึกส่วนปรับลดค่าแรงตามการหักเงินเดือน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OP 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จาก </a:t>
            </a:r>
            <a:r>
              <a:rPr lang="th-TH" sz="2400" dirty="0" err="1">
                <a:solidFill>
                  <a:schemeClr val="accent3">
                    <a:lumMod val="50000"/>
                  </a:schemeClr>
                </a:solidFill>
              </a:rPr>
              <a:t>สปสช</a:t>
            </a:r>
            <a:r>
              <a:rPr lang="th-TH" sz="2400" dirty="0">
                <a:solidFill>
                  <a:schemeClr val="accent3">
                    <a:lumMod val="50000"/>
                  </a:schemeClr>
                </a:solidFill>
              </a:rPr>
              <a:t>. 100% </a:t>
            </a:r>
            <a:br>
              <a:rPr lang="th-TH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h-TH" sz="2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คำชี้แจง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th-TH" sz="2400" i="1" dirty="0">
                <a:solidFill>
                  <a:srgbClr val="C00000"/>
                </a:solidFill>
              </a:rPr>
              <a:t>บันทึกส่วนปรับค่าแรง </a:t>
            </a:r>
            <a:r>
              <a:rPr lang="en-US" sz="2400" i="1" dirty="0">
                <a:solidFill>
                  <a:srgbClr val="C00000"/>
                </a:solidFill>
              </a:rPr>
              <a:t>OP </a:t>
            </a:r>
            <a:r>
              <a:rPr lang="th-TH" sz="2400" i="1" dirty="0">
                <a:solidFill>
                  <a:srgbClr val="C00000"/>
                </a:solidFill>
              </a:rPr>
              <a:t>ต่ำไป 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th-TH" sz="28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4A26F92-52FB-4C4B-B6AA-4E79BE8C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39" y="3429000"/>
            <a:ext cx="5648325" cy="269535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9868C34-82A7-4535-BBE3-D40EC6457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6" y="3657488"/>
            <a:ext cx="42767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61661"/>
      </p:ext>
    </p:extLst>
  </p:cSld>
  <p:clrMapOvr>
    <a:masterClrMapping/>
  </p:clrMapOvr>
</p:sld>
</file>

<file path=ppt/theme/theme1.xml><?xml version="1.0" encoding="utf-8"?>
<a:theme xmlns:a="http://schemas.openxmlformats.org/drawingml/2006/main" name="หยดน้ำ">
  <a:themeElements>
    <a:clrScheme name="หยดน้ำ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หยดน้ำ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ยดน้ำ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TM04033925[[fn=หยดน้ำ]]</Template>
  <TotalTime>600</TotalTime>
  <Words>4671</Words>
  <Application>Microsoft Office PowerPoint</Application>
  <PresentationFormat>แบบจอกว้าง</PresentationFormat>
  <Paragraphs>35</Paragraphs>
  <Slides>32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32</vt:i4>
      </vt:variant>
    </vt:vector>
  </HeadingPairs>
  <TitlesOfParts>
    <vt:vector size="36" baseType="lpstr">
      <vt:lpstr>Angsana New</vt:lpstr>
      <vt:lpstr>Arial</vt:lpstr>
      <vt:lpstr>Tw Cen MT</vt:lpstr>
      <vt:lpstr>หยดน้ำ</vt:lpstr>
      <vt:lpstr> สรุปผลการตรวจสอบความถูกต้องของงบทดลองเบื้องต้น  จังหวัดหนองคาย 1  ประจำเดือน ธันวาคม 2564</vt:lpstr>
      <vt:lpstr>สรุปผลการตรวจสอบความถูกต้องของงบทดลองเบื้องต้น  จังหวัดหนองคาย  ประจำเดือน ธันวาคม 2564 จำนวน 9 แห่ง  </vt:lpstr>
      <vt:lpstr>    ข้อชี้แจงผลการตรวจสอบความถูกต้องของงบทดลองเบื้องต้น  จังหวัดหนองคาย  ประจำเดือน ธันวาคม 2564  รพ.โพนพิสัย ได้คะแนน 95.28 คะแนน หัก 4.72   เรื่องที่ถูกหักคะแนน 2 เรื่อง  ดังนี้ 1. เรื่องที่ 1 : การจับคู่รายได้กับส่วนต่าง จำนวน  1 หัวข้อๆละ 0.92 รวมหัก 0.92 คะแนน      *ข้อที่ 2.7 รายได้กองทุน UC - P&amp;P แบบเหมาจ่ายต่อผู้มีสิทธิ ให้มีเพียงบัญชีใดบัญชีหนึ่ง  2. เรื่องที่ 2 : การจับลูกหนี้กับรายได้ระหว่างเดือน จำนวน  4 หัวข้อ ๆละ 0.95 รวมหัก 3.8 คะแนน    *ข้อที่ 4.7  : ลูกหนี้ค่ารักษา UC OP  บริการเฉพาะ (CR)    *ข้อที่ 4.11 : ลูกหนี้ค่ารักษาประกันสังคม-กองทุนทดแทน (ลูกหนี้อาจน้อยกว่ารายได้ เนื่องจากเงินเหมาจ่ายรายหัวกรณีผู้พิการ)    *ข้อที่ 4.15 : ลูกหนี้ค่ารักษา-เบิกจ่ายตรงกรมบัญชีกลาง OP    *ข้อที่ 4.19 : ลูกหนี้ค่ารักษา-เบิกจ่ายตรง อปท. OP        </vt:lpstr>
      <vt:lpstr> ข้อชี้แจงผลการตรวจสอบความถูกต้องของงบทดลองเบื้องต้น  จังหวัดหนองคาย  ประจำเดือน ธันวาคม 2564  รพ.โพนพิสัย ได้คะแนน 95.28 คะแนน หัก 4.72   เรื่องที่ถูกหักคะแนน 2 เรื่อง  ดังนี้ เรื่องที่ 1 : การจับคู่รายได้กับส่วนต่าง จำนวน  1 หัวข้อๆละ 0.92 รวมหัก 0.92 คะแนน      *ข้อที่ 2.7 : รายได้กองทุน UC - P&amp;P แบบเหมาจ่ายต่อผู้มีสิทธิ ให้มีเพียงบัญชีใดบัญชีหนึ่ง คำชี้แจง : เกิดจากการ ปป.ลูกหนี้สิทธิ PP ไปเป็น อปท.หลังตัดรายหัวกับลูกหนี้ไปแล้ว  ทำให้เงินรายหัวคงเหลือเท่ากับยอดปรับปรุง </vt:lpstr>
      <vt:lpstr> ข้อชี้แจงผลการตรวจสอบความถูกต้องของงบทดลองเบื้องต้น  จังหวัดหนองคาย  ประจำเดือน ธันวาคม 2564 รพ.โพนพิสัย(ต่อ) ได้คะแนน 95.28 คะแนน หัก 4.72   เรื่องที่ถูกหักคะแนน 2 เรื่อง  ดังนี้ เรื่องที่ 2 : การจับลูกหนี้กับรายได้ระหว่างเดือน จำนวน  4 หัวข้อ ๆละ 0.95 รวมหัก 3.8 คะแนน    *ข้อที่ 4.7  : ลูกหนี้ค่ารักษา UC OP  บริการเฉพาะ (CR)    *ข้อที่ 4.11 : ลูกหนี้ค่ารักษาประกันสังคม-กองทุนทดแทน (ลูกหนี้อาจน้อยกว่ารายได้ เนื่องจากเงินเหมาจ่ายรายหัวกรณีผู้พิการ)    *ข้อที่ 4.15 : ลูกหนี้ค่ารักษา-เบิกจ่ายตรงกรมบัญชีกลาง OP    *ข้อที่ 4.19 : ลูกหนี้ค่ารักษา-เบิกจ่ายตรง อปท. OP คำชี้แจง : ส่วนข้อ4 เกิดผลต่างลูกหนี้+รด เนื่องจากปรับปรุงลูกเพิ่มตาม rep/stm แต่เป็นลูกหนี้ปีก่อน (ปป.ลูกหนี้ คู่กับหมวด3 คะ) </vt:lpstr>
      <vt:lpstr>    ข้อชี้แจงผลการตรวจสอบความถูกต้องของงบทดลองเบื้องต้น  จังหวัดหนองคาย  ประจำเดือน ธันวาคม 2564  รพ.ศรีเชียงใหม่ ได้คะแนน 95.10 คะแนน หัก 4.90   เรื่องที่ถูกหักคะแนน 3 เรื่อง  ดังนี้       1. เรื่องที่ 1 : ตรวจสอบเรื่องกระทบยอดบัญชี                  หัวข้อที่  1.4 : จับคู่บัญชีเงินฝากเงินฝากธนาคารมีวัตถุประสงค์เฉพาะ (เงินบริจาค) ต้องเท่ากับหรือน้อยกว่า เงินรายได้จากเงินรับบริจาค (เนื่องจากบัญชีรายได้จากการรับบริจาค-เงินสดและรายการเทียบเท่าเงินสดมีส่วนเงินบริจาคที่ไม่มี จำนวน 1 หัวข้อๆละ 2.75 คะแนน       2. เรื่องที่ 8 : วัสดุ ต้องเท่ากับหรือมากกว่า เจ้าหนี้   จำนวน  1 หัวข้อ ๆละ 1.35 คะแนน                *ข้อที่ 8.9 : (บริจาคสินทรัพย์)  ผลรวมของผลต่างของวัสดุแต่ละประเภท(ยกเว้นยา) ต้องเท่ากับหรือน้อยกว่า รายได้รับบริจาคสินทรัพย์       3. เรื่องที่ 9 : เพิ่มเติมให้ครบทุกด้านตามกองเศรษฐตรวจคุณภาพงบทดลอง จำนวน 1 หัวข้อๆละ 0.80 คะแนน                *ข้อที่ 9.1 : ต้องบันทึกส่วนปรับลดค่าแรงตามการหักเงินเดือน OP จาก สปสช. 100%      </vt:lpstr>
      <vt:lpstr>     ข้อชี้แจงผลการตรวจสอบความถูกต้องของงบทดลองเบื้องต้น  จังหวัดหนองคาย  ประจำเดือน ธันวาคม 2564 รพ.ศรีเชียงใหม่  (ต่อ) ได้คะแนน 95.10 คะแนน หัก 4.90   เรื่องที่ถูกหักคะแนน 3 เรื่อง  ดังนี้   1. เรื่องที่ 1 : ตรวจสอบเรื่องกระทบยอดบัญชี                  หัวข้อที่  1.4 : จับคู่บัญชีเงินฝากเงินฝากธนาคารมีวัตถุประสงค์เฉพาะ (เงินบริจาค) ต้องเท่ากับหรือน้อยกว่า เงินรายได้จากเงินรับบริจาค (เนื่องจากบัญชีรายได้จากการรับบริจาค-เงินสดและรายการเทียบเท่าเงินสดมีส่วนเงินบริจาคที่ไม่มี จำนวน 1 หัวข้อๆละ 2.75 คะแนน คำชี้แจง : มีการปรับปรุงเปลี่ยนรหัสบัญชีเงินฝากธนาคารเงินบริจาค </vt:lpstr>
      <vt:lpstr>     ข้อชี้แจงผลการตรวจสอบความถูกต้องของงบทดลองเบื้องต้น  จังหวัดหนองคาย  ประจำเดือน ธันวาคม 2564  รพ.ศรีเชียงใหม่  (ต่อ) ได้คะแนน 95.10 คะแนน หัก 4.90   เรื่องที่ถูกหักคะแนน 3 เรื่อง  ดังนี้      2. เรื่องที่ 8 : วัสดุ ต้องเท่ากับหรือมากกว่า เจ้าหนี้   จำนวน  1 หัวข้อ ๆละ 1.35 คะแนน                *ข้อที่ 8.9 : (บริจาคสินทรัพย์)  ผลรวมของผลต่างของวัสดุแต่ละประเภท(ยกเว้นยา) ต้องเท่ากับหรือน้อยกว่า รายได้รับบริจาคสินทรัพย์ คำชี้แจง : เนื่องจากมีการรับรู้ ATK บริจาค   </vt:lpstr>
      <vt:lpstr>     ข้อชี้แจงผลการตรวจสอบความถูกต้องของงบทดลองเบื้องต้น  จังหวัดหนองคาย  ประจำเดือน ธันวาคม 2564  รพ.ศรีเชียงใหม่  (ต่อ) ได้คะแนน 95.10 คะแนน หัก 4.90   เรื่องที่ถูกหักคะแนน 3 เรื่อง  ดังนี้   3. เรื่องที่ 9 : เพิ่มเติมให้ครบทุกด้านตามกองเศรษฐตรวจคุณภาพงบทดลอง จำนวน 1 หัวข้อๆละ 0.80 คะแนน                *ข้อที่ 9.1: ต้องบันทึกส่วนปรับลดค่าแรงตามการหักเงินเดือน OP จาก สปสช. 100%  คำชี้แจง : บันทึกส่วนปรับค่าแรง OP ต่ำไป  </vt:lpstr>
      <vt:lpstr>   ข้อชี้แจงผลการตรวจสอบความถูกต้องของงบทดลองเบื้องต้น  จังหวัดหนองคาย  ประจำเดือน ธันวาคม 2564  รพ.สังคม  ได้คะแนน 97.25 คะแนน หัก 2.75   เรื่องที่ถูกหักคะแนน 1 เรื่อง  ดังนี้       1. เรื่องที่ 1 :  ตรวจสอบเรื่องกระทบยอดบัญชี            หัวข้อที่ 1.5  : งบบุคลากร รายได้ ต้องเท่ากับ รายจ่าย  คำชี้แจง : เนื่องจากมีรับรู้รายได้เป็นงบกลาง      </vt:lpstr>
      <vt:lpstr>    ข้อชี้แจงผลการตรวจสอบความถูกต้องของงบทดลองเบื้องต้น  จังหวัดหนองคาย  ประจำเดือน ธันวาคม 2564  รพร.ท่าบ่อ ได้คะแนน 94.55 คะแนน หัก 5.45  เรื่องที่ถูกหักคะแนน 2 เรื่อง  ดังนี้       1. เรื่องที่ 1 : ตรวจสอบเรื่องกระทบยอดบัญชี จำนวน 1 หัวข้อๆ ละ 2.75 คะแนน                  *หัวข้อที่  1.5 :  งบบุคลากร รายได้ ต้องเท่ากับ รายจ่าย       2. เรื่องที่ 8 : วัสดุ ต้องเท่ากับหรือมากกว่า เจ้าหนี้ จำนวน 2 หัวข้อๆ 1.35 คะแนน รวมหัก 2.70 คะแนน                   *หัวข้อที่ 8.5  : วัสดุทันตกรรม - เจ้าหนี้วัสดุทันตกรรม                     *หัวข้อที่ 8.8 :  รวมวัสดุอื่น       </vt:lpstr>
      <vt:lpstr> ข้อชี้แจงผลการตรวจสอบความถูกต้องของงบทดลองเบื้องต้น  จังหวัดหนองคาย  ประจำเดือน ธันวาคม 2564  รพร.ท่าบ่อ (ต่อ) ได้คะแนน 94.55 คะแนน หัก 5.45  เรื่องที่ถูกหักคะแนน 2 เรื่อง  ดังนี้       1. เรื่องที่ 1 :  ตรวจสอบเรื่องกระทบยอดบัญชี จำนวน 1 หัวข้อๆ ละ 2.75 คะแนน                  *หัวข้อที่  1.5 : งบบุคลากร รายได้ ต้องเท่ากับ รายจ่าย คำชี้แจง : ส่วนต่างที่เกิดขึ้นเกิดจากการบันทึกรายการซ้ำ     </vt:lpstr>
      <vt:lpstr>  ข้อชี้แจงผลการตรวจสอบความถูกต้องของงบทดลองเบื้องต้น  จังหวัดหนองคาย  ประจำเดือน ธันวาคม 2564 รพร.ท่าบ่อ(ต่อ) ได้คะแนน 94.55 คะแนน หัก 5.45  เรื่องที่ถูกหักคะแนน 2 เรื่อง  ดังนี้      2. เรื่องที่ 8 : วัสดุ ต้องเท่ากับหรือมากกว่า เจ้าหนี้ จำนวน 2 หัวข้อๆ 1.35 คะแนน รวมหัก 2.70 คะแนน                   *หัวข้อที่ 8.5  : วัสดุทันตกรรม - เจ้าหนี้วัสดุทันตกรรม                     *หัวข้อที่ 8.8  : รวมวัสดุอื่น   คำชี้แจง : ส่วนต่างที่เกิดขึ้น เกิดจากปรับปรุงเจ้าหนี้ ทั้ง 2 รายการ    </vt:lpstr>
      <vt:lpstr>    ข้อชี้แจงผลการตรวจสอบความถูกต้องของงบทดลองเบื้องต้น  จังหวัดหนองคาย  ประจำเดือน ธันวาคม 2564  รพ.สระใคร ได้คะแนน 98.20 คะแนน หัก 1.80  เรื่องที่ถูกหักคะแนน 2 เรื่อง  ดังนี้       1. เรื่องที่ 3 :การตั้งค่าเผื่อหนี้สงสัยจะสูญ (บัญชีค่าเผื่อหนี้สงสัยจะสูญ ต้องเท่ากับ การคำนวณตามอัตรา และบัญชีค่าเผื่อหนี้สังสัยจะสูญ ต้องเท่ากับ บัญชีหนี้สงสัยจะสูญ ) จำนวน 2 หัวข้อๆ ละ 0.50 คะแนน รวมหัก 1 คะแนน                 *หัวข้อที่  3.10 :ตรวจสอบค่าเผื่อหนี้กับหนี้สงสัยะสูญ (หนี้สงสัยจะสูญ-ลูกหนี้ค่ารักษา-ชำระเงิน OP)                  *หัวข้อที่ 3.13 : ตรวจสอบค่าเผื่อหนี้กับหนี้สงสัยะสูญ (หนี้สงสัยจะสูญ - ลูกหนี้ค่ารักษา UC-OP นอก CUP (ในจังหวัด)       2. เรื่องที่ 9 : เพิ่มเติมให้ครบทุกด้านตามกองเศรษฐตรวจคุณภาพงบทดลอง จำนวน 1 หัวข้อๆ 0.80 คะแนน                   *หัวข้อที่ 9.4 มีการบันทึกวัสดุคงเหลือตามนโยบายบัญชีสำนักงานปลัดกระทรวงสาธารณสุขทุกเดือน (ดูจากการบันทึกวัสดุใช้ไป ต้องมีการบันทึกใข้ไปทุกตัว)                         </vt:lpstr>
      <vt:lpstr>   ข้อชี้แจงผลการตรวจสอบความถูกต้องของงบทดลองเบื้องต้น  จังหวัดหนองคาย  ประจำเดือน ธันวาคม 2564 รพ.สระใคร ได้คะแนน 98.20 คะแนน หัก 1.80  เรื่องที่ถูกหักคะแนน 2 เรื่อง  ดังนี้       1. เรื่องที่ 3 :การตั้งค่าเผื่อหนี้สงสัยจะสูญ (บัญชีค่าเผื่อหนี้สงสัยจะสูญ ต้องเท่ากับ การคำนวณตามอัตรา และบัญชีค่าเผื่อหนี้สังสัยจะสูญ ต้องเท่ากับ บัญชีหนี้สงสัยจะสูญ ) จำนวน 2 หัวข้อๆ ละ 0.50 คะแนน รวมหัก 1 คะแนน                 *หัวข้อที่  3.10 :ตรวจสอบค่าเผื่อหนี้กับหนี้สงสัยะสูญ (หนี้สงสัยจะสูญ-ลูกหนี้ค่ารักษา-ชำระเงิน OP)                  *หัวข้อที่ 3.13 : ตรวจสอบค่าเผื่อหนี้กับหนี้สงสัยะสูญ (หนี้สงสัยจะสูญ - ลูกหนี้ค่ารักษา UC-OP นอก CUP (ในจังหวัด) คำชี้แจง : 3.10 มีการบันทึกบัญชีหนี้สงสัยจะสูญ-ลูกหนี้ค่ารักษาชำระเงินเอง  OP   น้อยกว่า  ค่าเผื่อหนี้สงสัยจะสูญ-ลูกหนี้ค่ารักษาชำระเงินเอง OP   จำนวน 10,654.32 บาท 3.13 มีการบันทึกบัญชีหนี้สงสัยจะสูญ-ลูกหนี้ค่ารักษา UC OP ใน cup  น้อยกว่า  ค่าเผื่อหนี้สงสัยจะสูญ-ลูกหนี้ค่ารักษา UC OP ใน cup  จำนวน 2,548.54บาท     </vt:lpstr>
      <vt:lpstr> ข้อชี้แจงผลการตรวจสอบความถูกต้องของงบทดลองเบื้องต้น  จังหวัดหนองคาย  ประจำเดือน ธันวาคม 2564 รพ.สระใคร (ต่อ)ได้คะแนน 98.20 คะแนน หัก 1.80  เรื่องที่ถูกหักคะแนน 2 เรื่อง  ดังนี้ 2. เรื่องที่ 9 : เพิ่มเติมให้ครบทุกด้านตามกองเศรษฐตรวจคุณภาพงบทดลอง จำนวน 1 หัวข้อๆ 0.80 คะแนน                   *หัวข้อที่ 9.4 : มีการบันทึกวัสดุคงเหลือตามนโยบายบัญชีสำนักงานปลัดกระทรวงสาธารณสุขทุกเดือน (ดูจากการบันทึกวัสดุใช้ไป ต้องมีการบันทึกใช้ไปทุกตัว)                      คำชี้แจง : เนื่องจาก รพ. ไม่มีคลังวัสดุเภสัชกรรม แต่ทางงานบัญชีได้คุยกับฝ่ายเภสัชกรรมแล้วว่าให้แยกคลังให้ ปป.ในเดือนถัดไป   </vt:lpstr>
      <vt:lpstr>    ข้อชี้แจงผลการตรวจสอบความถูกต้องของงบทดลองเบื้องต้น  จังหวัดหนองคาย  ประจำเดือน ธันวาคม 2564  รพ.โพธิ์ตาก ได้คะแนน 92.78 คะแนน หัก 7.22  เรื่องที่ถูกหักคะแนน 3 เรื่อง  ดังนี้       1. เรื่องที่ 1   :ตรวจสอบเรื่องกระทบยอดบัญชี  จำนวน 2 หัวข้อๆ ละ 2.75 คะแนน รวมหัก 5.50 คะแนน                 *หัวข้อที่  1.6 : งบกลาง รายได้ ต้องเท่ากับหรือมากกว่า                  *หัวข้อที่ 1.7 : งบดำเนินงาน รายได้ ต้องเท่ากับหรือมากกว่า รายจ่าย (รพท.มีเฉพาะบัญชีรายได้ระหว่างหน่วยงาน - หน่วยงานรับเงินงบดำเนินงานจากรัฐบาล ยกเว้น รพท.รับโอนเงินงบประมาณจาก สสจ.)       2. เรื่องที่ 2 : ลูกหนี้ค่ารักษาพยาบาล (ลูกหนี้ค่ารักษาสิทธิบุคคลที่มีปัญหาสถานะและสิทธิ คงเหลือต้อง เป็นศูนย์ ทุกสิ้นเดือน)             จำนวน 1 หัวข้อๆ 0.92 คะแนน                   *หัวข้อที่ 2.5 : ลูกหนี้ค่ารักษา-บุคคลที่มีปัญหาสถานะและสิทธิ OP ใน CUP       3. เรื่องที่ 9 : เพิ่มเติมให้ครบทุกด้านตามกองเศรษฐตรวจคุณภาพงบทดลอง จำนวน 1 ข้อๆ ละ  0.80 คะแนน                    *หัวข้อที่ 9.4 : มีการบันทึกวัสดุคงเหลือตามนโยบายบัญชีสำนักงานปลัดกระทรวงสาธารณสุขทุกเดือน (ดูจากการบันทึกวัสดุใช้ไป ต้องมีการบันทึกใช้ไปทุกตัว)                        </vt:lpstr>
      <vt:lpstr> ข้อชี้แจงผลการตรวจสอบความถูกต้องของงบทดลองเบื้องต้น  จังหวัดหนองคาย  ประจำเดือน ธันวาคม 2564 รพ.โพธิ์ตาก (ต่อ)ได้คะแนน 92.78 คะแนน หัก 7.22  เรื่องที่ถูกหักคะแนน 3 เรื่อง  ดังนี้       1. เรื่องที่ 1   :ตรวจสอบเรื่องกระทบยอดบัญชี  จำนวน 2 หัวข้อๆ ละ 2.75 คะแนน รวมหัก 5.50 คะแนน                 *หัวข้อที่  1.6 : งบกลาง รายได้ ต้องเท่ากับหรือมากกว่า                  *หัวข้อที่ 1.7 : งบดำเนินงาน รายได้ ต้องเท่ากับหรือมากกว่า รายจ่าย (รพท.มีเฉพาะบัญชีรายได้ระหว่างหน่วยงาน - หน่วยงานรับเงินงบดำเนินงานจากรัฐบาล ยกเว้น รพท.รับโอนเงินงบประมาณจาก สสจ.) คำชี้แจง : 1.6 การบันทึกบัญชี รายได้งบกลาง น้อยกว่า ค่าใช้จ่ายงบกลาง ทำให้มีผลต่าง         อยู่ 0.45  งานบัญชีได้ทำการแก้ไขปรับรุงรายการในเดือน มค.65 เรียบร้อยแล้ว                              1.7  การบันทึกบัญชี รับเงินงบดำเนินงาน ไม่เท่ากับ ค่าใช้จ่ายทำให้มีผลต่าง         อยู่ 0.45 งานบัญชีได้ทำการแก้ไขปรับปรุงรายการในเดือน มค.65 เรียบร้อยแล้ว   </vt:lpstr>
      <vt:lpstr>  ข้อชี้แจงผลการตรวจสอบความถูกต้องของงบทดลองเบื้องต้น  จังหวัดหนองคาย  ประจำเดือน ธันวาคม 2564  รพ.โพธิ์ตาก ได้คะแนน 92.78 คะแนน หัก 7.22  เรื่องที่ถูกหักคะแนน 3 เรื่อง  ดังนี้       2. เรื่องที่ 2 : ลูกหนี้ค่ารักษาพยาบาล (ลูกหนี้ค่ารักษาสิทธิบุคคลที่มีปัญหาสถานะและสิทธิ คงเหลือต้อง เป็นศูนย์ ทุกสิ้นเดือน)             จำนวน 1 หัวข้อๆ 0.92 คะแนน                   *หัวข้อที่ 2.5 : ลูกหนี้ค่ารักษา-บุคคลที่มีปัญหาสถานะและสิทธิ OP ใน CUP                    คำชี้แจง : ทางบัญชีไม่ได้ทำการตัดลูกหนี้ค่ารักษาสิทธิที่มีปัญหาสถานะและสิทธิ ณ วันสิ้นเดือน ให้เป็น ศูนย์ ในเดือน มค.65 งานบัญชีได้ทำการแก้ไข้ปรับปรุงแก้ไขเรียบร้อยแล้ว    </vt:lpstr>
      <vt:lpstr>    ข้อชี้แจงผลการตรวจสอบความถูกต้องของงบทดลองเบื้องต้น  จังหวัดหนองคาย  ประจำเดือน ธันวาคม 2564  รพ.โพธิ์ตาก ได้คะแนน 92.78 คะแนน หัก 7.22  เรื่องที่ถูกหักคะแนน 3 เรื่อง  ดังนี้      3. เรื่องที่ 9: เพิ่มเติมให้ครบทุกด้านตามกองเศรษฐตรวจคุณภาพงบทดลอง จำนวน 1 ข้อๆ ละ  0.80 คะแนน                    *หัวข้อที่ 9.4 : มีการบันทึกวัสดุคงเหลือตามนโยบายบัญชีสำนักงานปลัดกระทรวงสาธารณสุขทุกเดือน (ดูจากการบันทึกวัสดุใช้ไป ต้องมีการบันทึกใช้ไปทุกตัว)       คำชี้แจง :    ไม่ได้ทำการบันทึก วัสดุเภสัชกรรม เนื่องจาก คลังไม่มีรายการวัสดุเภสัชกรรม รายงานมาที่ งานบัญชี เพื่อความถูกต้องตามนโยบายการบัญชี ทางงานบัญชีได้ต้องลงทำความเข้าใจกับ คลังต่างๆให้มีการรายงานวัสดุต่างๆพร้อมรายงานการใช้ไปทุกประเภท              </vt:lpstr>
      <vt:lpstr>   ข้อชี้แจงผลการตรวจสอบความถูกต้องของงบทดลองเบื้องต้น  จังหวัดหนองคาย  ประจำเดือน ธันวาคม 2564  รพ.เฝ้าไร่ ได้คะแนน 91.13 คะแนน หัก 8.87  เรื่องที่ถูกหักคะแนน 4 เรื่อง  ดังนี้       1. เรื่องที่ 1   :ตรวจสอบเรื่องกระทบยอดบัญชี  จำนวน 2 หัวข้อๆ ละ 2.75 คะแนน รวมหัก 5.50 คะแนน                 *หัวข้อที่  1.4 : จับคู่บัญชีเงินฝากเงินฝากธนาคารมีวัตถุประสงค์เฉพาะ (เงินบริจาค) ต้องเท่ากับหรือน้อยกว่า เงินรายได้จากเงิน        รับบริจาค (เนื่องจากบัญชีรายได้จากการรับบริจาค-เงินสดและรายการเทียบเท่าเงินสดมีส่วนเงินบริจาคที่ไม่มี                  *หัวข้อที่ 1.5 : งบบุคลากร รายได้ ต้องเท่ากับ รายจ่าย       2. เรื่องที่ 2 : ลูกหนี้ค่ารักษาพยาบาล (ลูกหนี้ค่ารักษาสิทธิบุคคลที่มีปัญหาสถานะและสิทธิ คงเหลือต้อง เป็นศูนย์ ทุกสิ้นเดือน)             จำนวน 1 หัวข้อๆ 0.92 คะแนน                   *หัวข้อที่ 2.2 : ลูกหนี้ค่ารักษาสิทธิ UC-P&amp;P ใน CUP คงเหลือต้อง เป็นศูนย์ ทุกสิ้นเดือน      3. เรื่องที่ 3 : เพิ่มเติมให้ครบทุกด้านตามกองเศรษฐตรวจคุณภาพงบทดลอง (ตรวจสอบค่าเผื่อหนี้กับหนี้สงสัยะสูญ) จำนวน 3 ข้อๆ ละ  0.50 คะแนน รวมหัก 1.50 คะแนน                   *หัวข้อที่ 3.10 : หนี้สงสัยจะสูญ-ลูกหนี้ค่ารักษา-ชำระเงิน OP                   *หัวข้อที่ 3.11 : หนี้สงสัยจะสูญ-ลูกหนี้ค่ารักษา-ชำระเงิน IP                     *หัวข้อที่ 3.13 : หนี้สงสัยจะสูญ - ลูกหนี้ค่ารักษา UC-OP นอก CUP (ในจังหวัด)           4. เรื่องที่ 4 :จับคู่ลูกหนี้ กับรายได้ระหว่างเดือน จำนวน 1 ข้อๆละ 0.95 คะแนน                   *หัวข้อที่ 4.4 : ลูกหนี้ค่ารักษา UC- IP ใน CUP        </vt:lpstr>
      <vt:lpstr>    ข้อชี้แจงผลการตรวจสอบความถูกต้องของงบทดลองเบื้องต้น  จังหวัดหนองคาย  ประจำเดือน ธันวาคม 2564 รพ.เฝ้าไร่ (ต่อ) ได้คะแนน 91.13 คะแนน หัก 8.87  เรื่องที่ถูกหักคะแนน 4 เรื่อง  ดังนี้       1. เรื่องที่ 1   :ตรวจสอบเรื่องกระทบยอดบัญชี  จำนวน 2 หัวข้อๆ ละ 2.75 คะแนน รวมหัก 5.50 คะแนน                 *หัวข้อที่  1.4 : จับคู่บัญชีเงินฝากเงินฝากธนาคารมีวัตถุประสงค์เฉพาะ (เงินบริจาค) ต้องเท่ากับหรือน้อยกว่า เงินรายได้จากเงิน        รับบริจาค (เนื่องจากบัญชีรายได้จากการรับบริจาค-เงินสดและรายการเทียบเท่าเงินสดมีส่วนเงินบริจาคที่ไม่มี                  *หัวข้อที่ 1.5 : งบบุคลากร รายได้ ต้องเท่ากับ รายจ่าย  คำชี้แจง :1.4  เนื่องจาก มีการรับดอกเบี้ย จำนวน 403.65 บาท แต่ไม่ได้อุทธรณ์            1.5 เนื่องจาก มีการจ่ายด้วยเงินบำรุง แต่ไม่ได้อุทธรณ์                </vt:lpstr>
      <vt:lpstr>  ข้อชี้แจงผลการตรวจสอบความถูกต้องของงบทดลองเบื้องต้น  จังหวัดหนองคาย  ประจำเดือน ธันวาคม 2564  รพ.เฝ้าไร่ (ต่อ)ได้คะแนน 91.13 คะแนน หัก 8.87  เรื่องที่ถูกหักคะแนน 4 เรื่อง  ดังนี้       2. เรื่องที่ 2 : ลูกหนี้ค่ารักษาพยาบาล (ลูกหนี้ค่ารักษาสิทธิบุคคลที่มีปัญหาสถานะและสิทธิ คงเหลือต้อง เป็นศูนย์ ทุกสิ้นเดือน)             จำนวน 1 หัวข้อๆ 0.92 คะแนน                   *หัวข้อที่ 2.2 : ลูกหนี้ค่ารักษาสิทธิ UC-P&amp;P ใน CUP คงเหลือต้อง เป็นศูนย์ ทุกสิ้นเดือน คำชี้แจง : ลูกหนี้ค่ารักษาสิทธิ UC-P&amp;P ใน CUP คงเหลือต้อง เป็นศูนย์ ทุกสิ้นเดือน เนื่องจาก มีการบันทึกบัญชีผิดพลาด   </vt:lpstr>
      <vt:lpstr> ข้อชี้แจงผลการตรวจสอบความถูกต้องของงบทดลองเบื้องต้น  จังหวัดหนองคาย  ประจำเดือน ธันวาคม 2564 รพ.เฝ้าไร่ (ต่อ)ได้คะแนน 91.13 คะแนน หัก 8.87  เรื่องที่ถูกหักคะแนน 4 เรื่อง  ดังนี้      3. เรื่องที่ 3 : เพิ่มเติมให้ครบทุกด้านตามกองเศรษฐตรวจคุณภาพงบทดลอง (ตรวจสอบค่าเผื่อหนี้กับหนี้สงสัยะสูญ) จำนวน 3 ข้อๆ ละ  0.50 คะแนน รวมหัก 1.50 คะแนน                   *หัวข้อที่ 3.10 : หนี้สงสัยจะสูญ-ลูกหนี้ค่ารักษา-ชำระเงิน OP                   *หัวข้อที่ 3.11 : หนี้สงสัยจะสูญ-ลูกหนี้ค่ารักษา-ชำระเงิน IP                     *หัวข้อที่ 3.13 : หนี้สงสัยจะสูญ - ลูกหนี้ค่ารักษา UC-OP นอก CUP (ในจังหวัด)      คำชี้แจง : เนื่องจาก ทั้ง 3 รายนี้ บันทึกรายการปรับปรุงออกไม่หมด   </vt:lpstr>
      <vt:lpstr>    ข้อชี้แจงผลการตรวจสอบความถูกต้องของงบทดลองเบื้องต้น  จังหวัดหนองคาย  ประจำเดือน ธันวาคม 2564  รพ.เฝ้าไร่ (ต่อ)ได้คะแนน 91.13 คะแนน หัก 8.87  เรื่องที่ถูกหักคะแนน 4 เรื่อง  ดังนี้       4. เรื่องที่ 4 :จับคู่ลูกหนี้ กับรายได้ระหว่างเดือน จำนวน 1 ข้อๆละ 0.95 คะแนน                   *หัวข้อที่ 4.4 : ลูกหนี้ค่ารักษา UC- IP ใน CUP     คำชี้แจง : ข้อผิดพลาด เกิดจากการปรับปรุงลูกหนี้ IP UC เป็นลูกหนี้ค่าบริการสำหรับโรคติดเชื้อไวรัสโคโรน่า- IP    </vt:lpstr>
      <vt:lpstr>  ข้อชี้แจงผลการตรวจสอบความถูกต้องของงบทดลองเบื้องต้น  จังหวัดหนองคาย  ประจำเดือน ธันวาคม 2564  รพ.รัตนวาปี ได้คะแนน 92.70 คะแนน หัก 7.30 เรื่องที่ถูกหักคะแนน 5 เรื่อง  ดังนี้       1. เรื่องที่ 1   :ตรวจสอบเรื่องกระทบยอดบัญชี  จำนวน 1 หัวข้อๆ ละ 2.75 คะแนน              *หัวข้อที่ 1.5 : งบบุคลากร รายได้ ต้องเท่ากับ รายจ่าย        2. เรื่องที่ 3: การตั้งค่าเผื่อหนี้สงสัยจะสูญ และค่าเผื่อหนี้สงสัยจะสูญกับหนี้สงสัยจะสูญ จำนวน 1 หัวข้อๆ 0.50 คะแนน               *หัวข้อที่ 3.13 : หนี้สงสัยจะสูญ - ลูกหนี้ค่ารักษา UC-OP นอก CUP (ในจังหวัด)        3. เรื่องที่ 4 : จับคู่ความสัมพันธ์ลูกหนี้-รายได้ระหว่างเดือน  จำนวน 2 ข้อๆ ละ  0.95 คะแนน รวมหัก 1.90 คะแนน                 *หัวข้อที่ 4.7 : ลูกหนี้ค่ารักษา UC OP  บริการเฉพาะ (CR)               *หัวข้อที่ 4.8 : ลูกหนี้ค่ารักษา UC IP  บริการเฉพาะ (CR)       4. เรื่องที่ 8:จับคู่วัสดุ-เจ้าหนี้ระหว่างเดือน จำนวน 1 ข้อๆละ 1.35 คะแนน               *หัวข้อ 8.8 รวมวัสดุ     5.เรื่องที่ 9 : เพิ่มเติมให้ครบทุกด้านตามกองเศรษฐตรวจคุณภาพงบทดลอง จำนวน 1 ข้อๆละ 0.80 คะแนน         *หัวข้อที่ 9.4 : มีการบันทึกวัสดุคงเหลือตามนโยบายบัญชีสำนักงานปลัดกระทรวงสาธารณสุขทุกเดือน (ดูจากการบันทึกวัสดุใช้ไป ต้องมีการบันทึกใช้ไปทุกตัว)    </vt:lpstr>
      <vt:lpstr> ข้อชี้แจงผลการตรวจสอบความถูกต้องของงบทดลองเบื้องต้น  จังหวัดหนองคาย  ประจำเดือน ธันวาคม 2564  รพ.รัตนวาปี (ต่อ)ได้คะแนน 92.70 คะแนน หัก 7.30 เรื่องที่ถูกหักคะแนน 5 เรื่อง  ดังนี้       1. เรื่องที่ 1   :ตรวจสอบเรื่องกระทบยอดบัญชี  จำนวน 1 หัวข้อๆ ละ 2.75 คะแนน              *หัวข้อที่ 1.5 : งบบุคลากร รายได้ ต้องเท่ากับ รายจ่าย   คำชี้แจง : บันทึกบัญชีผิด และบันทึกบัญชีค่าตอบแทนเพิ่มพิเศษซ้ำ โดย บันทึกรับเงินโอนจาก สสจ. เงินเพิ่มสำหรับตำแหน่งที่มีเหตุพิเศษ     </vt:lpstr>
      <vt:lpstr>  ข้อชี้แจงผลการตรวจสอบความถูกต้องของงบทดลองเบื้องต้น  จังหวัดหนองคาย  ประจำเดือน ธันวาคม 2564  รพ.รัตนวาปี (ต่อ)ได้คะแนน 92.70 คะแนน หัก 7.30 เรื่องที่ถูกหักคะแนน 5 เรื่อง  ดังนี้       2. เรื่องที่ 3: การตั้งค่าเผื่อหนี้สงสัยจะสูญ และค่าเผื่อหนี้สงสัยจะสูญกับหนี้สงสัยจะสูญ จำนวน 1 หัวข้อๆ 0.50 คะแนน               *หัวข้อที่ 3.13 : หนี้สงสัยจะสูญ - ลูกหนี้ค่ารักษา UC-OP นอก CUP (ในจังหวัด)   คำชี้แจง : คำนวณหนี้สงสัยจะสูญ-ลูกหนี้ค่ารักษาฯ UC-OP  นอก CUP (ในจังหวัด) ผิด  40 บาท      </vt:lpstr>
      <vt:lpstr>   ข้อชี้แจงผลการตรวจสอบความถูกต้องของงบทดลองเบื้องต้น  จังหวัดหนองคาย  ประจำเดือน ธันวาคม 2564  รพ.รัตนวาปี (ต่อ)ได้คะแนน 92.70 คะแนน หัก 7.30 เรื่องที่ถูกหักคะแนน 5 เรื่อง  ดังนี้ 3. เรื่องที่ 4 : จับคู่ความสัมพันธ์ลูกหนี้-รายได้ระหว่างเดือน  จำนวน 2 ข้อๆ ละ  0.95 คะแนน รวมหัก 1.90 คะแนน                 *หัวข้อที่ 4.7 : ลูกหนี้ค่ารักษา UC OP  บริการเฉพาะ (CR)               *หัวข้อที่ 4.8 : ลูกหนี้ค่ารักษา UC IP  บริการเฉพาะ (CR) คำชี้แจง : ปรับปรุงเพิ่ม ลูกหนี้ UC IP บริการเฉพาะ ผิด            Dr. ลูกหนี้ UC IP บริการเฉพาะ           Cr.รายได้ค่ารักษาฯ UC OP บริการเฉพาะ    </vt:lpstr>
      <vt:lpstr> ข้อชี้แจงผลการตรวจสอบความถูกต้องของงบทดลองเบื้องต้น  จังหวัดหนองคาย  ประจำเดือน ธันวาคม 2564  รพ.รัตนวาปี(ต่อ) ได้คะแนน 92.70 คะแนน หัก 7.30 เรื่องที่ถูกหักคะแนน 5 เรื่อง  ดังนี้       4. เรื่องที่ 8:จับคู่วัสดุ-เจ้าหนี้ระหว่างเดือน จำนวน 1 ข้อๆละ 1.35 คะแนน               *หัวข้อ 8.8 รวมวัสดุ คำชี้แจง : ปป. กลับรายการเจ้าหนี้ค่าน้ำมันเชื้อเพลิง  (เครื่องกำเนิดไฟฟ้า )   เนื่องจาก อ๊อฟฟิตปั๊มไฟไหม้ จึงทำหนังสือขอออกเช็คใบใหม่ เป็นจำนวน 7,311.03     </vt:lpstr>
      <vt:lpstr>  ข้อชี้แจงผลการตรวจสอบความถูกต้องของงบทดลองเบื้องต้น  จังหวัดหนองคาย  ประจำเดือน ธันวาคม 2564  รพ.รัตนวาปี(ต่อ) ได้คะแนน 92.70 คะแนน หัก 7.30 เรื่องที่ถูกหักคะแนน 5 เรื่อง  ดังนี้     5.เรื่องที่ 9 : เพิ่มเติมให้ครบทุกด้านตามกองเศรษฐตรวจคุณภาพงบทดลอง จำนวน 1 ข้อๆละ 0.80 คะแนน         *หัวข้อที่ 9.4 : มีการบันทึกวัสดุคงเหลือตามนโยบายบัญชีสำนักงานปลัดกระทรวงสาธารณสุขทุกเดือน (ดูจากการบันทึกวัสดุใช้ไป ต้องมีการบันทึกใช้ไปทุกตัว) คำชี้แจง : งานบัญชี ไม่ได้รับรายงานวัสดุเภสัชกรรม จึงทำให้ ไม่มีการใช้วัสดุประเภทนี้   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สรุปผลการตรวจสอบความถูกต้องของงบทดลองเบื้องต้น  จังหวัดหนองคาย  ประจำเดือน กรกฎาคม 2563</dc:title>
  <dc:creator>TOK</dc:creator>
  <cp:lastModifiedBy>Lenovo</cp:lastModifiedBy>
  <cp:revision>331</cp:revision>
  <dcterms:created xsi:type="dcterms:W3CDTF">2020-08-13T20:16:53Z</dcterms:created>
  <dcterms:modified xsi:type="dcterms:W3CDTF">2022-01-31T07:30:54Z</dcterms:modified>
</cp:coreProperties>
</file>