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7" r:id="rId2"/>
    <p:sldId id="429" r:id="rId3"/>
    <p:sldId id="430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356" r:id="rId15"/>
  </p:sldIdLst>
  <p:sldSz cx="12192000" cy="6858000"/>
  <p:notesSz cx="6886575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FF"/>
    <a:srgbClr val="FF6600"/>
    <a:srgbClr val="002060"/>
    <a:srgbClr val="BEDCA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75" autoAdjust="0"/>
  </p:normalViewPr>
  <p:slideViewPr>
    <p:cSldViewPr snapToGrid="0">
      <p:cViewPr varScale="1">
        <p:scale>
          <a:sx n="86" d="100"/>
          <a:sy n="86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6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ONLOM\Documents\&#3586;&#3657;&#3629;&#3617;&#3641;&#3621;&#3619;&#3632;&#3610;&#3610;&#3610;&#3633;&#3597;&#3594;&#3637;%20%20&#3609;&#3588;&#3619;&#3614;&#3609;&#3617;\&#3586;&#3657;&#3629;&#3617;&#3641;&#3621;&#3648;&#3585;&#3637;&#3656;&#3618;&#3623;&#3585;&#3633;&#3610;%20&#3605;&#3619;&#3623;&#3592;&#3626;&#3629;&#3610;&#3591;&#3610;&#3607;&#3604;&#3621;&#3629;&#3591;%20mapping\&#3586;&#3657;&#3629;&#3617;&#3641;&#3621;&#3610;&#3633;&#3597;&#3594;&#3637;&#3591;&#3610;&#3607;&#3604;&#3621;&#3629;&#3591;%20&#3619;&#3614;%20&#3611;&#3619;&#3632;&#3592;&#3635;&#3648;&#3604;&#3639;&#3629;&#3609;%20&#3617;&#3636;&#3618;2564\&#3626;&#3619;&#3640;&#3611;&#3588;&#3632;&#3649;&#3609;&#3609;%20&#3619;&#3614;%20&#3648;&#3604;&#3639;&#3629;&#3609;%20&#3617;&#3636;&#3618;6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th-TH" sz="2400" b="1" i="0" u="none" strike="noStrike" kern="1200" spc="0" baseline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2400" b="1" i="0" u="none" strike="noStrike" kern="1200" spc="0" baseline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รายงานผลคะแนนเฉลี่ยการตรวจสอบงบทดลอง Electronic </a:t>
            </a:r>
          </a:p>
          <a:p>
            <a:pPr algn="ctr" rtl="0">
              <a:defRPr lang="th-TH" sz="24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2400" b="1" i="0" u="none" strike="noStrike" kern="1200" spc="0" baseline="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 ประจำเดือน ธันวาคม 2564</a:t>
            </a:r>
          </a:p>
        </c:rich>
      </c:tx>
      <c:layout>
        <c:manualLayout>
          <c:xMode val="edge"/>
          <c:yMode val="edge"/>
          <c:x val="0.1040772158256025"/>
          <c:y val="2.314813970977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th-TH" sz="2400" b="1" i="0" u="none" strike="noStrike" kern="1200" spc="0" baseline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3.0005755097362641E-2"/>
          <c:y val="0.20989804975703177"/>
          <c:w val="0.88334525185727719"/>
          <c:h val="0.470381233365166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คะแนนรวมแต่ละจังหวัด!$C$2</c:f>
              <c:strCache>
                <c:ptCount val="1"/>
                <c:pt idx="0">
                  <c:v>คะแนนตรวจสอบงบทดลองหน่วยบริการ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9A-40A4-BDA0-D2E64A3108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9A-40A4-BDA0-D2E64A310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9A-40A4-BDA0-D2E64A3108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9A-40A4-BDA0-D2E64A31086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9A-40A4-BDA0-D2E64A31086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B9A-40A4-BDA0-D2E64A31086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B9A-40A4-BDA0-D2E64A31086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B9A-40A4-BDA0-D2E64A310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คะแนนรวมแต่ละจังหวัด!$B$3:$B$10</c:f>
              <c:strCache>
                <c:ptCount val="8"/>
                <c:pt idx="0">
                  <c:v>สกลนคร</c:v>
                </c:pt>
                <c:pt idx="1">
                  <c:v>นครพนม</c:v>
                </c:pt>
                <c:pt idx="2">
                  <c:v>เลย</c:v>
                </c:pt>
                <c:pt idx="3">
                  <c:v>อุดรธานี</c:v>
                </c:pt>
                <c:pt idx="4">
                  <c:v>หนองบัวลำภู</c:v>
                </c:pt>
                <c:pt idx="5">
                  <c:v>บึงกาฬ</c:v>
                </c:pt>
                <c:pt idx="6">
                  <c:v>หนองคาย</c:v>
                </c:pt>
                <c:pt idx="7">
                  <c:v>เขต 8</c:v>
                </c:pt>
              </c:strCache>
            </c:strRef>
          </c:cat>
          <c:val>
            <c:numRef>
              <c:f>คะแนนรวมแต่ละจังหวัด!$C$3:$C$10</c:f>
              <c:numCache>
                <c:formatCode>0.00</c:formatCode>
                <c:ptCount val="8"/>
                <c:pt idx="0">
                  <c:v>99.64</c:v>
                </c:pt>
                <c:pt idx="1">
                  <c:v>97.08</c:v>
                </c:pt>
                <c:pt idx="2">
                  <c:v>99.66</c:v>
                </c:pt>
                <c:pt idx="3">
                  <c:v>97.93</c:v>
                </c:pt>
                <c:pt idx="4">
                  <c:v>95.82</c:v>
                </c:pt>
                <c:pt idx="5">
                  <c:v>95.96</c:v>
                </c:pt>
                <c:pt idx="6">
                  <c:v>97.11</c:v>
                </c:pt>
                <c:pt idx="7">
                  <c:v>98.08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B9A-40A4-BDA0-D2E64A310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496159"/>
        <c:axId val="450178607"/>
      </c:barChart>
      <c:catAx>
        <c:axId val="58049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450178607"/>
        <c:crosses val="autoZero"/>
        <c:auto val="1"/>
        <c:lblAlgn val="ctr"/>
        <c:lblOffset val="100"/>
        <c:noMultiLvlLbl val="0"/>
      </c:catAx>
      <c:valAx>
        <c:axId val="45017860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8049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7714113286698E-2"/>
          <c:y val="0.12936993292505103"/>
          <c:w val="0.83124998813624773"/>
          <c:h val="0.74346089850249586"/>
        </c:manualLayout>
      </c:layout>
      <c:pie3DChart>
        <c:varyColors val="1"/>
        <c:ser>
          <c:idx val="0"/>
          <c:order val="0"/>
          <c:tx>
            <c:strRef>
              <c:f>คะแนนตามน้ำหนัก!$E$89</c:f>
              <c:strCache>
                <c:ptCount val="1"/>
              </c:strCache>
            </c:strRef>
          </c:tx>
          <c:explosion val="8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DC-450E-964A-2C0D41F79C1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DC-450E-964A-2C0D41F79C1E}"/>
              </c:ext>
            </c:extLst>
          </c:dPt>
          <c:dLbls>
            <c:dLbl>
              <c:idx val="0"/>
              <c:layout>
                <c:manualLayout>
                  <c:x val="-0.10902079968723677"/>
                  <c:y val="-0.30772674249052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FF00"/>
                      </a:solidFill>
                      <a:latin typeface="Tahoma (เนื้อความ)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74694163769417776"/>
                      <c:h val="0.17194517351997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DC-450E-964A-2C0D41F79C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DC-450E-964A-2C0D41F79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FF"/>
                    </a:solidFill>
                    <a:latin typeface="Tahoma (เนื้อความ)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LegendKey val="0"/>
            <c:showVal val="0"/>
            <c:showCatName val="1"/>
            <c:showSerName val="1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rgbClr val="FF00FF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คะแนนตามน้ำหนัก!$D$90:$D$91</c:f>
              <c:strCache>
                <c:ptCount val="2"/>
                <c:pt idx="0">
                  <c:v>จำนวนหน่วยบริการที่ได้ 100 คะแนน จำนวน 12 แห่ง</c:v>
                </c:pt>
                <c:pt idx="1">
                  <c:v>จำนวนหน่วยบริการไม่ถึง 100 คะแนน จำนวน 1 แห่ง</c:v>
                </c:pt>
              </c:strCache>
            </c:strRef>
          </c:cat>
          <c:val>
            <c:numRef>
              <c:f>คะแนนตามน้ำหนัก!$E$90:$E$91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DC-450E-964A-2C0D41F79C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18000">
          <a:srgbClr val="70AD47">
            <a:lumMod val="5000"/>
            <a:lumOff val="95000"/>
            <a:alpha val="25000"/>
          </a:srgbClr>
        </a:gs>
        <a:gs pos="74000">
          <a:srgbClr val="70AD47">
            <a:lumMod val="45000"/>
            <a:lumOff val="55000"/>
          </a:srgbClr>
        </a:gs>
        <a:gs pos="83000">
          <a:srgbClr val="70AD47">
            <a:lumMod val="45000"/>
            <a:lumOff val="55000"/>
          </a:srgbClr>
        </a:gs>
        <a:gs pos="100000">
          <a:srgbClr val="70AD47">
            <a:lumMod val="30000"/>
            <a:lumOff val="70000"/>
          </a:srgbClr>
        </a:gs>
      </a:gsLst>
      <a:lin ang="5400000" scaled="1"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th-TH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143790849673203E-2"/>
          <c:y val="0.43188559736664583"/>
          <c:w val="0.94771241830065356"/>
          <c:h val="0.53237573137003447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5715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B8-424A-A6F9-F4B0578DB037}"/>
              </c:ext>
            </c:extLst>
          </c:dPt>
          <c:dLbls>
            <c:delete val="1"/>
          </c:dLbls>
          <c:cat>
            <c:numRef>
              <c:f>'คะแนนราย รพ'!$I$5:$N$5</c:f>
              <c:numCache>
                <c:formatCode>mmm\-yy</c:formatCode>
                <c:ptCount val="6"/>
                <c:pt idx="0">
                  <c:v>242920</c:v>
                </c:pt>
                <c:pt idx="1">
                  <c:v>242979</c:v>
                </c:pt>
                <c:pt idx="2">
                  <c:v>23863</c:v>
                </c:pt>
                <c:pt idx="3">
                  <c:v>243040</c:v>
                </c:pt>
                <c:pt idx="4">
                  <c:v>243070</c:v>
                </c:pt>
                <c:pt idx="5">
                  <c:v>243101</c:v>
                </c:pt>
              </c:numCache>
            </c:numRef>
          </c:cat>
          <c:val>
            <c:numRef>
              <c:f>'คะแนนราย รพ'!$I$18:$N$18</c:f>
              <c:numCache>
                <c:formatCode>_(* #,##0.00_);_(* \(#,##0.00\);_(* "-"??_);_(@_)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B8-424A-A6F9-F4B0578DB0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88718879"/>
        <c:axId val="1988698079"/>
      </c:lineChart>
      <c:dateAx>
        <c:axId val="198871887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988698079"/>
        <c:crosses val="autoZero"/>
        <c:auto val="1"/>
        <c:lblOffset val="100"/>
        <c:baseTimeUnit val="months"/>
      </c:dateAx>
      <c:valAx>
        <c:axId val="1988698079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988718879"/>
        <c:crosses val="autoZero"/>
        <c:crossBetween val="between"/>
      </c:valAx>
      <c:spPr>
        <a:noFill/>
        <a:ln cmpd="sng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8B1CE-E869-4E5D-AF0F-7E2E7D8B1B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B9B65D-F963-40B0-A0F4-FED9AF0BB2D5}">
      <dgm:prSet phldrT="[ข้อความ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รพ.บันทึกบัญชี</a:t>
          </a:r>
        </a:p>
      </dgm:t>
    </dgm:pt>
    <dgm:pt modelId="{B0DAE647-9B82-4756-A8AB-DB9A66DABC3F}" type="parTrans" cxnId="{6F3B80F2-142D-4632-B167-EB4AC24AAA48}">
      <dgm:prSet/>
      <dgm:spPr/>
      <dgm:t>
        <a:bodyPr/>
        <a:lstStyle/>
        <a:p>
          <a:endParaRPr lang="th-TH">
            <a:cs typeface="+mn-cs"/>
          </a:endParaRPr>
        </a:p>
      </dgm:t>
    </dgm:pt>
    <dgm:pt modelId="{FA346900-11F8-48A1-A090-D340814B1697}" type="sibTrans" cxnId="{6F3B80F2-142D-4632-B167-EB4AC24AAA48}">
      <dgm:prSet/>
      <dgm:spPr/>
      <dgm:t>
        <a:bodyPr/>
        <a:lstStyle/>
        <a:p>
          <a:endParaRPr lang="th-TH">
            <a:cs typeface="+mn-cs"/>
          </a:endParaRPr>
        </a:p>
      </dgm:t>
    </dgm:pt>
    <dgm:pt modelId="{9221C11A-07F1-45BC-B9C9-6E70F6C9D62A}">
      <dgm:prSet phldrT="[ข้อความ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งบทดลอง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Hfo64.cfo.in.th</a:t>
          </a:r>
          <a:endParaRPr lang="th-TH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AF50D4-9AA6-4565-8FAC-E327CF91DC15}" type="parTrans" cxnId="{9B7B3F7A-CFEB-452C-A6EE-4C8DEA2B8AFC}">
      <dgm:prSet/>
      <dgm:spPr/>
      <dgm:t>
        <a:bodyPr/>
        <a:lstStyle/>
        <a:p>
          <a:endParaRPr lang="th-TH">
            <a:cs typeface="+mn-cs"/>
          </a:endParaRPr>
        </a:p>
      </dgm:t>
    </dgm:pt>
    <dgm:pt modelId="{64CC444E-D8DE-4241-B746-8168FC1B6B79}" type="sibTrans" cxnId="{9B7B3F7A-CFEB-452C-A6EE-4C8DEA2B8AFC}">
      <dgm:prSet/>
      <dgm:spPr/>
      <dgm:t>
        <a:bodyPr/>
        <a:lstStyle/>
        <a:p>
          <a:endParaRPr lang="th-TH">
            <a:cs typeface="+mn-cs"/>
          </a:endParaRPr>
        </a:p>
      </dgm:t>
    </dgm:pt>
    <dgm:pt modelId="{E68721C6-579B-417C-A8EA-B311F0497A0D}">
      <dgm:prSet phldrT="[ข้อความ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รพ. ตรวจสอบ 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mapping </a:t>
          </a:r>
          <a:endParaRPr lang="th-TH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เกณฑ์เขต 8 / </a:t>
          </a:r>
        </a:p>
        <a:p>
          <a:r>
            <a: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MOPH  </a:t>
          </a:r>
          <a:endParaRPr lang="th-TH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6110E5-7B7C-4A85-AD27-0EE044372302}" type="parTrans" cxnId="{3E0FF358-F1A5-4ED5-B2CF-57C1E2AD005A}">
      <dgm:prSet/>
      <dgm:spPr/>
      <dgm:t>
        <a:bodyPr/>
        <a:lstStyle/>
        <a:p>
          <a:endParaRPr lang="th-TH">
            <a:cs typeface="+mn-cs"/>
          </a:endParaRPr>
        </a:p>
      </dgm:t>
    </dgm:pt>
    <dgm:pt modelId="{9525754A-A17E-44C3-B573-C922CDC3A89B}" type="sibTrans" cxnId="{3E0FF358-F1A5-4ED5-B2CF-57C1E2AD005A}">
      <dgm:prSet/>
      <dgm:spPr/>
      <dgm:t>
        <a:bodyPr/>
        <a:lstStyle/>
        <a:p>
          <a:endParaRPr lang="th-TH">
            <a:cs typeface="+mn-cs"/>
          </a:endParaRPr>
        </a:p>
      </dgm:t>
    </dgm:pt>
    <dgm:pt modelId="{E65E5C8F-BCC5-4614-997E-B6CE2E61F386}">
      <dgm:prSet phldrT="[ข้อความ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สสจ.นพ. ตรวจสอบ 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mapping </a:t>
          </a:r>
          <a:endParaRPr lang="th-TH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เกณฑ์เขต 8 / </a:t>
          </a:r>
        </a:p>
        <a:p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MOPH </a:t>
          </a:r>
          <a:endParaRPr lang="th-TH" dirty="0">
            <a:cs typeface="+mn-cs"/>
          </a:endParaRPr>
        </a:p>
      </dgm:t>
    </dgm:pt>
    <dgm:pt modelId="{9F599E9E-492E-4CC1-9552-821823424486}" type="parTrans" cxnId="{B622C8F4-5CC2-4328-84B7-660E3C492065}">
      <dgm:prSet/>
      <dgm:spPr/>
      <dgm:t>
        <a:bodyPr/>
        <a:lstStyle/>
        <a:p>
          <a:endParaRPr lang="th-TH">
            <a:cs typeface="+mn-cs"/>
          </a:endParaRPr>
        </a:p>
      </dgm:t>
    </dgm:pt>
    <dgm:pt modelId="{075E296F-FBD0-4DA9-8CDC-9632E0D6C817}" type="sibTrans" cxnId="{B622C8F4-5CC2-4328-84B7-660E3C492065}">
      <dgm:prSet/>
      <dgm:spPr/>
      <dgm:t>
        <a:bodyPr/>
        <a:lstStyle/>
        <a:p>
          <a:endParaRPr lang="th-TH">
            <a:cs typeface="+mn-cs"/>
          </a:endParaRPr>
        </a:p>
      </dgm:t>
    </dgm:pt>
    <dgm:pt modelId="{B926CE4C-7861-4DEC-9163-EFB4BDF99D4D}">
      <dgm:prSet phldrT="[ข้อความ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รพ.จัดทำ </a:t>
          </a:r>
        </a:p>
        <a:p>
          <a:r>
            <a:rPr lang="th-TH" sz="1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บช</a:t>
          </a:r>
          <a:r>
            <a: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</a:t>
          </a:r>
        </a:p>
      </dgm:t>
    </dgm:pt>
    <dgm:pt modelId="{D6C737EF-C1ED-4E54-9635-DB6242A04936}" type="parTrans" cxnId="{315D4455-641C-4EC7-8B0F-4FCD8F0C436C}">
      <dgm:prSet/>
      <dgm:spPr/>
      <dgm:t>
        <a:bodyPr/>
        <a:lstStyle/>
        <a:p>
          <a:endParaRPr lang="th-TH"/>
        </a:p>
      </dgm:t>
    </dgm:pt>
    <dgm:pt modelId="{980828EF-8AD7-428A-9012-5387B36484DE}" type="sibTrans" cxnId="{315D4455-641C-4EC7-8B0F-4FCD8F0C436C}">
      <dgm:prSet/>
      <dgm:spPr/>
      <dgm:t>
        <a:bodyPr/>
        <a:lstStyle/>
        <a:p>
          <a:endParaRPr lang="th-TH"/>
        </a:p>
      </dgm:t>
    </dgm:pt>
    <dgm:pt modelId="{D696CFB5-A1D4-4D69-9129-5FC0BAAE92DB}" type="pres">
      <dgm:prSet presAssocID="{7E08B1CE-E869-4E5D-AF0F-7E2E7D8B1BB3}" presName="Name0" presStyleCnt="0">
        <dgm:presLayoutVars>
          <dgm:dir/>
          <dgm:animLvl val="lvl"/>
          <dgm:resizeHandles val="exact"/>
        </dgm:presLayoutVars>
      </dgm:prSet>
      <dgm:spPr/>
    </dgm:pt>
    <dgm:pt modelId="{44FC720F-94A5-4586-A905-143C6E3C8D6D}" type="pres">
      <dgm:prSet presAssocID="{1AB9B65D-F963-40B0-A0F4-FED9AF0BB2D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AFE4517-750E-423E-8769-3DC614A2849B}" type="pres">
      <dgm:prSet presAssocID="{FA346900-11F8-48A1-A090-D340814B1697}" presName="parTxOnlySpace" presStyleCnt="0"/>
      <dgm:spPr/>
    </dgm:pt>
    <dgm:pt modelId="{01935BAA-2D57-4E8F-88CC-9E9E2E8C893B}" type="pres">
      <dgm:prSet presAssocID="{9221C11A-07F1-45BC-B9C9-6E70F6C9D6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8482D78-0961-4497-B71F-F95F40AA46B6}" type="pres">
      <dgm:prSet presAssocID="{64CC444E-D8DE-4241-B746-8168FC1B6B79}" presName="parTxOnlySpace" presStyleCnt="0"/>
      <dgm:spPr/>
    </dgm:pt>
    <dgm:pt modelId="{1987586B-30CF-4BDE-901D-F98A003F0900}" type="pres">
      <dgm:prSet presAssocID="{E68721C6-579B-417C-A8EA-B311F0497A0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701902C-3CA8-4F9A-A73B-34BAB34E26CA}" type="pres">
      <dgm:prSet presAssocID="{9525754A-A17E-44C3-B573-C922CDC3A89B}" presName="parTxOnlySpace" presStyleCnt="0"/>
      <dgm:spPr/>
    </dgm:pt>
    <dgm:pt modelId="{3D8588D9-3B26-47F7-922C-86A648C75997}" type="pres">
      <dgm:prSet presAssocID="{E65E5C8F-BCC5-4614-997E-B6CE2E61F386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84748AA-958F-4125-9773-64AAED1E2A65}" type="pres">
      <dgm:prSet presAssocID="{075E296F-FBD0-4DA9-8CDC-9632E0D6C817}" presName="parTxOnlySpace" presStyleCnt="0"/>
      <dgm:spPr/>
    </dgm:pt>
    <dgm:pt modelId="{7AA8B419-D541-4AF0-9391-8ED24CC8C40F}" type="pres">
      <dgm:prSet presAssocID="{B926CE4C-7861-4DEC-9163-EFB4BDF99D4D}" presName="parTxOnly" presStyleLbl="node1" presStyleIdx="4" presStyleCnt="5" custLinFactNeighborX="1124" custLinFactNeighborY="1433">
        <dgm:presLayoutVars>
          <dgm:chMax val="0"/>
          <dgm:chPref val="0"/>
          <dgm:bulletEnabled val="1"/>
        </dgm:presLayoutVars>
      </dgm:prSet>
      <dgm:spPr/>
    </dgm:pt>
  </dgm:ptLst>
  <dgm:cxnLst>
    <dgm:cxn modelId="{FF91323E-8BC9-486F-A0CA-E66AC87DB000}" type="presOf" srcId="{7E08B1CE-E869-4E5D-AF0F-7E2E7D8B1BB3}" destId="{D696CFB5-A1D4-4D69-9129-5FC0BAAE92DB}" srcOrd="0" destOrd="0" presId="urn:microsoft.com/office/officeart/2005/8/layout/chevron1"/>
    <dgm:cxn modelId="{315D4455-641C-4EC7-8B0F-4FCD8F0C436C}" srcId="{7E08B1CE-E869-4E5D-AF0F-7E2E7D8B1BB3}" destId="{B926CE4C-7861-4DEC-9163-EFB4BDF99D4D}" srcOrd="4" destOrd="0" parTransId="{D6C737EF-C1ED-4E54-9635-DB6242A04936}" sibTransId="{980828EF-8AD7-428A-9012-5387B36484DE}"/>
    <dgm:cxn modelId="{3E0FF358-F1A5-4ED5-B2CF-57C1E2AD005A}" srcId="{7E08B1CE-E869-4E5D-AF0F-7E2E7D8B1BB3}" destId="{E68721C6-579B-417C-A8EA-B311F0497A0D}" srcOrd="2" destOrd="0" parTransId="{0E6110E5-7B7C-4A85-AD27-0EE044372302}" sibTransId="{9525754A-A17E-44C3-B573-C922CDC3A89B}"/>
    <dgm:cxn modelId="{AD92FF59-8A79-43A5-A38B-E689A39D9942}" type="presOf" srcId="{E68721C6-579B-417C-A8EA-B311F0497A0D}" destId="{1987586B-30CF-4BDE-901D-F98A003F0900}" srcOrd="0" destOrd="0" presId="urn:microsoft.com/office/officeart/2005/8/layout/chevron1"/>
    <dgm:cxn modelId="{9B7B3F7A-CFEB-452C-A6EE-4C8DEA2B8AFC}" srcId="{7E08B1CE-E869-4E5D-AF0F-7E2E7D8B1BB3}" destId="{9221C11A-07F1-45BC-B9C9-6E70F6C9D62A}" srcOrd="1" destOrd="0" parTransId="{3FAF50D4-9AA6-4565-8FAC-E327CF91DC15}" sibTransId="{64CC444E-D8DE-4241-B746-8168FC1B6B79}"/>
    <dgm:cxn modelId="{6CE949A1-2E93-4EF7-A671-DBFEF7C83308}" type="presOf" srcId="{1AB9B65D-F963-40B0-A0F4-FED9AF0BB2D5}" destId="{44FC720F-94A5-4586-A905-143C6E3C8D6D}" srcOrd="0" destOrd="0" presId="urn:microsoft.com/office/officeart/2005/8/layout/chevron1"/>
    <dgm:cxn modelId="{CF5C9ACB-E3DC-4D19-A1BE-CD420F3C868C}" type="presOf" srcId="{9221C11A-07F1-45BC-B9C9-6E70F6C9D62A}" destId="{01935BAA-2D57-4E8F-88CC-9E9E2E8C893B}" srcOrd="0" destOrd="0" presId="urn:microsoft.com/office/officeart/2005/8/layout/chevron1"/>
    <dgm:cxn modelId="{033180D3-ACBB-403A-B9E6-F08E2B6B120C}" type="presOf" srcId="{E65E5C8F-BCC5-4614-997E-B6CE2E61F386}" destId="{3D8588D9-3B26-47F7-922C-86A648C75997}" srcOrd="0" destOrd="0" presId="urn:microsoft.com/office/officeart/2005/8/layout/chevron1"/>
    <dgm:cxn modelId="{3385F5D3-4B08-4666-8981-580C5F7BD246}" type="presOf" srcId="{B926CE4C-7861-4DEC-9163-EFB4BDF99D4D}" destId="{7AA8B419-D541-4AF0-9391-8ED24CC8C40F}" srcOrd="0" destOrd="0" presId="urn:microsoft.com/office/officeart/2005/8/layout/chevron1"/>
    <dgm:cxn modelId="{6F3B80F2-142D-4632-B167-EB4AC24AAA48}" srcId="{7E08B1CE-E869-4E5D-AF0F-7E2E7D8B1BB3}" destId="{1AB9B65D-F963-40B0-A0F4-FED9AF0BB2D5}" srcOrd="0" destOrd="0" parTransId="{B0DAE647-9B82-4756-A8AB-DB9A66DABC3F}" sibTransId="{FA346900-11F8-48A1-A090-D340814B1697}"/>
    <dgm:cxn modelId="{B622C8F4-5CC2-4328-84B7-660E3C492065}" srcId="{7E08B1CE-E869-4E5D-AF0F-7E2E7D8B1BB3}" destId="{E65E5C8F-BCC5-4614-997E-B6CE2E61F386}" srcOrd="3" destOrd="0" parTransId="{9F599E9E-492E-4CC1-9552-821823424486}" sibTransId="{075E296F-FBD0-4DA9-8CDC-9632E0D6C817}"/>
    <dgm:cxn modelId="{4DB4A8AB-E86A-4E60-B659-5AAD49906CC1}" type="presParOf" srcId="{D696CFB5-A1D4-4D69-9129-5FC0BAAE92DB}" destId="{44FC720F-94A5-4586-A905-143C6E3C8D6D}" srcOrd="0" destOrd="0" presId="urn:microsoft.com/office/officeart/2005/8/layout/chevron1"/>
    <dgm:cxn modelId="{421BEAC9-480E-4DF2-94BD-00D6135F2F8E}" type="presParOf" srcId="{D696CFB5-A1D4-4D69-9129-5FC0BAAE92DB}" destId="{5AFE4517-750E-423E-8769-3DC614A2849B}" srcOrd="1" destOrd="0" presId="urn:microsoft.com/office/officeart/2005/8/layout/chevron1"/>
    <dgm:cxn modelId="{3DA77208-16E0-4FD5-9D71-E64E832C2F48}" type="presParOf" srcId="{D696CFB5-A1D4-4D69-9129-5FC0BAAE92DB}" destId="{01935BAA-2D57-4E8F-88CC-9E9E2E8C893B}" srcOrd="2" destOrd="0" presId="urn:microsoft.com/office/officeart/2005/8/layout/chevron1"/>
    <dgm:cxn modelId="{D9708F03-D3DB-4858-BD5B-14BA9CA4D6BC}" type="presParOf" srcId="{D696CFB5-A1D4-4D69-9129-5FC0BAAE92DB}" destId="{A8482D78-0961-4497-B71F-F95F40AA46B6}" srcOrd="3" destOrd="0" presId="urn:microsoft.com/office/officeart/2005/8/layout/chevron1"/>
    <dgm:cxn modelId="{348EDF1C-2178-42CC-AD21-2A41968F4F3B}" type="presParOf" srcId="{D696CFB5-A1D4-4D69-9129-5FC0BAAE92DB}" destId="{1987586B-30CF-4BDE-901D-F98A003F0900}" srcOrd="4" destOrd="0" presId="urn:microsoft.com/office/officeart/2005/8/layout/chevron1"/>
    <dgm:cxn modelId="{56BA4B9B-545C-48EA-BAED-FD3AFFE7AEE8}" type="presParOf" srcId="{D696CFB5-A1D4-4D69-9129-5FC0BAAE92DB}" destId="{1701902C-3CA8-4F9A-A73B-34BAB34E26CA}" srcOrd="5" destOrd="0" presId="urn:microsoft.com/office/officeart/2005/8/layout/chevron1"/>
    <dgm:cxn modelId="{20CED226-68A7-49F9-BDE0-0FB816807780}" type="presParOf" srcId="{D696CFB5-A1D4-4D69-9129-5FC0BAAE92DB}" destId="{3D8588D9-3B26-47F7-922C-86A648C75997}" srcOrd="6" destOrd="0" presId="urn:microsoft.com/office/officeart/2005/8/layout/chevron1"/>
    <dgm:cxn modelId="{21D17D5E-8B09-4E50-91F6-462F0A72B4EA}" type="presParOf" srcId="{D696CFB5-A1D4-4D69-9129-5FC0BAAE92DB}" destId="{184748AA-958F-4125-9773-64AAED1E2A65}" srcOrd="7" destOrd="0" presId="urn:microsoft.com/office/officeart/2005/8/layout/chevron1"/>
    <dgm:cxn modelId="{C7558724-8E05-4A71-8521-4352703CE1CE}" type="presParOf" srcId="{D696CFB5-A1D4-4D69-9129-5FC0BAAE92DB}" destId="{7AA8B419-D541-4AF0-9391-8ED24CC8C40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C720F-94A5-4586-A905-143C6E3C8D6D}">
      <dsp:nvSpPr>
        <dsp:cNvPr id="0" name=""/>
        <dsp:cNvSpPr/>
      </dsp:nvSpPr>
      <dsp:spPr>
        <a:xfrm>
          <a:off x="2937" y="200323"/>
          <a:ext cx="2614759" cy="1045903"/>
        </a:xfrm>
        <a:prstGeom prst="chevron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รพ.บันทึกบัญชี</a:t>
          </a:r>
        </a:p>
      </dsp:txBody>
      <dsp:txXfrm>
        <a:off x="525889" y="200323"/>
        <a:ext cx="1568856" cy="1045903"/>
      </dsp:txXfrm>
    </dsp:sp>
    <dsp:sp modelId="{01935BAA-2D57-4E8F-88CC-9E9E2E8C893B}">
      <dsp:nvSpPr>
        <dsp:cNvPr id="0" name=""/>
        <dsp:cNvSpPr/>
      </dsp:nvSpPr>
      <dsp:spPr>
        <a:xfrm>
          <a:off x="2356221" y="200323"/>
          <a:ext cx="2614759" cy="1045903"/>
        </a:xfrm>
        <a:prstGeom prst="chevron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งบทดลอง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Hfo64.cfo.in.th</a:t>
          </a:r>
          <a:endParaRPr lang="th-TH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79173" y="200323"/>
        <a:ext cx="1568856" cy="1045903"/>
      </dsp:txXfrm>
    </dsp:sp>
    <dsp:sp modelId="{1987586B-30CF-4BDE-901D-F98A003F0900}">
      <dsp:nvSpPr>
        <dsp:cNvPr id="0" name=""/>
        <dsp:cNvSpPr/>
      </dsp:nvSpPr>
      <dsp:spPr>
        <a:xfrm>
          <a:off x="4709504" y="200323"/>
          <a:ext cx="2614759" cy="1045903"/>
        </a:xfrm>
        <a:prstGeom prst="chevron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รพ. ตรวจสอบ </a:t>
          </a: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mapping </a:t>
          </a:r>
          <a:endParaRPr lang="th-TH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เกณฑ์เขต 8 /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MOPH  </a:t>
          </a:r>
          <a:endParaRPr lang="th-TH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32456" y="200323"/>
        <a:ext cx="1568856" cy="1045903"/>
      </dsp:txXfrm>
    </dsp:sp>
    <dsp:sp modelId="{3D8588D9-3B26-47F7-922C-86A648C75997}">
      <dsp:nvSpPr>
        <dsp:cNvPr id="0" name=""/>
        <dsp:cNvSpPr/>
      </dsp:nvSpPr>
      <dsp:spPr>
        <a:xfrm>
          <a:off x="7062788" y="200323"/>
          <a:ext cx="2614759" cy="1045903"/>
        </a:xfrm>
        <a:prstGeom prst="chevron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สสจ.นพ. ตรวจสอบ </a:t>
          </a: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mapping </a:t>
          </a:r>
          <a:endParaRPr lang="th-TH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เกณฑ์เขต 8 /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MOPH </a:t>
          </a:r>
          <a:endParaRPr lang="th-TH" sz="1400" kern="1200" dirty="0">
            <a:cs typeface="+mn-cs"/>
          </a:endParaRPr>
        </a:p>
      </dsp:txBody>
      <dsp:txXfrm>
        <a:off x="7585740" y="200323"/>
        <a:ext cx="1568856" cy="1045903"/>
      </dsp:txXfrm>
    </dsp:sp>
    <dsp:sp modelId="{7AA8B419-D541-4AF0-9391-8ED24CC8C40F}">
      <dsp:nvSpPr>
        <dsp:cNvPr id="0" name=""/>
        <dsp:cNvSpPr/>
      </dsp:nvSpPr>
      <dsp:spPr>
        <a:xfrm>
          <a:off x="9419009" y="215311"/>
          <a:ext cx="2614759" cy="1045903"/>
        </a:xfrm>
        <a:prstGeom prst="chevron">
          <a:avLst/>
        </a:prstGeom>
        <a:solidFill>
          <a:schemeClr val="accent1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รพ.จัดทำ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บช</a:t>
          </a:r>
          <a:r>
            <a:rPr lang="th-TH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</a:t>
          </a:r>
        </a:p>
      </dsp:txBody>
      <dsp:txXfrm>
        <a:off x="9941961" y="215311"/>
        <a:ext cx="1568856" cy="104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0.00407</cdr:y>
    </cdr:from>
    <cdr:to>
      <cdr:x>1</cdr:x>
      <cdr:y>0.215</cdr:y>
    </cdr:to>
    <cdr:sp macro="" textlink="">
      <cdr:nvSpPr>
        <cdr:cNvPr id="3" name="สี่เหลี่ยมผืนผ้า 2">
          <a:extLst xmlns:a="http://schemas.openxmlformats.org/drawingml/2006/main">
            <a:ext uri="{FF2B5EF4-FFF2-40B4-BE49-F238E27FC236}">
              <a16:creationId xmlns:a16="http://schemas.microsoft.com/office/drawing/2014/main" id="{D77E9DB2-86ED-431A-83D9-9A734A1080AF}"/>
            </a:ext>
          </a:extLst>
        </cdr:cNvPr>
        <cdr:cNvSpPr/>
      </cdr:nvSpPr>
      <cdr:spPr>
        <a:xfrm xmlns:a="http://schemas.openxmlformats.org/drawingml/2006/main">
          <a:off x="0" y="27912"/>
          <a:ext cx="6445770" cy="1446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คะแนนเฉลี่ยการตรวจสอบงบทดลอง </a:t>
          </a:r>
          <a:r>
            <a:rPr lang="en-US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Electronic </a:t>
          </a:r>
          <a:r>
            <a:rPr lang="th-TH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เขตสุขภาพที่ 8 ประจำเดือน ธันวาคม 2564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0800" y="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/>
          <a:lstStyle>
            <a:lvl1pPr algn="r">
              <a:defRPr sz="1200"/>
            </a:lvl1pPr>
          </a:lstStyle>
          <a:p>
            <a:fld id="{07B5447A-AF7C-4039-B578-D7DFC50860E6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51604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0800" y="951604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 anchor="b"/>
          <a:lstStyle>
            <a:lvl1pPr algn="r">
              <a:defRPr sz="1200"/>
            </a:lvl1pPr>
          </a:lstStyle>
          <a:p>
            <a:fld id="{6C31C85E-3C7F-4133-A3BA-8137385B3C2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23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/>
          <a:lstStyle>
            <a:lvl1pPr algn="r">
              <a:defRPr sz="1200"/>
            </a:lvl1pPr>
          </a:lstStyle>
          <a:p>
            <a:fld id="{3B81ADBD-49DF-4455-B98B-63B58BC01BEB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4" tIns="46548" rIns="93094" bIns="4654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658" y="4758891"/>
            <a:ext cx="5509260" cy="4508421"/>
          </a:xfrm>
          <a:prstGeom prst="rect">
            <a:avLst/>
          </a:prstGeom>
        </p:spPr>
        <p:txBody>
          <a:bodyPr vert="horz" lIns="93094" tIns="46548" rIns="93094" bIns="46548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0800" y="9516040"/>
            <a:ext cx="2984183" cy="500936"/>
          </a:xfrm>
          <a:prstGeom prst="rect">
            <a:avLst/>
          </a:prstGeom>
        </p:spPr>
        <p:txBody>
          <a:bodyPr vert="horz" lIns="93094" tIns="46548" rIns="93094" bIns="46548" rtlCol="0" anchor="b"/>
          <a:lstStyle>
            <a:lvl1pPr algn="r">
              <a:defRPr sz="1200"/>
            </a:lvl1pPr>
          </a:lstStyle>
          <a:p>
            <a:fld id="{C0C5EB56-B051-44E4-BE5F-349E3FEF77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04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5EB56-B051-44E4-BE5F-349E3FEF77E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94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6695-6BBC-412D-8C29-282CFA458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1020D-7B46-4776-8983-69EE3DE62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92D55-9B6E-47B1-AFC2-C531447E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C686A-2932-497B-9FA1-1F6021FE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7EBF-3898-4FB7-AE92-F212203F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B9AA-C16E-4EF7-A905-5782C6A1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A78DE-47BA-4DF2-BB66-67A6FD833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8DB6-B358-4FE9-B104-E0BB154F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C4A24-3547-4856-92E7-2F4E3F83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9C1B0-1CDC-4D07-B895-C76AB7E3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4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919EA-D7D2-4D56-8D73-E12E5AC80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9F30B-E992-4792-9D36-13DA31D16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A103-EEF0-4A5F-9A77-C67CEED1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CC-5A4A-4C37-B149-9F6FA7B2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01A40-E50F-4F6E-AA6E-4A1FB4D0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310B-C67E-4EB7-A244-6798BC20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B44A-4E3D-4F4F-AAB5-AF520E6CE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7606F-2BC7-483D-89AF-982A5166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96BD0-D3D1-4A33-8EFC-6D5DF02D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303E1-1960-480D-AE40-AA41DB1F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DB6B-5616-44E5-B958-474420EB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41BE6-B1CB-40B0-919D-D7D72581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732E7-334C-4151-A192-24C46D01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E64EF-E157-4DED-8CA1-4CCCE96A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7DB6-96E6-48C0-8237-D11D9223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E099-E9FC-4854-83A5-E544132E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34E1-C65D-4EA8-80D1-47EA3E563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95C29-0C89-4159-8F4E-2EC4E183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71EB9-4A19-4924-99C8-502381AC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29F22-DF40-47D4-B1C9-BC105E52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365FB-5036-4574-B947-4F8BFA00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2843-C01D-4E18-ADE9-DADEF8A9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E871D-5953-4B64-9D29-2CAD4412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7E71C-499E-40C7-B907-633D9255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9D2BE-0E21-4B2A-B827-063D3483F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08E0-E101-4394-8F6A-BDE771AD8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835CE-665C-4278-A6E6-9C7D5E0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9E725-2EA2-4A85-803A-7519E83E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2A99C-7BAE-496B-8F63-51CA33D6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8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7D4A-0C4F-4975-9B22-6439DBC4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A3F5A-FD94-4AB9-96B1-0AA07234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9B3E1-B3FA-463B-AA4C-5CD76C17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9CCF-632E-465B-942A-D909D4D4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840AA-FB2A-4123-9397-6C5FD978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112CB-956B-4889-80B0-6D2999E0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C80C8-56CE-4E68-A6CA-FDB717DC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6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2D67-4F56-4FCE-98B0-6CD54DEC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6F6C-9276-4A33-A801-75902448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86809-8A6A-4CD7-9C8A-626DDDE2C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00A63-BEBA-4ED4-A116-F1C3F522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0F5DB-ECE9-4202-90B5-430586A1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0B06-5FDA-4CE4-8F77-23FC2FAC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2D29-7EFD-4B72-9055-3EEE37BC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09AC3-C76C-4DD8-A169-515A3E217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44186-5CC8-4C52-B0AA-D56D8A80B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D1222-2E88-4352-B225-9342AA9A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4527A-BFB1-421F-A809-B9EBDCA2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C25A0-6B69-4FFB-A354-28DF6AC4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5000"/>
                <a:lumOff val="95000"/>
                <a:alpha val="2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B67CB-4630-4415-9477-A39EA87F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61ECA-94C2-4707-9EF5-10BD402B5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6F677-B8B9-43FA-9C47-D1653BF12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8598-F135-4311-88D9-E7BE75E49958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7C08-C0CB-4715-B0A0-8A00604A1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81E99-434D-457F-A4AC-752F81F04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3825-23C0-4827-9249-F023EA40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E07B8-4F81-447B-BD92-3D229BC1B45C}"/>
              </a:ext>
            </a:extLst>
          </p:cNvPr>
          <p:cNvSpPr txBox="1"/>
          <p:nvPr/>
        </p:nvSpPr>
        <p:spPr>
          <a:xfrm>
            <a:off x="584615" y="3958418"/>
            <a:ext cx="11142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ผลการตรวจสอบคุณภาพงบทดลอง </a:t>
            </a:r>
            <a:r>
              <a:rPr lang="en-US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 </a:t>
            </a:r>
            <a:endParaRPr lang="th-TH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เขตสุขภาพที่ 8</a:t>
            </a:r>
          </a:p>
          <a:p>
            <a:pPr algn="ctr"/>
            <a:r>
              <a:rPr lang="th-TH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ประจำเดือน ธันวาคม 2564</a:t>
            </a:r>
          </a:p>
          <a:p>
            <a:pPr algn="ctr"/>
            <a:r>
              <a:rPr lang="th-TH" sz="2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โรงพยาบาลในสังกัดสำนักงานสาธารณสุขจังหวัดนครพนม</a:t>
            </a:r>
            <a:endParaRPr lang="en-US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55" y="405687"/>
            <a:ext cx="2521131" cy="232490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8C2A4AB-6BA8-491C-9ACC-358BA6903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89" y="352049"/>
            <a:ext cx="7053943" cy="295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89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471C64-8659-4806-A067-1C35B8EE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โรงพยาบาลศรีสงคราม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8E55D8-80D8-4F84-9C5F-B011883BC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483"/>
            <a:ext cx="10515600" cy="4961480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หัวข้อ1.7 </a:t>
            </a:r>
            <a:r>
              <a:rPr lang="th-TH" sz="2400" b="1" dirty="0"/>
              <a:t>งบดำเนินงานรับโอนจาก สสจ.  รายได้ ต้องเท่ากับ หรือ มากกว่า รายจ่าย</a:t>
            </a:r>
          </a:p>
          <a:p>
            <a:pPr marL="0" indent="0">
              <a:buNone/>
            </a:pP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th-TH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 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ค่า</a:t>
            </a:r>
            <a:r>
              <a:rPr lang="th-T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ชั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ณสูตรพลิกศพโรงพยาบาลใส่เป็นรหัสที่เบิกจากเงินบำรุง 5104040199.104 ค่าตอบแทนการปฏิบัติงาน</a:t>
            </a:r>
            <a:r>
              <a:rPr lang="th-TH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ชั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ณสูตรพลิกศพ จำนวน 5,250 บาท</a:t>
            </a:r>
          </a:p>
          <a:p>
            <a:pPr marL="0" lvl="0" indent="0">
              <a:buNone/>
            </a:pPr>
            <a:r>
              <a:rPr lang="th-TH" sz="2400" b="1" dirty="0">
                <a:solidFill>
                  <a:srgbClr val="FF0000"/>
                </a:solidFill>
              </a:rPr>
              <a:t>หัวข้อ 9.3  </a:t>
            </a:r>
            <a:r>
              <a:rPr lang="th-TH" sz="2400" b="1" dirty="0">
                <a:solidFill>
                  <a:prstClr val="black"/>
                </a:solidFill>
              </a:rPr>
              <a:t>ต้องบันทึกส่วนปรับลดค่าแรง</a:t>
            </a:r>
          </a:p>
          <a:p>
            <a:pPr marL="0" lvl="0" indent="0">
              <a:buNone/>
            </a:pPr>
            <a:r>
              <a:rPr lang="th-TH" sz="2400" b="1" dirty="0">
                <a:solidFill>
                  <a:srgbClr val="FF0000"/>
                </a:solidFill>
              </a:rPr>
              <a:t>        </a:t>
            </a:r>
            <a:r>
              <a:rPr lang="th-TH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</a:t>
            </a:r>
            <a:r>
              <a:rPr lang="th-TH" sz="2400" b="1" u="sng" dirty="0">
                <a:solidFill>
                  <a:prstClr val="black"/>
                </a:solidFill>
              </a:rPr>
              <a:t> </a:t>
            </a:r>
            <a:r>
              <a:rPr lang="th-TH" sz="2400" b="1" dirty="0">
                <a:solidFill>
                  <a:prstClr val="black"/>
                </a:solidFill>
              </a:rPr>
              <a:t>- โรงพยาบาลไม่ได้บันทึกส่วนปรับลดค่าแรง </a:t>
            </a:r>
            <a:r>
              <a:rPr lang="en-US" sz="2400" b="1" dirty="0">
                <a:solidFill>
                  <a:prstClr val="black"/>
                </a:solidFill>
              </a:rPr>
              <a:t>PP </a:t>
            </a:r>
            <a:r>
              <a:rPr lang="th-TH" sz="2400" b="1" dirty="0">
                <a:solidFill>
                  <a:prstClr val="black"/>
                </a:solidFill>
              </a:rPr>
              <a:t>จำนวน 966,151.06 บาท</a:t>
            </a:r>
          </a:p>
          <a:p>
            <a:pPr marL="0" indent="0">
              <a:buNone/>
            </a:pPr>
            <a:r>
              <a:rPr lang="th-TH" sz="2400" b="1" dirty="0">
                <a:solidFill>
                  <a:srgbClr val="FF0000"/>
                </a:solidFill>
              </a:rPr>
              <a:t>หัวข้อ9.8 </a:t>
            </a:r>
            <a:r>
              <a:rPr lang="th-TH" sz="2400" b="1" dirty="0"/>
              <a:t>การบันทึกบัญชีค่าตอบแทนค้างจ่ายสัมพันธ์กับค่าตอบแทน (ค่าตอบแทนฉบับ 11 และ 12)</a:t>
            </a:r>
          </a:p>
          <a:p>
            <a:pPr marL="0" indent="0">
              <a:buNone/>
            </a:pPr>
            <a:r>
              <a:rPr lang="th-TH" sz="2400" b="1" dirty="0"/>
              <a:t>        </a:t>
            </a:r>
            <a:r>
              <a:rPr lang="th-TH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 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ไม่ได้บันทึกค่าตอบแทนคางจ่าย</a:t>
            </a:r>
          </a:p>
          <a:p>
            <a:pPr marL="0" lvl="0" indent="0">
              <a:buNone/>
            </a:pP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64964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F55739-EE4C-4B8F-B849-B5C1262E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โรงพยาบาลนาหว้า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744F161-4EB1-4477-AEA1-5CC409F8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h-TH" b="1" dirty="0"/>
          </a:p>
          <a:p>
            <a:pPr marL="0" indent="0" algn="ctr">
              <a:buNone/>
            </a:pPr>
            <a:r>
              <a:rPr lang="th-TH" sz="3200" b="1" dirty="0">
                <a:solidFill>
                  <a:srgbClr val="FF0000"/>
                </a:solidFill>
              </a:rPr>
              <a:t>หัวข้อ9.8</a:t>
            </a:r>
            <a:r>
              <a:rPr lang="th-TH" b="1" dirty="0"/>
              <a:t>  </a:t>
            </a:r>
            <a:r>
              <a:rPr lang="en-US" b="1" dirty="0"/>
              <a:t>“ </a:t>
            </a:r>
            <a:r>
              <a:rPr lang="th-TH" b="1" dirty="0"/>
              <a:t>มีการบันทึกวัสดุคงเหลือตามนโยบายบัญชีสำนักงานปลัดกระทรวงสาธารณสุขทุกเดือน</a:t>
            </a:r>
            <a:r>
              <a:rPr lang="en-US" b="1" dirty="0"/>
              <a:t>”</a:t>
            </a:r>
          </a:p>
          <a:p>
            <a:pPr marL="457200" lvl="1" indent="0" algn="ctr">
              <a:buNone/>
            </a:pPr>
            <a:r>
              <a:rPr lang="th-TH" sz="2800" b="1" dirty="0"/>
              <a:t>ไม่ได้บันทึกวัสดุเภสัชกรรมใช้ไป </a:t>
            </a:r>
          </a:p>
          <a:p>
            <a:pPr marL="457200" lvl="1" indent="0" algn="ctr">
              <a:buNone/>
            </a:pPr>
            <a:endParaRPr lang="th-TH" b="1" dirty="0"/>
          </a:p>
          <a:p>
            <a:pPr marL="457200" lvl="1" indent="0">
              <a:buNone/>
            </a:pPr>
            <a:r>
              <a:rPr lang="th-TH" sz="3600" b="1" u="sng" dirty="0">
                <a:solidFill>
                  <a:srgbClr val="FF0000"/>
                </a:solidFill>
              </a:rPr>
              <a:t>เนื่องจาก</a:t>
            </a:r>
            <a:r>
              <a:rPr lang="th-TH" b="1" dirty="0"/>
              <a:t> </a:t>
            </a:r>
            <a:r>
              <a:rPr lang="th-TH" sz="2800" dirty="0"/>
              <a:t>เนื่องจากทางโรงพยาบาลไม่ได้แยกวัสดุเภสัชกรรมออกจากวัสดุการแพทย์ทั่วไป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158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C83255-FBE2-490B-9282-A747341B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858643"/>
          </a:xfrm>
        </p:spPr>
        <p:txBody>
          <a:bodyPr/>
          <a:lstStyle/>
          <a:p>
            <a:pPr algn="ctr"/>
            <a:r>
              <a:rPr lang="th-TH" dirty="0"/>
              <a:t>โรงพยาบาลโพนสวรรค์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DDA06A2-8BB0-41C3-8B4B-38B2110E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434"/>
            <a:ext cx="10515600" cy="5999356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หัวข้อ 1.3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เงินฝากธนาคารงบลงทุน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ต้องมากกว่าเท่ากับ เงินรับฝากงบลงทุน+เจ้าหนี้งบลงทุน</a:t>
            </a:r>
          </a:p>
          <a:p>
            <a:pPr marL="0" indent="0">
              <a:buNone/>
            </a:pP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th-TH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เนื่องจาก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รับครุภัณฑ์วิทยาศาสตร์การแพทย์ที่ สสจ.นพ จัดซื้อจัดจ้างให้เป็นเจ้าหนี้งบลงทุน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ข่องโรงพยาบาล จึงทำให้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เจ้าหนี้เกิน เงินนอกฯที่มีวัตถุประสงค์ อยู่ 995,050 บาท</a:t>
            </a:r>
          </a:p>
          <a:p>
            <a:r>
              <a:rPr lang="th-TH" b="1" dirty="0">
                <a:solidFill>
                  <a:srgbClr val="FF0000"/>
                </a:solidFill>
              </a:rPr>
              <a:t>หัวข้อ 1.6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4313010199.122-รายได้อื่น-เงินงบประมาณงบกลางรับโอนจาก สสจ./รพศ. /รพท./รพช. /รพ.สต.ต้องเท่ากับรายจ่าย</a:t>
            </a:r>
          </a:p>
          <a:p>
            <a:pPr marL="0" indent="0">
              <a:buNone/>
            </a:pPr>
            <a:r>
              <a:rPr lang="th-TH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</a:t>
            </a:r>
            <a:r>
              <a:rPr lang="th-TH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 เนื่องจาก 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เนื่องจากบันทึกบัญชีรายได้ผิดรหัสโดยบันทึก</a:t>
            </a:r>
          </a:p>
          <a:p>
            <a:pPr mar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           เดบิต 5101030205.101 เงินช่วยค่ารักษา พยาบาลประเภทผู้ป่วยนอก ร.พ.รัฐ     650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                   เครดิต 4313010199.119 รายได้อื่น-เงินงบประมาณงบดำเนินงาน                   650 บาท</a:t>
            </a:r>
          </a:p>
          <a:p>
            <a:r>
              <a:rPr lang="th-TH" sz="2400" b="1" dirty="0">
                <a:solidFill>
                  <a:srgbClr val="FF0000"/>
                </a:solidFill>
              </a:rPr>
              <a:t>หัวข้อ 8.4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คู่วัสดุคู่กับเจ้าหนี้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th-TH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r>
              <a:rPr lang="th-TH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เนื่องจาก  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มีการบันทึกบัญชีปรับปรุงเจ้าหนี้ – วัสดุวิทยาศาสตร์และการแพทย์ จำนวน  236,335.42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                                           เจ้าหนี้ – วัสดุอื่น                                จำนวน    18,850   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</a:t>
            </a:r>
            <a:r>
              <a:rPr lang="th-TH" sz="2400" b="1" dirty="0">
                <a:solidFill>
                  <a:srgbClr val="FF0000"/>
                </a:solidFill>
              </a:rPr>
              <a:t>หัวข้อ 9.2  </a:t>
            </a:r>
            <a:r>
              <a:rPr lang="th-TH" sz="2000" b="1" dirty="0">
                <a:solidFill>
                  <a:prstClr val="black"/>
                </a:solidFill>
              </a:rPr>
              <a:t>ต้องบันทึกส่วนปรับลดค่าแรง</a:t>
            </a:r>
          </a:p>
          <a:p>
            <a:pPr marL="0" lv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</a:t>
            </a:r>
            <a:r>
              <a:rPr lang="th-TH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เนื่องจาก</a:t>
            </a:r>
            <a:r>
              <a:rPr lang="th-TH" sz="2000" b="1" u="sng" dirty="0">
                <a:solidFill>
                  <a:prstClr val="black"/>
                </a:solidFill>
              </a:rPr>
              <a:t> </a:t>
            </a:r>
            <a:r>
              <a:rPr lang="th-TH" sz="2000" b="1" dirty="0">
                <a:solidFill>
                  <a:prstClr val="black"/>
                </a:solidFill>
              </a:rPr>
              <a:t>- โรงพยาบาลไม่ได้บันทึกส่วนปรับลดค่าแรง </a:t>
            </a:r>
            <a:r>
              <a:rPr lang="en-US" sz="2000" b="1" dirty="0">
                <a:solidFill>
                  <a:prstClr val="black"/>
                </a:solidFill>
              </a:rPr>
              <a:t>IP </a:t>
            </a:r>
            <a:r>
              <a:rPr lang="th-TH" sz="2000" b="1" dirty="0">
                <a:solidFill>
                  <a:prstClr val="black"/>
                </a:solidFill>
              </a:rPr>
              <a:t>จำนวน 17,211.43บาท</a:t>
            </a:r>
          </a:p>
          <a:p>
            <a:pPr marL="0" lvl="0" indent="0">
              <a:buNone/>
            </a:pPr>
            <a:r>
              <a:rPr lang="th-TH" sz="2400" b="1" dirty="0">
                <a:solidFill>
                  <a:srgbClr val="FF0000"/>
                </a:solidFill>
              </a:rPr>
              <a:t>    หัวข้อ 9.8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การบันทึกบัญชีค่าตอบแทนค้างจ่ายสัมพันธ์กับค่าตอบแทน (ค่าตอบแทนฉบับ 11 และ 12)</a:t>
            </a:r>
          </a:p>
          <a:p>
            <a:pPr marL="0" lv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</a:t>
            </a:r>
            <a:r>
              <a:rPr lang="th-TH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เนื่องจาก</a:t>
            </a:r>
            <a:r>
              <a:rPr lang="th-TH" sz="2000" b="1" u="sng" dirty="0">
                <a:solidFill>
                  <a:prstClr val="black"/>
                </a:solidFill>
              </a:rPr>
              <a:t> </a:t>
            </a:r>
            <a:r>
              <a:rPr lang="th-TH" sz="2000" b="1" dirty="0">
                <a:solidFill>
                  <a:prstClr val="black"/>
                </a:solidFill>
              </a:rPr>
              <a:t>– โรงพยาบาลไม่ได้บันทึกค้างจ่าย ฉ.11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5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ACEB13-E25D-4A80-B59E-40533305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2"/>
            <a:ext cx="10515600" cy="936702"/>
          </a:xfrm>
        </p:spPr>
        <p:txBody>
          <a:bodyPr/>
          <a:lstStyle/>
          <a:p>
            <a:pPr algn="ctr"/>
            <a:r>
              <a:rPr lang="th-TH" dirty="0"/>
              <a:t>โรงพยาบาลสมเด็จพยุพราชธาตุพนม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7645EF-45DB-4976-9F77-A24D7C30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946"/>
            <a:ext cx="10515600" cy="5765181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 หัวข้อ 2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จับคู่รายได้กับส่วนต่างให้มีบัญชีใดบัญชีหนึ่ง</a:t>
            </a:r>
          </a:p>
          <a:p>
            <a:pPr marL="0" indent="0">
              <a:buNone/>
            </a:pP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</a:t>
            </a:r>
            <a:r>
              <a:rPr lang="th-TH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th-TH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เนื่องจาก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บันทึกบัญชีรับรู้ส่วนต่างสูงกรณีเจ้าหนี้ค่ารักษาตามจ่ายไว้ผิดบัญชี 4,041 เดิมบันทึกบัญชี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เดบิต  4301020199.202 ส่วนต่างค่ารักษาที่สูงกว่าเหมาจ่ายรายหัว-กองทุน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4,041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เครดิต  2101020199.202 เจ้าหนี้ค่ารักษา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UC-OP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นอก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CUP                                 </a:t>
            </a:r>
            <a:r>
              <a:rPr lang="th-TH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4,041  บาท</a:t>
            </a:r>
          </a:p>
          <a:p>
            <a:pPr marL="0" indent="0">
              <a:buNone/>
            </a:pPr>
            <a:endParaRPr lang="th-TH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หัวข้อ 4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จับคู่ลูกหนี้กับรายได้   บันทึกปรับปรุงเพิ่มลดลูกหนี้ปีเก่าคู่กับผลสะสม ดังนี้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1102050101.216 ลูกหนี้ค่ารักษา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 OP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บริการเฉพาะ (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CR)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41,500    บาท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1102050101.308 ลูกหนี้ค่ารักษาประกันสังคม 72 ชั่วโมงแรก                 3,893.80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1102050102.602 ลูกหนี้ค่ารักษา พรบ.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                                      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    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1102050102.801 ลูกหนี้ค่ารักษา อปท.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                                   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3,796   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1102050102.301 ลูกหนี้ค่ารักษาประกันสังคม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นอกเ</a:t>
            </a:r>
            <a:r>
              <a:rPr lang="th-TH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ครื่อ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ข่าย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1,677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1102050102.804 ลูกหนี้ค่ารักษาพยาบาลเบิกจ่ายตรง อปท.รูปแบบพิเศษ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IP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38.24 บาท</a:t>
            </a:r>
          </a:p>
        </p:txBody>
      </p:sp>
    </p:spTree>
    <p:extLst>
      <p:ext uri="{BB962C8B-B14F-4D97-AF65-F5344CB8AC3E}">
        <p14:creationId xmlns:p14="http://schemas.microsoft.com/office/powerpoint/2010/main" val="313564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50F214CF-2DB6-4D47-9783-5212BFFC0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59" y="2227047"/>
            <a:ext cx="2846263" cy="260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7" y="2110777"/>
            <a:ext cx="4846422" cy="264111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CC1A611-AF9D-47F7-8E02-09AAE3299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15" y="4449612"/>
            <a:ext cx="3376169" cy="224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DAA86B72-13F2-4ACD-BE5A-6F77DB21A03B}"/>
              </a:ext>
            </a:extLst>
          </p:cNvPr>
          <p:cNvGrpSpPr/>
          <p:nvPr/>
        </p:nvGrpSpPr>
        <p:grpSpPr>
          <a:xfrm>
            <a:off x="2912454" y="533630"/>
            <a:ext cx="8937080" cy="4008768"/>
            <a:chOff x="1835696" y="789550"/>
            <a:chExt cx="7226679" cy="2351418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EED40816-9638-45FE-A51B-AFF7CC67270B}"/>
                </a:ext>
              </a:extLst>
            </p:cNvPr>
            <p:cNvGrpSpPr/>
            <p:nvPr/>
          </p:nvGrpSpPr>
          <p:grpSpPr>
            <a:xfrm>
              <a:off x="5488188" y="789550"/>
              <a:ext cx="3574187" cy="2351418"/>
              <a:chOff x="5488188" y="789550"/>
              <a:chExt cx="3574187" cy="2351418"/>
            </a:xfrm>
          </p:grpSpPr>
          <p:sp>
            <p:nvSpPr>
              <p:cNvPr id="19" name="สี่เหลี่ยมผืนผ้ามุมมน 20">
                <a:extLst>
                  <a:ext uri="{FF2B5EF4-FFF2-40B4-BE49-F238E27FC236}">
                    <a16:creationId xmlns:a16="http://schemas.microsoft.com/office/drawing/2014/main" id="{A76BAD4F-F48E-4B7D-8A64-0D50C11A6288}"/>
                  </a:ext>
                </a:extLst>
              </p:cNvPr>
              <p:cNvSpPr/>
              <p:nvPr/>
            </p:nvSpPr>
            <p:spPr>
              <a:xfrm>
                <a:off x="5490273" y="789550"/>
                <a:ext cx="333825" cy="44198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latin typeface="Angsana New" pitchFamily="18" charset="-34"/>
                    <a:cs typeface="Angsana New" pitchFamily="18" charset="-34"/>
                  </a:rPr>
                  <a:t>S</a:t>
                </a:r>
                <a:endParaRPr lang="th-TH" sz="30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grpSp>
            <p:nvGrpSpPr>
              <p:cNvPr id="20" name="กลุ่ม 19">
                <a:extLst>
                  <a:ext uri="{FF2B5EF4-FFF2-40B4-BE49-F238E27FC236}">
                    <a16:creationId xmlns:a16="http://schemas.microsoft.com/office/drawing/2014/main" id="{1ECEBB2B-6CFE-4083-81D3-17EC82A7DD7A}"/>
                  </a:ext>
                </a:extLst>
              </p:cNvPr>
              <p:cNvGrpSpPr/>
              <p:nvPr/>
            </p:nvGrpSpPr>
            <p:grpSpPr>
              <a:xfrm>
                <a:off x="5488190" y="1250492"/>
                <a:ext cx="3574185" cy="477978"/>
                <a:chOff x="4139952" y="1359729"/>
                <a:chExt cx="3574185" cy="477978"/>
              </a:xfrm>
            </p:grpSpPr>
            <p:sp>
              <p:nvSpPr>
                <p:cNvPr id="24" name="สี่เหลี่ยมผืนผ้ามุมมน 21">
                  <a:extLst>
                    <a:ext uri="{FF2B5EF4-FFF2-40B4-BE49-F238E27FC236}">
                      <a16:creationId xmlns:a16="http://schemas.microsoft.com/office/drawing/2014/main" id="{B38ECCF6-7E1B-4E46-B292-608D75EE1F2C}"/>
                    </a:ext>
                  </a:extLst>
                </p:cNvPr>
                <p:cNvSpPr/>
                <p:nvPr/>
              </p:nvSpPr>
              <p:spPr>
                <a:xfrm>
                  <a:off x="4139952" y="1369634"/>
                  <a:ext cx="333825" cy="441981"/>
                </a:xfrm>
                <a:prstGeom prst="roundRect">
                  <a:avLst/>
                </a:prstGeom>
                <a:gradFill>
                  <a:gsLst>
                    <a:gs pos="2000">
                      <a:schemeClr val="accent3">
                        <a:lumMod val="60000"/>
                        <a:lumOff val="40000"/>
                      </a:schemeClr>
                    </a:gs>
                    <a:gs pos="1000">
                      <a:srgbClr val="83A7C3"/>
                    </a:gs>
                    <a:gs pos="1000">
                      <a:srgbClr val="768FB9"/>
                    </a:gs>
                    <a:gs pos="2000">
                      <a:srgbClr val="83A7C3"/>
                    </a:gs>
                    <a:gs pos="52000">
                      <a:srgbClr val="FFFFFF"/>
                    </a:gs>
                    <a:gs pos="63000">
                      <a:srgbClr val="9C6563"/>
                    </a:gs>
                    <a:gs pos="91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97000">
                      <a:srgbClr val="55261C"/>
                    </a:gs>
                  </a:gsLst>
                  <a:lin ang="5400000" scaled="0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M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5" name="สี่เหลี่ยมผืนผ้ามุมมน 22">
                  <a:extLst>
                    <a:ext uri="{FF2B5EF4-FFF2-40B4-BE49-F238E27FC236}">
                      <a16:creationId xmlns:a16="http://schemas.microsoft.com/office/drawing/2014/main" id="{A44199CD-7C1C-426F-AE59-1DBD24C35BC1}"/>
                    </a:ext>
                  </a:extLst>
                </p:cNvPr>
                <p:cNvSpPr/>
                <p:nvPr/>
              </p:nvSpPr>
              <p:spPr>
                <a:xfrm>
                  <a:off x="4499992" y="1359729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a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6" name="สี่เหลี่ยมผืนผ้ามุมมน 23">
                  <a:extLst>
                    <a:ext uri="{FF2B5EF4-FFF2-40B4-BE49-F238E27FC236}">
                      <a16:creationId xmlns:a16="http://schemas.microsoft.com/office/drawing/2014/main" id="{5DFA8BAB-5FD8-42B8-835E-0AE61CB068E6}"/>
                    </a:ext>
                  </a:extLst>
                </p:cNvPr>
                <p:cNvSpPr/>
                <p:nvPr/>
              </p:nvSpPr>
              <p:spPr>
                <a:xfrm>
                  <a:off x="4860032" y="1359729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n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7" name="สี่เหลี่ยมผืนผ้ามุมมน 25">
                  <a:extLst>
                    <a:ext uri="{FF2B5EF4-FFF2-40B4-BE49-F238E27FC236}">
                      <a16:creationId xmlns:a16="http://schemas.microsoft.com/office/drawing/2014/main" id="{0735DFBB-567D-44F5-A49E-CD3556275F0F}"/>
                    </a:ext>
                  </a:extLst>
                </p:cNvPr>
                <p:cNvSpPr/>
                <p:nvPr/>
              </p:nvSpPr>
              <p:spPr>
                <a:xfrm>
                  <a:off x="5220072" y="1369634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a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8" name="สี่เหลี่ยมผืนผ้ามุมมน 26">
                  <a:extLst>
                    <a:ext uri="{FF2B5EF4-FFF2-40B4-BE49-F238E27FC236}">
                      <a16:creationId xmlns:a16="http://schemas.microsoft.com/office/drawing/2014/main" id="{0025D047-5771-4AEF-A183-8569012304E0}"/>
                    </a:ext>
                  </a:extLst>
                </p:cNvPr>
                <p:cNvSpPr/>
                <p:nvPr/>
              </p:nvSpPr>
              <p:spPr>
                <a:xfrm>
                  <a:off x="5580112" y="1369634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g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9" name="สี่เหลี่ยมผืนผ้ามุมมน 27">
                  <a:extLst>
                    <a:ext uri="{FF2B5EF4-FFF2-40B4-BE49-F238E27FC236}">
                      <a16:creationId xmlns:a16="http://schemas.microsoft.com/office/drawing/2014/main" id="{BF9E14AD-26C2-4B5B-99BC-F5769135679B}"/>
                    </a:ext>
                  </a:extLst>
                </p:cNvPr>
                <p:cNvSpPr/>
                <p:nvPr/>
              </p:nvSpPr>
              <p:spPr>
                <a:xfrm>
                  <a:off x="5940152" y="1369634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e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30" name="สี่เหลี่ยมผืนผ้ามุมมน 28">
                  <a:extLst>
                    <a:ext uri="{FF2B5EF4-FFF2-40B4-BE49-F238E27FC236}">
                      <a16:creationId xmlns:a16="http://schemas.microsoft.com/office/drawing/2014/main" id="{0B57C3EE-A41A-43DD-838D-EE1C44617749}"/>
                    </a:ext>
                  </a:extLst>
                </p:cNvPr>
                <p:cNvSpPr/>
                <p:nvPr/>
              </p:nvSpPr>
              <p:spPr>
                <a:xfrm>
                  <a:off x="6660232" y="1379290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e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31" name="สี่เหลี่ยมผืนผ้ามุมมน 29">
                  <a:extLst>
                    <a:ext uri="{FF2B5EF4-FFF2-40B4-BE49-F238E27FC236}">
                      <a16:creationId xmlns:a16="http://schemas.microsoft.com/office/drawing/2014/main" id="{5CD8D84C-8D03-4090-8F42-52901A91B43D}"/>
                    </a:ext>
                  </a:extLst>
                </p:cNvPr>
                <p:cNvSpPr/>
                <p:nvPr/>
              </p:nvSpPr>
              <p:spPr>
                <a:xfrm>
                  <a:off x="6300192" y="1379290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m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32" name="สี่เหลี่ยมผืนผ้ามุมมน 30">
                  <a:extLst>
                    <a:ext uri="{FF2B5EF4-FFF2-40B4-BE49-F238E27FC236}">
                      <a16:creationId xmlns:a16="http://schemas.microsoft.com/office/drawing/2014/main" id="{DABE0CF3-529F-47C7-B5C7-A2C4680DF710}"/>
                    </a:ext>
                  </a:extLst>
                </p:cNvPr>
                <p:cNvSpPr/>
                <p:nvPr/>
              </p:nvSpPr>
              <p:spPr>
                <a:xfrm>
                  <a:off x="7020272" y="1392938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n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33" name="สี่เหลี่ยมผืนผ้ามุมมน 31">
                  <a:extLst>
                    <a:ext uri="{FF2B5EF4-FFF2-40B4-BE49-F238E27FC236}">
                      <a16:creationId xmlns:a16="http://schemas.microsoft.com/office/drawing/2014/main" id="{BC15F31F-CEB7-4C47-A96D-01F461329CE4}"/>
                    </a:ext>
                  </a:extLst>
                </p:cNvPr>
                <p:cNvSpPr/>
                <p:nvPr/>
              </p:nvSpPr>
              <p:spPr>
                <a:xfrm>
                  <a:off x="7380312" y="1395726"/>
                  <a:ext cx="333825" cy="44198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b="1" dirty="0">
                      <a:solidFill>
                        <a:schemeClr val="accent1">
                          <a:lumMod val="50000"/>
                        </a:schemeClr>
                      </a:solidFill>
                      <a:latin typeface="Angsana New" pitchFamily="18" charset="-34"/>
                      <a:cs typeface="Angsana New" pitchFamily="18" charset="-34"/>
                    </a:rPr>
                    <a:t>t</a:t>
                  </a:r>
                  <a:endParaRPr lang="th-TH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sp>
            <p:nvSpPr>
              <p:cNvPr id="21" name="สี่เหลี่ยมผืนผ้ามุมมน 32">
                <a:extLst>
                  <a:ext uri="{FF2B5EF4-FFF2-40B4-BE49-F238E27FC236}">
                    <a16:creationId xmlns:a16="http://schemas.microsoft.com/office/drawing/2014/main" id="{754AD1B6-CF25-467E-A6FC-5EE4035ED0AB}"/>
                  </a:ext>
                </a:extLst>
              </p:cNvPr>
              <p:cNvSpPr/>
              <p:nvPr/>
            </p:nvSpPr>
            <p:spPr>
              <a:xfrm>
                <a:off x="5488188" y="2698987"/>
                <a:ext cx="333825" cy="44198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latin typeface="Angsana New" pitchFamily="18" charset="-34"/>
                    <a:cs typeface="Angsana New" pitchFamily="18" charset="-34"/>
                  </a:rPr>
                  <a:t>T</a:t>
                </a:r>
                <a:endParaRPr lang="th-TH" sz="30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2" name="สี่เหลี่ยมผืนผ้ามุมมน 33">
                <a:extLst>
                  <a:ext uri="{FF2B5EF4-FFF2-40B4-BE49-F238E27FC236}">
                    <a16:creationId xmlns:a16="http://schemas.microsoft.com/office/drawing/2014/main" id="{A285C997-D171-4407-B240-47ADF2FE90D5}"/>
                  </a:ext>
                </a:extLst>
              </p:cNvPr>
              <p:cNvSpPr/>
              <p:nvPr/>
            </p:nvSpPr>
            <p:spPr>
              <a:xfrm>
                <a:off x="5488189" y="2216062"/>
                <a:ext cx="333825" cy="44198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latin typeface="Angsana New" pitchFamily="18" charset="-34"/>
                    <a:cs typeface="Angsana New" pitchFamily="18" charset="-34"/>
                  </a:rPr>
                  <a:t>R</a:t>
                </a:r>
                <a:endParaRPr lang="th-TH" sz="30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3" name="สี่เหลี่ยมผืนผ้ามุมมน 34">
                <a:extLst>
                  <a:ext uri="{FF2B5EF4-FFF2-40B4-BE49-F238E27FC236}">
                    <a16:creationId xmlns:a16="http://schemas.microsoft.com/office/drawing/2014/main" id="{A0A09766-FB8C-4320-83E3-E95EB5A4F3B4}"/>
                  </a:ext>
                </a:extLst>
              </p:cNvPr>
              <p:cNvSpPr/>
              <p:nvPr/>
            </p:nvSpPr>
            <p:spPr>
              <a:xfrm>
                <a:off x="5488190" y="1728470"/>
                <a:ext cx="333825" cy="44198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latin typeface="Angsana New" pitchFamily="18" charset="-34"/>
                    <a:cs typeface="Angsana New" pitchFamily="18" charset="-34"/>
                  </a:rPr>
                  <a:t>A</a:t>
                </a:r>
                <a:endParaRPr lang="th-TH" sz="30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A833BFE9-FB8A-40CA-B885-204546A55CDC}"/>
                </a:ext>
              </a:extLst>
            </p:cNvPr>
            <p:cNvGrpSpPr/>
            <p:nvPr/>
          </p:nvGrpSpPr>
          <p:grpSpPr>
            <a:xfrm>
              <a:off x="1835696" y="1249788"/>
              <a:ext cx="3398362" cy="472151"/>
              <a:chOff x="2051720" y="1359025"/>
              <a:chExt cx="3398362" cy="472151"/>
            </a:xfrm>
          </p:grpSpPr>
          <p:sp>
            <p:nvSpPr>
              <p:cNvPr id="10" name="สี่เหลี่ยมผืนผ้ามุมมน 14">
                <a:extLst>
                  <a:ext uri="{FF2B5EF4-FFF2-40B4-BE49-F238E27FC236}">
                    <a16:creationId xmlns:a16="http://schemas.microsoft.com/office/drawing/2014/main" id="{E1E42790-DB19-4A66-9666-F26909984E00}"/>
                  </a:ext>
                </a:extLst>
              </p:cNvPr>
              <p:cNvSpPr/>
              <p:nvPr/>
            </p:nvSpPr>
            <p:spPr>
              <a:xfrm>
                <a:off x="2828014" y="1359025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n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1" name="สี่เหลี่ยมผืนผ้ามุมมน 16">
                <a:extLst>
                  <a:ext uri="{FF2B5EF4-FFF2-40B4-BE49-F238E27FC236}">
                    <a16:creationId xmlns:a16="http://schemas.microsoft.com/office/drawing/2014/main" id="{9E3F5F09-221D-414D-A389-492E428DF258}"/>
                  </a:ext>
                </a:extLst>
              </p:cNvPr>
              <p:cNvSpPr/>
              <p:nvPr/>
            </p:nvSpPr>
            <p:spPr>
              <a:xfrm>
                <a:off x="3585163" y="1368930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n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" name="สี่เหลี่ยมผืนผ้ามุมมน 8">
                <a:extLst>
                  <a:ext uri="{FF2B5EF4-FFF2-40B4-BE49-F238E27FC236}">
                    <a16:creationId xmlns:a16="http://schemas.microsoft.com/office/drawing/2014/main" id="{28B008A8-3970-4712-9D9F-60FD367CC33E}"/>
                  </a:ext>
                </a:extLst>
              </p:cNvPr>
              <p:cNvSpPr/>
              <p:nvPr/>
            </p:nvSpPr>
            <p:spPr>
              <a:xfrm>
                <a:off x="2051720" y="1368930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F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3" name="สี่เหลี่ยมผืนผ้ามุมมน 13">
                <a:extLst>
                  <a:ext uri="{FF2B5EF4-FFF2-40B4-BE49-F238E27FC236}">
                    <a16:creationId xmlns:a16="http://schemas.microsoft.com/office/drawing/2014/main" id="{D108AF8A-D836-4B9C-8F74-CDA81C05CD6F}"/>
                  </a:ext>
                </a:extLst>
              </p:cNvPr>
              <p:cNvSpPr/>
              <p:nvPr/>
            </p:nvSpPr>
            <p:spPr>
              <a:xfrm>
                <a:off x="2439056" y="1359025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i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4" name="สี่เหลี่ยมผืนผ้ามุมมน 15">
                <a:extLst>
                  <a:ext uri="{FF2B5EF4-FFF2-40B4-BE49-F238E27FC236}">
                    <a16:creationId xmlns:a16="http://schemas.microsoft.com/office/drawing/2014/main" id="{D4338B84-DDDC-4061-A0C0-FF81334690DA}"/>
                  </a:ext>
                </a:extLst>
              </p:cNvPr>
              <p:cNvSpPr/>
              <p:nvPr/>
            </p:nvSpPr>
            <p:spPr>
              <a:xfrm>
                <a:off x="3198999" y="1368930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a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5" name="สี่เหลี่ยมผืนผ้ามุมมน 17">
                <a:extLst>
                  <a:ext uri="{FF2B5EF4-FFF2-40B4-BE49-F238E27FC236}">
                    <a16:creationId xmlns:a16="http://schemas.microsoft.com/office/drawing/2014/main" id="{A3F8C99D-9E91-4357-A44B-61A6E9B4CDDF}"/>
                  </a:ext>
                </a:extLst>
              </p:cNvPr>
              <p:cNvSpPr/>
              <p:nvPr/>
            </p:nvSpPr>
            <p:spPr>
              <a:xfrm>
                <a:off x="3981207" y="1368930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c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6" name="สี่เหลี่ยมผืนผ้ามุมมน 18">
                <a:extLst>
                  <a:ext uri="{FF2B5EF4-FFF2-40B4-BE49-F238E27FC236}">
                    <a16:creationId xmlns:a16="http://schemas.microsoft.com/office/drawing/2014/main" id="{9F1B21B5-2E5D-49A4-AC8B-2222783F6AB6}"/>
                  </a:ext>
                </a:extLst>
              </p:cNvPr>
              <p:cNvSpPr/>
              <p:nvPr/>
            </p:nvSpPr>
            <p:spPr>
              <a:xfrm>
                <a:off x="4739387" y="1378586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a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7" name="สี่เหลี่ยมผืนผ้ามุมมน 19">
                <a:extLst>
                  <a:ext uri="{FF2B5EF4-FFF2-40B4-BE49-F238E27FC236}">
                    <a16:creationId xmlns:a16="http://schemas.microsoft.com/office/drawing/2014/main" id="{8E77655D-B724-4D08-B0A5-749EB0042338}"/>
                  </a:ext>
                </a:extLst>
              </p:cNvPr>
              <p:cNvSpPr/>
              <p:nvPr/>
            </p:nvSpPr>
            <p:spPr>
              <a:xfrm>
                <a:off x="4364618" y="1365805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i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8" name="สี่เหลี่ยมผืนผ้ามุมมน 36">
                <a:extLst>
                  <a:ext uri="{FF2B5EF4-FFF2-40B4-BE49-F238E27FC236}">
                    <a16:creationId xmlns:a16="http://schemas.microsoft.com/office/drawing/2014/main" id="{8DA4790C-6F32-48FC-9029-FEB5C152F6A6}"/>
                  </a:ext>
                </a:extLst>
              </p:cNvPr>
              <p:cNvSpPr/>
              <p:nvPr/>
            </p:nvSpPr>
            <p:spPr>
              <a:xfrm>
                <a:off x="5116257" y="1389195"/>
                <a:ext cx="333825" cy="44198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b="1" dirty="0">
                    <a:solidFill>
                      <a:schemeClr val="accent1">
                        <a:lumMod val="50000"/>
                      </a:schemeClr>
                    </a:solidFill>
                    <a:latin typeface="Angsana New" pitchFamily="18" charset="-34"/>
                    <a:cs typeface="Angsana New" pitchFamily="18" charset="-34"/>
                  </a:rPr>
                  <a:t>l</a:t>
                </a:r>
                <a:endParaRPr lang="th-TH" sz="3000" b="1" dirty="0">
                  <a:solidFill>
                    <a:schemeClr val="accent1">
                      <a:lumMod val="50000"/>
                    </a:schemeClr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3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582EE8FD-A742-4186-BEBA-F74E85CD1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70445"/>
              </p:ext>
            </p:extLst>
          </p:nvPr>
        </p:nvGraphicFramePr>
        <p:xfrm>
          <a:off x="367989" y="312234"/>
          <a:ext cx="11508059" cy="623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23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9BD0C44B-19ED-46A4-BBAF-268D06CA5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909692"/>
              </p:ext>
            </p:extLst>
          </p:nvPr>
        </p:nvGraphicFramePr>
        <p:xfrm>
          <a:off x="0" y="0"/>
          <a:ext cx="644577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ไดอะแกรม 8">
            <a:extLst>
              <a:ext uri="{FF2B5EF4-FFF2-40B4-BE49-F238E27FC236}">
                <a16:creationId xmlns:a16="http://schemas.microsoft.com/office/drawing/2014/main" id="{7FCA65C1-0CE3-4AC2-A34D-C9D710FF5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235724"/>
              </p:ext>
            </p:extLst>
          </p:nvPr>
        </p:nvGraphicFramePr>
        <p:xfrm>
          <a:off x="158230" y="5373973"/>
          <a:ext cx="12033769" cy="144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B841688-E1A8-4D70-A961-273E1D205F4C}"/>
              </a:ext>
            </a:extLst>
          </p:cNvPr>
          <p:cNvSpPr/>
          <p:nvPr/>
        </p:nvSpPr>
        <p:spPr>
          <a:xfrm>
            <a:off x="2458390" y="4856809"/>
            <a:ext cx="6940446" cy="83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กระบวนการพัฒนาคุณภาพบัญชีหน่วยบริการ</a:t>
            </a:r>
          </a:p>
        </p:txBody>
      </p:sp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5130951-0F1F-4D81-98AA-8723C775E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205630"/>
              </p:ext>
            </p:extLst>
          </p:nvPr>
        </p:nvGraphicFramePr>
        <p:xfrm>
          <a:off x="6445770" y="1"/>
          <a:ext cx="5343525" cy="422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188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8E14FD6-086E-4235-916F-BA4A0BDC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33816"/>
            <a:ext cx="11820292" cy="66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CEB99C-BB8C-4EE2-937C-DC4C5F51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1011"/>
          </a:xfrm>
        </p:spPr>
        <p:txBody>
          <a:bodyPr>
            <a:normAutofit/>
          </a:bodyPr>
          <a:lstStyle/>
          <a:p>
            <a:pPr algn="ctr"/>
            <a:r>
              <a:rPr lang="th-TH" b="1" dirty="0"/>
              <a:t>โรงพยาบาลนครพนม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43CEC20-F86E-4455-847A-C762748C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9" y="1828800"/>
            <a:ext cx="10907751" cy="4348163"/>
          </a:xfrm>
        </p:spPr>
        <p:txBody>
          <a:bodyPr/>
          <a:lstStyle/>
          <a:p>
            <a:pPr algn="ctr"/>
            <a:endParaRPr lang="th-TH" b="1" dirty="0"/>
          </a:p>
          <a:p>
            <a:pPr marL="0" indent="0" algn="ctr">
              <a:buNone/>
            </a:pPr>
            <a:r>
              <a:rPr lang="th-TH" sz="3200" b="1" dirty="0">
                <a:solidFill>
                  <a:srgbClr val="FF0000"/>
                </a:solidFill>
              </a:rPr>
              <a:t>หัวข้อ 9.4</a:t>
            </a:r>
            <a:r>
              <a:rPr lang="th-TH" b="1" dirty="0"/>
              <a:t>  </a:t>
            </a:r>
            <a:r>
              <a:rPr lang="en-US" sz="2600" b="1" dirty="0"/>
              <a:t>“ </a:t>
            </a:r>
            <a:r>
              <a:rPr lang="th-TH" sz="2600" b="1" dirty="0"/>
              <a:t>มีการบันทึกวัสดุคงเหลือตามนโยบายบัญชีสำนักงานปลัดกระทรวงสาธารณสุขทุกเดือน</a:t>
            </a:r>
            <a:r>
              <a:rPr lang="en-US" sz="2600" b="1" dirty="0"/>
              <a:t>”</a:t>
            </a:r>
          </a:p>
          <a:p>
            <a:pPr marL="457200" lvl="1" indent="0" algn="ctr">
              <a:buNone/>
            </a:pPr>
            <a:r>
              <a:rPr lang="th-TH" sz="2800" b="1" dirty="0"/>
              <a:t>ไม่ได้บันทึกวัสดุเภสัชกรรมใช้ไป </a:t>
            </a:r>
          </a:p>
          <a:p>
            <a:pPr marL="457200" lvl="1" indent="0" algn="ctr">
              <a:buNone/>
            </a:pPr>
            <a:endParaRPr lang="th-TH" b="1" dirty="0"/>
          </a:p>
          <a:p>
            <a:pPr marL="457200" lvl="1" indent="0">
              <a:buNone/>
            </a:pPr>
            <a:r>
              <a:rPr lang="th-TH" sz="3600" b="1" u="sng" dirty="0">
                <a:solidFill>
                  <a:srgbClr val="FF0000"/>
                </a:solidFill>
              </a:rPr>
              <a:t>เนื่องจาก</a:t>
            </a:r>
            <a:r>
              <a:rPr lang="th-TH" b="1" dirty="0"/>
              <a:t> </a:t>
            </a:r>
            <a:r>
              <a:rPr lang="th-TH" sz="2800" dirty="0"/>
              <a:t>เนื่องจากทางโรงพยาบาลไม่ได้แยกวัสดุเภสัชกรรมออกจากวัสดุการแพทย์ทั่วไป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26754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F019EA-EB02-47CA-B1FE-857DCFBE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โรงพยาบาลปลาปาก</a:t>
            </a: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C544E8B8-60E1-4756-9452-A443C539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541"/>
            <a:ext cx="10515600" cy="48834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h-TH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</a:rPr>
              <a:t>      หัวข้อ1.7</a:t>
            </a:r>
            <a:r>
              <a:rPr lang="th-TH" b="1" dirty="0"/>
              <a:t>  </a:t>
            </a:r>
            <a:r>
              <a:rPr lang="en-US" b="1" dirty="0"/>
              <a:t>“</a:t>
            </a:r>
            <a:r>
              <a:rPr lang="th-TH" b="1" dirty="0"/>
              <a:t> งบดำเนินงานรับโอนจาก สสจ.  รายได้ ต้องเท่ากับ หรือ มากกว่า รายจ่าย </a:t>
            </a:r>
            <a:r>
              <a:rPr lang="en-US" b="1" dirty="0"/>
              <a:t>”</a:t>
            </a:r>
          </a:p>
          <a:p>
            <a:pPr marL="0" indent="0">
              <a:buNone/>
            </a:pPr>
            <a:r>
              <a:rPr lang="en-US" b="1" dirty="0"/>
              <a:t>                   -</a:t>
            </a:r>
            <a:r>
              <a:rPr lang="th-TH" b="1" dirty="0"/>
              <a:t>งบประมาณงบดำเนินงานมากกว่ารายได้ อยู่จำนวน 115,000 บาท</a:t>
            </a:r>
          </a:p>
          <a:p>
            <a:pPr marL="457200" lvl="1" indent="0">
              <a:buNone/>
            </a:pPr>
            <a:r>
              <a:rPr lang="th-TH" sz="3200" b="1" u="sng" dirty="0">
                <a:solidFill>
                  <a:srgbClr val="FF0000"/>
                </a:solidFill>
              </a:rPr>
              <a:t>เนื่องจาก </a:t>
            </a:r>
            <a:r>
              <a:rPr lang="th-TH" sz="2800" b="1" u="sng" dirty="0">
                <a:solidFill>
                  <a:srgbClr val="FF0000"/>
                </a:solidFill>
              </a:rPr>
              <a:t> </a:t>
            </a:r>
            <a:r>
              <a:rPr lang="th-TH" sz="2800" b="1" dirty="0"/>
              <a:t>โรงพยาบาลปลาปากบันทึกบัญชี ผิดเป็น</a:t>
            </a:r>
          </a:p>
          <a:p>
            <a:pPr marL="457200" lvl="1" indent="0">
              <a:buNone/>
            </a:pPr>
            <a:r>
              <a:rPr lang="th-TH" sz="2800" b="1" dirty="0"/>
              <a:t>                - เดบิต บันทึกบัญชีเงินสมทบ ปกส.นายจ้าง (เงินงบประมาณ)      3,000 บาท</a:t>
            </a:r>
          </a:p>
          <a:p>
            <a:pPr marL="457200" lvl="1" indent="0">
              <a:buNone/>
            </a:pPr>
            <a:r>
              <a:rPr lang="th-TH" sz="2800" b="1" dirty="0"/>
              <a:t>                - เดบิต ค่าตอบแทน </a:t>
            </a:r>
            <a:r>
              <a:rPr lang="th-TH" sz="2800" b="1" dirty="0" err="1"/>
              <a:t>พต</a:t>
            </a:r>
            <a:r>
              <a:rPr lang="th-TH" sz="2800" b="1" dirty="0"/>
              <a:t>ส.(เงินงบประมาณ)                              112,000 บาท</a:t>
            </a:r>
          </a:p>
          <a:p>
            <a:pPr marL="457200" lvl="1" indent="0">
              <a:buNone/>
            </a:pPr>
            <a:r>
              <a:rPr lang="th-TH" sz="2800" b="1" dirty="0"/>
              <a:t>                         เครดิต บัญชีรายได้ระหว่างหน่วยงาน – หน่วยงานรับเงินงบกลางจากรัฐบาล  112,000 บาท</a:t>
            </a:r>
          </a:p>
          <a:p>
            <a:pPr marL="457200" lvl="1" indent="0">
              <a:buNone/>
            </a:pPr>
            <a:r>
              <a:rPr lang="th-TH" sz="3600" b="1" u="sng" dirty="0">
                <a:solidFill>
                  <a:srgbClr val="FF0000"/>
                </a:solidFill>
              </a:rPr>
              <a:t>              </a:t>
            </a:r>
            <a:endParaRPr lang="th-TH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</a:rPr>
              <a:t>      </a:t>
            </a:r>
            <a:r>
              <a:rPr lang="th-TH" sz="3600" b="1" dirty="0">
                <a:solidFill>
                  <a:srgbClr val="FF0000"/>
                </a:solidFill>
              </a:rPr>
              <a:t>หัวข้อ 9.4</a:t>
            </a:r>
            <a:r>
              <a:rPr lang="th-TH" b="1" dirty="0"/>
              <a:t>  </a:t>
            </a:r>
            <a:r>
              <a:rPr lang="en-US" b="1" dirty="0"/>
              <a:t>“ </a:t>
            </a:r>
            <a:r>
              <a:rPr lang="th-TH" b="1" dirty="0"/>
              <a:t>มีการบันทึกวัสดุคงเหลือตามนโยบายบัญชีสำนักงานปลัดกระทรวงสาธารณสุขทุกเดือน</a:t>
            </a:r>
            <a:r>
              <a:rPr lang="en-US" b="1" dirty="0"/>
              <a:t>”</a:t>
            </a:r>
          </a:p>
          <a:p>
            <a:pPr marL="457200" lvl="1" indent="0" algn="ctr">
              <a:buNone/>
            </a:pPr>
            <a:r>
              <a:rPr lang="th-TH" sz="2800" b="1" dirty="0"/>
              <a:t>ไม่ได้บันทึกวัสดุเภสัชกรรมใช้ไป </a:t>
            </a:r>
          </a:p>
          <a:p>
            <a:pPr marL="457200" lvl="1" indent="0" algn="ctr">
              <a:buNone/>
            </a:pPr>
            <a:endParaRPr lang="th-TH" b="1" dirty="0"/>
          </a:p>
          <a:p>
            <a:pPr marL="457200" lvl="1" indent="0">
              <a:buNone/>
            </a:pPr>
            <a:r>
              <a:rPr lang="th-TH" sz="3600" b="1" u="sng" dirty="0">
                <a:solidFill>
                  <a:srgbClr val="FF0000"/>
                </a:solidFill>
              </a:rPr>
              <a:t>เนื่องจาก</a:t>
            </a:r>
            <a:r>
              <a:rPr lang="th-TH" b="1" dirty="0"/>
              <a:t> </a:t>
            </a:r>
            <a:r>
              <a:rPr lang="th-TH" sz="2800" dirty="0"/>
              <a:t>เนื่องจากทางโรงพยาบาลไม่ได้แยกวัสดุเภสัชกรรมออกจากวัสดุการแพทย์ทั่วไป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209279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07A6DC-9E85-4B6E-B42E-1D1BE518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โรงพยาบาลท่าอุเทน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3B0B657-AE26-4374-896A-E47400D7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sz="3200" b="1" dirty="0">
                <a:solidFill>
                  <a:srgbClr val="FF0000"/>
                </a:solidFill>
              </a:rPr>
              <a:t>หัวข้อ9.4</a:t>
            </a:r>
            <a:r>
              <a:rPr lang="th-TH" b="1" dirty="0"/>
              <a:t>  </a:t>
            </a:r>
            <a:r>
              <a:rPr lang="en-US" b="1" dirty="0"/>
              <a:t>“ </a:t>
            </a:r>
            <a:r>
              <a:rPr lang="th-TH" b="1" dirty="0"/>
              <a:t>มีการบันทึกวัสดุคงเหลือตามนโยบายบัญชีสำนักงานปลัดกระทรวงสาธารณสุขทุกเดือน</a:t>
            </a:r>
            <a:r>
              <a:rPr lang="en-US" b="1" dirty="0"/>
              <a:t>”</a:t>
            </a:r>
          </a:p>
          <a:p>
            <a:pPr marL="457200" lvl="1" indent="0" algn="ctr">
              <a:buNone/>
            </a:pPr>
            <a:r>
              <a:rPr lang="th-TH" sz="2800" b="1" dirty="0"/>
              <a:t>ไม่ได้บันทึกวัสดุเภสัชกรรมใช้ไป </a:t>
            </a:r>
          </a:p>
          <a:p>
            <a:pPr marL="457200" lvl="1" indent="0" algn="ctr">
              <a:buNone/>
            </a:pPr>
            <a:endParaRPr lang="th-TH" b="1" dirty="0"/>
          </a:p>
          <a:p>
            <a:pPr marL="457200" lvl="1" indent="0">
              <a:buNone/>
            </a:pPr>
            <a:r>
              <a:rPr lang="th-TH" sz="3600" b="1" u="sng" dirty="0">
                <a:solidFill>
                  <a:srgbClr val="FF0000"/>
                </a:solidFill>
              </a:rPr>
              <a:t>เนื่องจาก</a:t>
            </a:r>
            <a:r>
              <a:rPr lang="th-TH" b="1" dirty="0"/>
              <a:t> </a:t>
            </a:r>
            <a:r>
              <a:rPr lang="th-TH" sz="2800" dirty="0"/>
              <a:t>เนื่องจากทางโรงพยาบาลไม่ได้แยกวัสดุเภสัชกรรมออกจากวัสดุการแพทย์ทั่วไป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151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9E6339-6CE2-4D6B-8D0F-0605F88E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โรงพยาบาลนาทม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7B58F4-84DD-4E51-B132-D25D7B0E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หัวข้อ 9.2  </a:t>
            </a:r>
            <a:r>
              <a:rPr lang="th-TH" dirty="0"/>
              <a:t>มีการบันทึกส่วนปรับลดค่าแรง </a:t>
            </a:r>
            <a:r>
              <a:rPr lang="en-US" dirty="0"/>
              <a:t>IP </a:t>
            </a:r>
            <a:r>
              <a:rPr lang="th-TH" dirty="0"/>
              <a:t>จาก </a:t>
            </a:r>
            <a:r>
              <a:rPr lang="th-TH" dirty="0" err="1"/>
              <a:t>สปสช</a:t>
            </a:r>
            <a:r>
              <a:rPr lang="th-TH" dirty="0"/>
              <a:t>. (รับโอนเงินค่าบริการทางการแพทย์ </a:t>
            </a:r>
            <a:r>
              <a:rPr lang="en-US" dirty="0"/>
              <a:t>UC-IP </a:t>
            </a:r>
            <a:r>
              <a:rPr lang="th-TH" dirty="0"/>
              <a:t>ตาม </a:t>
            </a:r>
            <a:r>
              <a:rPr lang="en-US" dirty="0"/>
              <a:t>Statement </a:t>
            </a:r>
            <a:r>
              <a:rPr lang="th-TH" dirty="0"/>
              <a:t>รายเดือน โดยมีการหักส่วนปรับลดค่าแรง)</a:t>
            </a:r>
          </a:p>
          <a:p>
            <a:pPr marL="0" indent="0">
              <a:buNone/>
            </a:pPr>
            <a:r>
              <a:rPr lang="th-TH" b="1" u="sng" dirty="0">
                <a:solidFill>
                  <a:srgbClr val="FF0000"/>
                </a:solidFill>
              </a:rPr>
              <a:t>เนื่องจาก</a:t>
            </a:r>
            <a:r>
              <a:rPr lang="th-TH" b="1" dirty="0"/>
              <a:t>  </a:t>
            </a:r>
          </a:p>
          <a:p>
            <a:pPr marL="0" indent="0">
              <a:buNone/>
            </a:pPr>
            <a:r>
              <a:rPr lang="th-TH" b="1" dirty="0"/>
              <a:t>            - </a:t>
            </a:r>
            <a:r>
              <a:rPr lang="th-TH" dirty="0"/>
              <a:t>โรงพยาบาลไม่ได้บันทึกส่วนปรับลดค่าแรง </a:t>
            </a:r>
            <a:r>
              <a:rPr lang="en-US" dirty="0"/>
              <a:t>IP </a:t>
            </a:r>
            <a:r>
              <a:rPr lang="th-TH" dirty="0"/>
              <a:t>จำนวน 255,056.33  บาท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035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208C2B-2502-48EF-A1CB-4CD06D69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25"/>
            <a:ext cx="10515600" cy="1014760"/>
          </a:xfrm>
        </p:spPr>
        <p:txBody>
          <a:bodyPr/>
          <a:lstStyle/>
          <a:p>
            <a:pPr algn="ctr"/>
            <a:r>
              <a:rPr lang="th-TH" dirty="0"/>
              <a:t>โรงพยาบาลนาแก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7342064-ED5B-4525-95E6-F56B446B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7" y="959005"/>
            <a:ext cx="11496907" cy="5675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หัวข้อ 4.9 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จับคู่ลูกหนี้กับรายได้</a:t>
            </a:r>
          </a:p>
          <a:p>
            <a:pPr marL="0" indent="0">
              <a:buNone/>
            </a:pP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-ลูกหนี้ค่ารักษาประกันสังคม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OP-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เครือข่าย น้อยกว่ารายได้ค่ารักษาประกันสังคม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OP-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เครือข่ายอยู่ 2,723 บาท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       </a:t>
            </a:r>
            <a:r>
              <a:rPr lang="th-TH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</a:t>
            </a:r>
            <a:r>
              <a:rPr lang="th-TH" b="1" dirty="0"/>
              <a:t>   </a:t>
            </a:r>
            <a:r>
              <a:rPr lang="th-TH" sz="2000" b="1" dirty="0"/>
              <a:t>บันทึกคู่ขาบัญชีผิดบันทึกเป็น</a:t>
            </a:r>
          </a:p>
          <a:p>
            <a:pPr marL="0" indent="0">
              <a:buNone/>
            </a:pPr>
            <a:r>
              <a:rPr lang="th-TH" sz="2000" b="1" dirty="0"/>
              <a:t>                เดบิต รายได้ค่ารักษา โควิด </a:t>
            </a:r>
            <a:r>
              <a:rPr lang="en-US" sz="2000" b="1" dirty="0"/>
              <a:t>OP                </a:t>
            </a:r>
            <a:r>
              <a:rPr lang="th-TH" sz="2000" b="1" dirty="0"/>
              <a:t>2,723</a:t>
            </a:r>
            <a:r>
              <a:rPr lang="en-US" sz="2000" b="1" dirty="0"/>
              <a:t> </a:t>
            </a:r>
            <a:r>
              <a:rPr lang="th-TH" sz="2000" b="1" dirty="0"/>
              <a:t>บาท</a:t>
            </a:r>
          </a:p>
          <a:p>
            <a:pPr marL="0" indent="0">
              <a:buNone/>
            </a:pPr>
            <a:r>
              <a:rPr lang="th-TH" sz="2000" b="1" dirty="0"/>
              <a:t>                            เครดิต  รายได้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ค่ารักษาประกันสังคม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OP-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เครือข่าย  2,723  บาท</a:t>
            </a:r>
            <a:endParaRPr lang="th-TH" sz="1000" dirty="0"/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หัวข้อ8.5    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จับคู่วัสดุคู่กับเจ้าหนี้-วัสดุทันตกรรมน้อยกว่าเจ้าหนี้เจ้าหนี้-วัสดุทันตกรรม อยู่ 1,700 บาท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       </a:t>
            </a:r>
            <a:r>
              <a:rPr lang="th-TH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</a:t>
            </a:r>
            <a:r>
              <a:rPr lang="th-TH" b="1" dirty="0"/>
              <a:t>   </a:t>
            </a:r>
            <a:r>
              <a:rPr lang="th-TH" sz="2000" b="1" dirty="0"/>
              <a:t>มีการนำเอาเจ้าหนี้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–วัสดุทันตกรรมของเดือน สิงหาคม 2564มาบันทึกบัญชีเลยทำให้เจ้าหนี้มีมูลค่ามากกว่าวัสดุ</a:t>
            </a:r>
            <a:endParaRPr lang="th-TH" sz="1100" b="1" dirty="0"/>
          </a:p>
          <a:p>
            <a:pPr marL="0" lv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หัวข้อ 9.3 </a:t>
            </a:r>
            <a:r>
              <a:rPr lang="th-TH" sz="2000" b="1" dirty="0">
                <a:solidFill>
                  <a:prstClr val="black"/>
                </a:solidFill>
              </a:rPr>
              <a:t>ต้องบันทึกส่วนปรับลดค่าแรง</a:t>
            </a:r>
          </a:p>
          <a:p>
            <a:pPr marL="0" lvl="0" indent="0">
              <a:buNone/>
            </a:pPr>
            <a:r>
              <a:rPr lang="th-TH" b="1" dirty="0">
                <a:solidFill>
                  <a:srgbClr val="FF0000"/>
                </a:solidFill>
              </a:rPr>
              <a:t>        </a:t>
            </a:r>
            <a:r>
              <a:rPr lang="th-TH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</a:t>
            </a:r>
            <a:r>
              <a:rPr lang="th-TH" b="1" dirty="0">
                <a:solidFill>
                  <a:prstClr val="black"/>
                </a:solidFill>
              </a:rPr>
              <a:t>   - </a:t>
            </a:r>
            <a:r>
              <a:rPr lang="th-TH" sz="2000" b="1" dirty="0">
                <a:solidFill>
                  <a:prstClr val="black"/>
                </a:solidFill>
              </a:rPr>
              <a:t>โรงพยาบาลไม่ได้บันทึกส่วนปรับลดค่าแรง </a:t>
            </a:r>
            <a:r>
              <a:rPr lang="en-US" sz="2000" b="1" dirty="0">
                <a:solidFill>
                  <a:prstClr val="black"/>
                </a:solidFill>
              </a:rPr>
              <a:t>OP </a:t>
            </a:r>
            <a:r>
              <a:rPr lang="th-TH" sz="2000" b="1" dirty="0">
                <a:solidFill>
                  <a:prstClr val="black"/>
                </a:solidFill>
              </a:rPr>
              <a:t>จำนวน 33,448,362.04 บาท</a:t>
            </a:r>
          </a:p>
          <a:p>
            <a:pPr marL="0" indent="0">
              <a:buNone/>
            </a:pPr>
            <a:r>
              <a:rPr lang="th-TH" sz="2000" b="1" dirty="0">
                <a:solidFill>
                  <a:prstClr val="black"/>
                </a:solidFill>
              </a:rPr>
              <a:t>	                    - โรงพยาบาลไม่ได้บันทึกส่วนปรับลดค่าแรง </a:t>
            </a:r>
            <a:r>
              <a:rPr lang="en-US" sz="2000" b="1" dirty="0">
                <a:solidFill>
                  <a:prstClr val="black"/>
                </a:solidFill>
              </a:rPr>
              <a:t>PP </a:t>
            </a:r>
            <a:r>
              <a:rPr lang="th-TH" sz="2000" b="1" dirty="0">
                <a:solidFill>
                  <a:prstClr val="black"/>
                </a:solidFill>
              </a:rPr>
              <a:t>จำนวน 6,673,395.83 บาท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</a:rPr>
              <a:t>หัวข้อ</a:t>
            </a:r>
            <a:r>
              <a:rPr lang="th-TH" b="1" dirty="0">
                <a:solidFill>
                  <a:prstClr val="black"/>
                </a:solidFill>
              </a:rPr>
              <a:t> 9.4 </a:t>
            </a:r>
            <a:r>
              <a:rPr lang="en-US" sz="2200" b="1" dirty="0">
                <a:solidFill>
                  <a:prstClr val="black"/>
                </a:solidFill>
              </a:rPr>
              <a:t>“ </a:t>
            </a:r>
            <a:r>
              <a:rPr lang="th-TH" sz="2200" b="1" dirty="0">
                <a:solidFill>
                  <a:prstClr val="black"/>
                </a:solidFill>
              </a:rPr>
              <a:t>มีการบันทึกวัสดุคงเหลือตามนโยบายบัญชีสำนักงานปลัดกระทรวงสาธารณสุขทุกเดือน</a:t>
            </a:r>
            <a:r>
              <a:rPr lang="en-US" sz="2200" b="1" dirty="0">
                <a:solidFill>
                  <a:prstClr val="black"/>
                </a:solidFill>
              </a:rPr>
              <a:t>”</a:t>
            </a:r>
            <a:r>
              <a:rPr lang="th-TH" sz="2200" b="1" dirty="0">
                <a:solidFill>
                  <a:prstClr val="black"/>
                </a:solidFill>
              </a:rPr>
              <a:t>ไม่ได้บันทึกวัสดุเภสัชกรรมใช้ไป </a:t>
            </a:r>
            <a:endParaRPr lang="th-TH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th-TH" sz="2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เนื่องจาก </a:t>
            </a:r>
            <a:r>
              <a:rPr lang="th-TH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ในเดือนธันวาคม 2564ไม่มีการตัดวัสดุใช้ไปเนื่องจากโรงพยาบาลตัดใช้ไปครั้งเดียว</a:t>
            </a:r>
            <a:endParaRPr lang="th-TH" sz="2000" dirty="0">
              <a:solidFill>
                <a:prstClr val="black"/>
              </a:solidFill>
            </a:endParaRPr>
          </a:p>
          <a:p>
            <a:endParaRPr lang="th-TH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5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5677</TotalTime>
  <Words>1056</Words>
  <Application>Microsoft Office PowerPoint</Application>
  <PresentationFormat>แบบจอกว้าง</PresentationFormat>
  <Paragraphs>127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Tahoma</vt:lpstr>
      <vt:lpstr>Tahoma (เนื้อความ)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โรงพยาบาลนครพนม</vt:lpstr>
      <vt:lpstr>โรงพยาบาลปลาปาก</vt:lpstr>
      <vt:lpstr>โรงพยาบาลท่าอุเทน</vt:lpstr>
      <vt:lpstr>โรงพยาบาลนาทม</vt:lpstr>
      <vt:lpstr>โรงพยาบาลนาแก</vt:lpstr>
      <vt:lpstr>โรงพยาบาลศรีสงคราม</vt:lpstr>
      <vt:lpstr>โรงพยาบาลนาหว้า</vt:lpstr>
      <vt:lpstr>โรงพยาบาลโพนสวรรค์</vt:lpstr>
      <vt:lpstr>โรงพยาบาลสมเด็จพยุพราชธาตุพนม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surachai</dc:creator>
  <cp:lastModifiedBy>BOONLOM</cp:lastModifiedBy>
  <cp:revision>495</cp:revision>
  <cp:lastPrinted>2021-07-15T08:13:48Z</cp:lastPrinted>
  <dcterms:created xsi:type="dcterms:W3CDTF">2019-01-22T08:44:56Z</dcterms:created>
  <dcterms:modified xsi:type="dcterms:W3CDTF">2022-02-03T07:24:28Z</dcterms:modified>
</cp:coreProperties>
</file>