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11"/>
  </p:handoutMasterIdLst>
  <p:sldIdLst>
    <p:sldId id="256" r:id="rId2"/>
    <p:sldId id="263" r:id="rId3"/>
    <p:sldId id="265" r:id="rId4"/>
    <p:sldId id="271" r:id="rId5"/>
    <p:sldId id="267" r:id="rId6"/>
    <p:sldId id="272" r:id="rId7"/>
    <p:sldId id="269" r:id="rId8"/>
    <p:sldId id="273" r:id="rId9"/>
    <p:sldId id="274" r:id="rId10"/>
  </p:sldIdLst>
  <p:sldSz cx="9144000" cy="5143500" type="screen16x9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516" y="168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F58B1259-B94B-47F8-AB91-2DD0757AE964}" type="datetimeFigureOut">
              <a:rPr lang="en-US" smtClean="0"/>
              <a:t>12/21/2021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2F63F7C4-CE21-41A9-A8BF-9FECF8B51A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159134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08228-623F-46DD-8AAE-D24B24DB50A9}" type="datetimeFigureOut">
              <a:rPr lang="en-US" smtClean="0"/>
              <a:t>12/21/2021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50B7FF-A2E4-4EF4-BD93-B802DCBDFCB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08228-623F-46DD-8AAE-D24B24DB50A9}" type="datetimeFigureOut">
              <a:rPr lang="en-US" smtClean="0"/>
              <a:t>12/21/2021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50B7FF-A2E4-4EF4-BD93-B802DCBDFCB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08228-623F-46DD-8AAE-D24B24DB50A9}" type="datetimeFigureOut">
              <a:rPr lang="en-US" smtClean="0"/>
              <a:t>12/21/2021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50B7FF-A2E4-4EF4-BD93-B802DCBDFCB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08228-623F-46DD-8AAE-D24B24DB50A9}" type="datetimeFigureOut">
              <a:rPr lang="en-US" smtClean="0"/>
              <a:t>12/21/2021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50B7FF-A2E4-4EF4-BD93-B802DCBDFCB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08228-623F-46DD-8AAE-D24B24DB50A9}" type="datetimeFigureOut">
              <a:rPr lang="en-US" smtClean="0"/>
              <a:t>12/21/2021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50B7FF-A2E4-4EF4-BD93-B802DCBDFCB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08228-623F-46DD-8AAE-D24B24DB50A9}" type="datetimeFigureOut">
              <a:rPr lang="en-US" smtClean="0"/>
              <a:t>12/21/2021</a:t>
            </a:fld>
            <a:endParaRPr lang="en-US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50B7FF-A2E4-4EF4-BD93-B802DCBDFCB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5" name="ตัวยึด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08228-623F-46DD-8AAE-D24B24DB50A9}" type="datetimeFigureOut">
              <a:rPr lang="en-US" smtClean="0"/>
              <a:t>12/21/2021</a:t>
            </a:fld>
            <a:endParaRPr lang="en-US"/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50B7FF-A2E4-4EF4-BD93-B802DCBDFCB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08228-623F-46DD-8AAE-D24B24DB50A9}" type="datetimeFigureOut">
              <a:rPr lang="en-US" smtClean="0"/>
              <a:t>12/21/2021</a:t>
            </a:fld>
            <a:endParaRPr lang="en-US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50B7FF-A2E4-4EF4-BD93-B802DCBDFCB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08228-623F-46DD-8AAE-D24B24DB50A9}" type="datetimeFigureOut">
              <a:rPr lang="en-US" smtClean="0"/>
              <a:t>12/21/2021</a:t>
            </a:fld>
            <a:endParaRPr lang="en-US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50B7FF-A2E4-4EF4-BD93-B802DCBDFCB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08228-623F-46DD-8AAE-D24B24DB50A9}" type="datetimeFigureOut">
              <a:rPr lang="en-US" smtClean="0"/>
              <a:t>12/21/2021</a:t>
            </a:fld>
            <a:endParaRPr lang="en-US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50B7FF-A2E4-4EF4-BD93-B802DCBDFCB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08228-623F-46DD-8AAE-D24B24DB50A9}" type="datetimeFigureOut">
              <a:rPr lang="en-US" smtClean="0"/>
              <a:t>12/21/2021</a:t>
            </a:fld>
            <a:endParaRPr lang="en-US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50B7FF-A2E4-4EF4-BD93-B802DCBDFCB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ชื่อเรื่อง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308228-623F-46DD-8AAE-D24B24DB50A9}" type="datetimeFigureOut">
              <a:rPr lang="en-US" smtClean="0"/>
              <a:t>12/21/2021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50B7FF-A2E4-4EF4-BD93-B802DCBDFCBB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รูปภาพ 4" descr="BG-Slide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1257300" y="742950"/>
            <a:ext cx="6629400" cy="3048000"/>
          </a:xfrm>
        </p:spPr>
        <p:txBody>
          <a:bodyPr/>
          <a:lstStyle/>
          <a:p>
            <a:r>
              <a:rPr lang="th-TH" b="1" dirty="0" smtClean="0">
                <a:solidFill>
                  <a:schemeClr val="bg1"/>
                </a:solidFill>
                <a:latin typeface="TH Sarabun New" pitchFamily="34" charset="-34"/>
                <a:cs typeface="TH Sarabun New" pitchFamily="34" charset="-34"/>
              </a:rPr>
              <a:t>แผนการวาง </a:t>
            </a:r>
            <a:r>
              <a:rPr lang="en-US" b="1" dirty="0" smtClean="0">
                <a:solidFill>
                  <a:schemeClr val="bg1"/>
                </a:solidFill>
                <a:latin typeface="TH Sarabun New" pitchFamily="34" charset="-34"/>
                <a:cs typeface="TH Sarabun New" pitchFamily="34" charset="-34"/>
              </a:rPr>
              <a:t>Service  Plan</a:t>
            </a:r>
            <a:br>
              <a:rPr lang="en-US" b="1" dirty="0" smtClean="0">
                <a:solidFill>
                  <a:schemeClr val="bg1"/>
                </a:solidFill>
                <a:latin typeface="TH Sarabun New" pitchFamily="34" charset="-34"/>
                <a:cs typeface="TH Sarabun New" pitchFamily="34" charset="-34"/>
              </a:rPr>
            </a:br>
            <a:r>
              <a:rPr lang="th-TH" b="1" dirty="0" smtClean="0">
                <a:solidFill>
                  <a:schemeClr val="bg1"/>
                </a:solidFill>
                <a:latin typeface="TH Sarabun New" pitchFamily="34" charset="-34"/>
                <a:cs typeface="TH Sarabun New" pitchFamily="34" charset="-34"/>
              </a:rPr>
              <a:t>จังหวัดอุดรธานี</a:t>
            </a:r>
            <a:endParaRPr lang="en-US" b="1" dirty="0">
              <a:solidFill>
                <a:schemeClr val="bg1"/>
              </a:solidFill>
              <a:latin typeface="TH Sarabun New" pitchFamily="34" charset="-34"/>
              <a:cs typeface="TH Sarabun New" pitchFamily="34" charset="-34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391400" y="4476750"/>
            <a:ext cx="16002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b="1" dirty="0" smtClean="0">
                <a:solidFill>
                  <a:srgbClr val="FF0000"/>
                </a:solidFill>
              </a:rPr>
              <a:t> </a:t>
            </a:r>
            <a:r>
              <a:rPr lang="en-US" b="1" dirty="0" smtClean="0">
                <a:solidFill>
                  <a:srgbClr val="FF0000"/>
                </a:solidFill>
              </a:rPr>
              <a:t>2564</a:t>
            </a:r>
            <a:endParaRPr lang="en-US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85750"/>
            <a:ext cx="7315200" cy="613171"/>
          </a:xfrm>
        </p:spPr>
        <p:txBody>
          <a:bodyPr>
            <a:normAutofit/>
          </a:bodyPr>
          <a:lstStyle/>
          <a:p>
            <a:pPr algn="l"/>
            <a:r>
              <a:rPr lang="th-TH" sz="3200" b="1" dirty="0" smtClean="0">
                <a:solidFill>
                  <a:srgbClr val="FF0000"/>
                </a:solidFill>
                <a:latin typeface="TH Sarabun New" pitchFamily="34" charset="-34"/>
                <a:cs typeface="TH Sarabun New" pitchFamily="34" charset="-34"/>
              </a:rPr>
              <a:t>ประเด็นปัญหาจังหวัดอุดรธานี</a:t>
            </a:r>
            <a:endParaRPr lang="en-US" sz="3200" b="1" dirty="0">
              <a:solidFill>
                <a:srgbClr val="FF0000"/>
              </a:solidFill>
              <a:latin typeface="TH Sarabun New" pitchFamily="34" charset="-34"/>
              <a:cs typeface="TH Sarabun New" pitchFamily="34" charset="-34"/>
            </a:endParaRP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228600" y="807982"/>
            <a:ext cx="8610600" cy="3744968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th-TH" sz="2000" b="1" dirty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สาขาอุบัติเหตุและฉุกเฉิน</a:t>
            </a:r>
            <a:r>
              <a:rPr lang="th-TH" sz="2000" dirty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endParaRPr lang="en-US" sz="2000" dirty="0" smtClean="0">
              <a:solidFill>
                <a:srgbClr val="FF0000"/>
              </a:solidFill>
              <a:latin typeface="TH SarabunPSK" pitchFamily="34" charset="-34"/>
              <a:cs typeface="TH SarabunPSK" pitchFamily="34" charset="-34"/>
            </a:endParaRPr>
          </a:p>
          <a:p>
            <a:pPr marL="0" indent="0">
              <a:buNone/>
            </a:pPr>
            <a:r>
              <a:rPr lang="en-US" sz="2000" dirty="0" smtClean="0">
                <a:latin typeface="TH SarabunPSK" pitchFamily="34" charset="-34"/>
                <a:cs typeface="TH SarabunPSK" pitchFamily="34" charset="-34"/>
              </a:rPr>
              <a:t>      </a:t>
            </a:r>
            <a:r>
              <a:rPr lang="th-TH" sz="2000" dirty="0" smtClean="0">
                <a:latin typeface="TH SarabunPSK" pitchFamily="34" charset="-34"/>
                <a:cs typeface="TH SarabunPSK" pitchFamily="34" charset="-34"/>
              </a:rPr>
              <a:t>อัตรา</a:t>
            </a:r>
            <a:r>
              <a:rPr lang="th-TH" sz="2000" dirty="0">
                <a:latin typeface="TH SarabunPSK" pitchFamily="34" charset="-34"/>
                <a:cs typeface="TH SarabunPSK" pitchFamily="34" charset="-34"/>
              </a:rPr>
              <a:t>ผู้ป่วย </a:t>
            </a:r>
            <a:r>
              <a:rPr lang="en-US" sz="2000" dirty="0">
                <a:latin typeface="TH SarabunPSK" pitchFamily="34" charset="-34"/>
                <a:cs typeface="TH SarabunPSK" pitchFamily="34" charset="-34"/>
              </a:rPr>
              <a:t>Trauma  Triage level</a:t>
            </a:r>
            <a:r>
              <a:rPr lang="th-TH" sz="2000" dirty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en-US" sz="2000" dirty="0">
                <a:latin typeface="TH SarabunPSK" pitchFamily="34" charset="-34"/>
                <a:cs typeface="TH SarabunPSK" pitchFamily="34" charset="-34"/>
              </a:rPr>
              <a:t>1  </a:t>
            </a:r>
            <a:r>
              <a:rPr lang="th-TH" sz="2000" dirty="0">
                <a:latin typeface="TH SarabunPSK" pitchFamily="34" charset="-34"/>
                <a:cs typeface="TH SarabunPSK" pitchFamily="34" charset="-34"/>
              </a:rPr>
              <a:t>และมีข้อบ่งชี้ในการผ่าตัด รพ. </a:t>
            </a:r>
            <a:r>
              <a:rPr lang="en-US" sz="2000" dirty="0">
                <a:latin typeface="TH SarabunPSK" pitchFamily="34" charset="-34"/>
                <a:cs typeface="TH SarabunPSK" pitchFamily="34" charset="-34"/>
              </a:rPr>
              <a:t>A,S,M1 </a:t>
            </a:r>
            <a:r>
              <a:rPr lang="th-TH" sz="2000" dirty="0">
                <a:latin typeface="TH SarabunPSK" pitchFamily="34" charset="-34"/>
                <a:cs typeface="TH SarabunPSK" pitchFamily="34" charset="-34"/>
              </a:rPr>
              <a:t>สามารถเข้าห้องผ่าตัดได้ภายใน </a:t>
            </a:r>
            <a:r>
              <a:rPr lang="en-US" sz="2000" dirty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en-US" sz="2000" dirty="0" smtClean="0">
                <a:latin typeface="TH SarabunPSK" pitchFamily="34" charset="-34"/>
                <a:cs typeface="TH SarabunPSK" pitchFamily="34" charset="-34"/>
              </a:rPr>
              <a:t>60 </a:t>
            </a:r>
            <a:r>
              <a:rPr lang="th-TH" sz="2000" dirty="0">
                <a:latin typeface="TH SarabunPSK" pitchFamily="34" charset="-34"/>
                <a:cs typeface="TH SarabunPSK" pitchFamily="34" charset="-34"/>
              </a:rPr>
              <a:t>นาที</a:t>
            </a:r>
            <a:r>
              <a:rPr lang="en-US" sz="2000" dirty="0">
                <a:latin typeface="TH SarabunPSK" pitchFamily="34" charset="-34"/>
                <a:cs typeface="TH SarabunPSK" pitchFamily="34" charset="-34"/>
              </a:rPr>
              <a:t>  </a:t>
            </a:r>
            <a:r>
              <a:rPr lang="th-TH" sz="2000" dirty="0">
                <a:latin typeface="TH SarabunPSK" pitchFamily="34" charset="-34"/>
                <a:cs typeface="TH SarabunPSK" pitchFamily="34" charset="-34"/>
              </a:rPr>
              <a:t>เป้าหมาย </a:t>
            </a:r>
            <a:r>
              <a:rPr lang="en-US" sz="2000" dirty="0">
                <a:latin typeface="TH SarabunPSK" pitchFamily="34" charset="-34"/>
                <a:cs typeface="TH SarabunPSK" pitchFamily="34" charset="-34"/>
              </a:rPr>
              <a:t>  &gt;80%    </a:t>
            </a:r>
            <a:r>
              <a:rPr lang="th-TH" sz="2000" dirty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ผลงาน   </a:t>
            </a:r>
            <a:r>
              <a:rPr lang="en-US" sz="2000" dirty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50.7%</a:t>
            </a:r>
          </a:p>
          <a:p>
            <a:pPr marL="0" indent="0">
              <a:buNone/>
            </a:pPr>
            <a:r>
              <a:rPr lang="th-TH" sz="2000" b="1" dirty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สาขามะเร็ง</a:t>
            </a:r>
            <a:r>
              <a:rPr lang="en-US" sz="2000" b="1" dirty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  </a:t>
            </a:r>
            <a:endParaRPr lang="en-US" sz="2000" b="1" dirty="0" smtClean="0">
              <a:solidFill>
                <a:srgbClr val="FF0000"/>
              </a:solidFill>
              <a:latin typeface="TH SarabunPSK" pitchFamily="34" charset="-34"/>
              <a:cs typeface="TH SarabunPSK" pitchFamily="34" charset="-34"/>
            </a:endParaRPr>
          </a:p>
          <a:p>
            <a:pPr marL="0" indent="0">
              <a:buNone/>
            </a:pPr>
            <a:r>
              <a:rPr lang="en-US" sz="2000" b="1" dirty="0" smtClean="0">
                <a:latin typeface="TH SarabunPSK" pitchFamily="34" charset="-34"/>
                <a:cs typeface="TH SarabunPSK" pitchFamily="34" charset="-34"/>
              </a:rPr>
              <a:t>       </a:t>
            </a:r>
            <a:r>
              <a:rPr lang="th-TH" sz="2000" dirty="0" smtClean="0">
                <a:latin typeface="TH SarabunPSK" pitchFamily="34" charset="-34"/>
                <a:cs typeface="TH SarabunPSK" pitchFamily="34" charset="-34"/>
              </a:rPr>
              <a:t>ร้อย</a:t>
            </a:r>
            <a:r>
              <a:rPr lang="th-TH" sz="2000" dirty="0">
                <a:latin typeface="TH SarabunPSK" pitchFamily="34" charset="-34"/>
                <a:cs typeface="TH SarabunPSK" pitchFamily="34" charset="-34"/>
              </a:rPr>
              <a:t>ละผู้ป่วยได้รับการรักษาด้วยเคมีบำบัด </a:t>
            </a:r>
            <a:r>
              <a:rPr lang="en-US" sz="2000" dirty="0">
                <a:latin typeface="TH SarabunPSK" pitchFamily="34" charset="-34"/>
                <a:cs typeface="TH SarabunPSK" pitchFamily="34" charset="-34"/>
              </a:rPr>
              <a:t>A,S,M1 </a:t>
            </a:r>
            <a:r>
              <a:rPr lang="th-TH" sz="2000" dirty="0">
                <a:latin typeface="TH SarabunPSK" pitchFamily="34" charset="-34"/>
                <a:cs typeface="TH SarabunPSK" pitchFamily="34" charset="-34"/>
              </a:rPr>
              <a:t>ภายใน </a:t>
            </a:r>
            <a:r>
              <a:rPr lang="en-US" sz="2000" dirty="0">
                <a:latin typeface="TH SarabunPSK" pitchFamily="34" charset="-34"/>
                <a:cs typeface="TH SarabunPSK" pitchFamily="34" charset="-34"/>
              </a:rPr>
              <a:t>6 </a:t>
            </a:r>
            <a:r>
              <a:rPr lang="th-TH" sz="2000" dirty="0">
                <a:latin typeface="TH SarabunPSK" pitchFamily="34" charset="-34"/>
                <a:cs typeface="TH SarabunPSK" pitchFamily="34" charset="-34"/>
              </a:rPr>
              <a:t>สัปดาห์</a:t>
            </a:r>
            <a:r>
              <a:rPr lang="en-US" sz="2000" dirty="0">
                <a:latin typeface="TH SarabunPSK" pitchFamily="34" charset="-34"/>
                <a:cs typeface="TH SarabunPSK" pitchFamily="34" charset="-34"/>
              </a:rPr>
              <a:t>   &gt;=70 %  </a:t>
            </a:r>
            <a:r>
              <a:rPr lang="th-TH" sz="2000" dirty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ผลงาน   </a:t>
            </a:r>
            <a:r>
              <a:rPr lang="en-US" sz="2000" dirty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68.37%</a:t>
            </a:r>
          </a:p>
          <a:p>
            <a:pPr marL="0" indent="0">
              <a:buNone/>
            </a:pPr>
            <a:r>
              <a:rPr lang="th-TH" sz="2000" b="1" dirty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สาขาแม่และเด็ก</a:t>
            </a:r>
            <a:r>
              <a:rPr lang="th-TH" sz="2000" dirty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  </a:t>
            </a:r>
            <a:endParaRPr lang="en-US" sz="2000" dirty="0" smtClean="0">
              <a:solidFill>
                <a:srgbClr val="FF0000"/>
              </a:solidFill>
              <a:latin typeface="TH SarabunPSK" pitchFamily="34" charset="-34"/>
              <a:cs typeface="TH SarabunPSK" pitchFamily="34" charset="-34"/>
            </a:endParaRPr>
          </a:p>
          <a:p>
            <a:pPr marL="0" indent="0">
              <a:buNone/>
            </a:pPr>
            <a:r>
              <a:rPr lang="en-US" sz="2000" dirty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en-US" sz="2000" dirty="0" smtClean="0">
                <a:latin typeface="TH SarabunPSK" pitchFamily="34" charset="-34"/>
                <a:cs typeface="TH SarabunPSK" pitchFamily="34" charset="-34"/>
              </a:rPr>
              <a:t>      </a:t>
            </a:r>
            <a:r>
              <a:rPr lang="th-TH" sz="2000" dirty="0" smtClean="0">
                <a:latin typeface="TH SarabunPSK" pitchFamily="34" charset="-34"/>
                <a:cs typeface="TH SarabunPSK" pitchFamily="34" charset="-34"/>
              </a:rPr>
              <a:t>(</a:t>
            </a:r>
            <a:r>
              <a:rPr lang="en-US" sz="2000" dirty="0">
                <a:latin typeface="TH SarabunPSK" pitchFamily="34" charset="-34"/>
                <a:cs typeface="TH SarabunPSK" pitchFamily="34" charset="-34"/>
              </a:rPr>
              <a:t>1</a:t>
            </a:r>
            <a:r>
              <a:rPr lang="th-TH" sz="2000" dirty="0">
                <a:latin typeface="TH SarabunPSK" pitchFamily="34" charset="-34"/>
                <a:cs typeface="TH SarabunPSK" pitchFamily="34" charset="-34"/>
              </a:rPr>
              <a:t>) มารดาตาย  เป้าหมาย   </a:t>
            </a:r>
            <a:r>
              <a:rPr lang="en-US" sz="2000" dirty="0">
                <a:latin typeface="TH SarabunPSK" pitchFamily="34" charset="-34"/>
                <a:cs typeface="TH SarabunPSK" pitchFamily="34" charset="-34"/>
              </a:rPr>
              <a:t>&lt;17 </a:t>
            </a:r>
            <a:r>
              <a:rPr lang="th-TH" sz="2000" dirty="0">
                <a:latin typeface="TH SarabunPSK" pitchFamily="34" charset="-34"/>
                <a:cs typeface="TH SarabunPSK" pitchFamily="34" charset="-34"/>
              </a:rPr>
              <a:t>ต่อแสน</a:t>
            </a:r>
            <a:r>
              <a:rPr lang="en-US" sz="2000" dirty="0">
                <a:latin typeface="TH SarabunPSK" pitchFamily="34" charset="-34"/>
                <a:cs typeface="TH SarabunPSK" pitchFamily="34" charset="-34"/>
              </a:rPr>
              <a:t> LB  </a:t>
            </a:r>
            <a:r>
              <a:rPr lang="th-TH" sz="2000" dirty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2000" dirty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ผลงาน   </a:t>
            </a:r>
            <a:r>
              <a:rPr lang="en-US" sz="2000" dirty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22.98  (3 </a:t>
            </a:r>
            <a:r>
              <a:rPr lang="th-TH" sz="2000" dirty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ราย</a:t>
            </a:r>
            <a:r>
              <a:rPr lang="en-US" sz="2000" dirty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)</a:t>
            </a:r>
            <a:r>
              <a:rPr lang="th-TH" sz="2000" dirty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    </a:t>
            </a:r>
            <a:endParaRPr lang="en-US" sz="2000" dirty="0" smtClean="0">
              <a:solidFill>
                <a:srgbClr val="FF0000"/>
              </a:solidFill>
              <a:latin typeface="TH SarabunPSK" pitchFamily="34" charset="-34"/>
              <a:cs typeface="TH SarabunPSK" pitchFamily="34" charset="-34"/>
            </a:endParaRPr>
          </a:p>
          <a:p>
            <a:pPr marL="0" indent="0">
              <a:buNone/>
            </a:pPr>
            <a:r>
              <a:rPr lang="en-US" sz="2000" dirty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en-US" sz="2000" dirty="0" smtClean="0">
                <a:latin typeface="TH SarabunPSK" pitchFamily="34" charset="-34"/>
                <a:cs typeface="TH SarabunPSK" pitchFamily="34" charset="-34"/>
              </a:rPr>
              <a:t>      </a:t>
            </a:r>
            <a:r>
              <a:rPr lang="th-TH" sz="2000" dirty="0" smtClean="0">
                <a:latin typeface="TH SarabunPSK" pitchFamily="34" charset="-34"/>
                <a:cs typeface="TH SarabunPSK" pitchFamily="34" charset="-34"/>
              </a:rPr>
              <a:t>(</a:t>
            </a:r>
            <a:r>
              <a:rPr lang="en-US" sz="2000" dirty="0">
                <a:latin typeface="TH SarabunPSK" pitchFamily="34" charset="-34"/>
                <a:cs typeface="TH SarabunPSK" pitchFamily="34" charset="-34"/>
              </a:rPr>
              <a:t>2)</a:t>
            </a:r>
            <a:r>
              <a:rPr lang="th-TH" sz="2000" dirty="0">
                <a:latin typeface="TH SarabunPSK" pitchFamily="34" charset="-34"/>
                <a:cs typeface="TH SarabunPSK" pitchFamily="34" charset="-34"/>
              </a:rPr>
              <a:t>จำนวนทารกคลอดก่อนกำหนด  ลดลง </a:t>
            </a:r>
            <a:r>
              <a:rPr lang="en-US" sz="2000" dirty="0">
                <a:latin typeface="TH SarabunPSK" pitchFamily="34" charset="-34"/>
                <a:cs typeface="TH SarabunPSK" pitchFamily="34" charset="-34"/>
              </a:rPr>
              <a:t>23%  </a:t>
            </a:r>
            <a:r>
              <a:rPr lang="th-TH" sz="2000" dirty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ผลงาน   </a:t>
            </a:r>
            <a:r>
              <a:rPr lang="en-US" sz="2000" dirty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13.70 %</a:t>
            </a:r>
          </a:p>
          <a:p>
            <a:pPr marL="0" indent="0">
              <a:buNone/>
            </a:pPr>
            <a:r>
              <a:rPr lang="th-TH" sz="2000" b="1" dirty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สาขาสุขภาพจิต/จิตเวชและยาเสพติด</a:t>
            </a:r>
            <a:r>
              <a:rPr lang="en-US" sz="2000" b="1" dirty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   </a:t>
            </a:r>
            <a:endParaRPr lang="en-US" sz="2000" b="1" dirty="0" smtClean="0">
              <a:solidFill>
                <a:srgbClr val="FF0000"/>
              </a:solidFill>
              <a:latin typeface="TH SarabunPSK" pitchFamily="34" charset="-34"/>
              <a:cs typeface="TH SarabunPSK" pitchFamily="34" charset="-34"/>
            </a:endParaRPr>
          </a:p>
          <a:p>
            <a:pPr marL="0" indent="0">
              <a:buNone/>
            </a:pPr>
            <a:r>
              <a:rPr lang="en-US" sz="2000" b="1" dirty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en-US" sz="2000" b="1" dirty="0" smtClean="0">
                <a:latin typeface="TH SarabunPSK" pitchFamily="34" charset="-34"/>
                <a:cs typeface="TH SarabunPSK" pitchFamily="34" charset="-34"/>
              </a:rPr>
              <a:t>      </a:t>
            </a:r>
            <a:r>
              <a:rPr lang="en-US" sz="2000" dirty="0" smtClean="0">
                <a:latin typeface="TH SarabunPSK" pitchFamily="34" charset="-34"/>
                <a:cs typeface="TH SarabunPSK" pitchFamily="34" charset="-34"/>
              </a:rPr>
              <a:t>(</a:t>
            </a:r>
            <a:r>
              <a:rPr lang="en-US" sz="2000" dirty="0">
                <a:latin typeface="TH SarabunPSK" pitchFamily="34" charset="-34"/>
                <a:cs typeface="TH SarabunPSK" pitchFamily="34" charset="-34"/>
              </a:rPr>
              <a:t>1) </a:t>
            </a:r>
            <a:r>
              <a:rPr lang="th-TH" sz="2000" dirty="0">
                <a:latin typeface="TH SarabunPSK" pitchFamily="34" charset="-34"/>
                <a:cs typeface="TH SarabunPSK" pitchFamily="34" charset="-34"/>
              </a:rPr>
              <a:t>ผู้ป่วยโรคสมาธิสั้นเข้าถึงบริการ</a:t>
            </a:r>
            <a:r>
              <a:rPr lang="en-US" sz="2000" dirty="0">
                <a:latin typeface="TH SarabunPSK" pitchFamily="34" charset="-34"/>
                <a:cs typeface="TH SarabunPSK" pitchFamily="34" charset="-34"/>
              </a:rPr>
              <a:t>   </a:t>
            </a:r>
            <a:r>
              <a:rPr lang="th-TH" sz="2000" dirty="0">
                <a:latin typeface="TH SarabunPSK" pitchFamily="34" charset="-34"/>
                <a:cs typeface="TH SarabunPSK" pitchFamily="34" charset="-34"/>
              </a:rPr>
              <a:t>เป้าหมาย (มากกว่า   ร้อยละ </a:t>
            </a:r>
            <a:r>
              <a:rPr lang="en-US" sz="2000" dirty="0">
                <a:latin typeface="TH SarabunPSK" pitchFamily="34" charset="-34"/>
                <a:cs typeface="TH SarabunPSK" pitchFamily="34" charset="-34"/>
              </a:rPr>
              <a:t>25</a:t>
            </a:r>
            <a:r>
              <a:rPr lang="th-TH" sz="2000" dirty="0">
                <a:latin typeface="TH SarabunPSK" pitchFamily="34" charset="-34"/>
                <a:cs typeface="TH SarabunPSK" pitchFamily="34" charset="-34"/>
              </a:rPr>
              <a:t>)</a:t>
            </a:r>
            <a:r>
              <a:rPr lang="en-US" sz="2000" dirty="0">
                <a:latin typeface="TH SarabunPSK" pitchFamily="34" charset="-34"/>
                <a:cs typeface="TH SarabunPSK" pitchFamily="34" charset="-34"/>
              </a:rPr>
              <a:t>  </a:t>
            </a:r>
            <a:r>
              <a:rPr lang="th-TH" sz="2000" dirty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ผลงาน  </a:t>
            </a:r>
            <a:r>
              <a:rPr lang="en-US" sz="2000" dirty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15.54%   </a:t>
            </a:r>
            <a:endParaRPr lang="en-US" sz="2000" dirty="0" smtClean="0">
              <a:solidFill>
                <a:srgbClr val="FF0000"/>
              </a:solidFill>
              <a:latin typeface="TH SarabunPSK" pitchFamily="34" charset="-34"/>
              <a:cs typeface="TH SarabunPSK" pitchFamily="34" charset="-34"/>
            </a:endParaRPr>
          </a:p>
          <a:p>
            <a:pPr marL="0" indent="0">
              <a:buNone/>
            </a:pPr>
            <a:r>
              <a:rPr lang="en-US" sz="2000" dirty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en-US" sz="2000" dirty="0" smtClean="0">
                <a:latin typeface="TH SarabunPSK" pitchFamily="34" charset="-34"/>
                <a:cs typeface="TH SarabunPSK" pitchFamily="34" charset="-34"/>
              </a:rPr>
              <a:t>      (</a:t>
            </a:r>
            <a:r>
              <a:rPr lang="en-US" sz="2000" dirty="0">
                <a:latin typeface="TH SarabunPSK" pitchFamily="34" charset="-34"/>
                <a:cs typeface="TH SarabunPSK" pitchFamily="34" charset="-34"/>
              </a:rPr>
              <a:t>2) </a:t>
            </a:r>
            <a:r>
              <a:rPr lang="th-TH" sz="2000" dirty="0">
                <a:latin typeface="TH SarabunPSK" pitchFamily="34" charset="-34"/>
                <a:cs typeface="TH SarabunPSK" pitchFamily="34" charset="-34"/>
              </a:rPr>
              <a:t>ผู้ป่วยโรคออทิสติกเข้าถึงบริการ</a:t>
            </a:r>
            <a:r>
              <a:rPr lang="en-US" sz="2000" dirty="0">
                <a:latin typeface="TH SarabunPSK" pitchFamily="34" charset="-34"/>
                <a:cs typeface="TH SarabunPSK" pitchFamily="34" charset="-34"/>
              </a:rPr>
              <a:t>  </a:t>
            </a:r>
            <a:r>
              <a:rPr lang="th-TH" sz="2000" dirty="0">
                <a:latin typeface="TH SarabunPSK" pitchFamily="34" charset="-34"/>
                <a:cs typeface="TH SarabunPSK" pitchFamily="34" charset="-34"/>
              </a:rPr>
              <a:t>เป้าหมาย</a:t>
            </a:r>
            <a:r>
              <a:rPr lang="en-US" sz="2000" dirty="0">
                <a:latin typeface="TH SarabunPSK" pitchFamily="34" charset="-34"/>
                <a:cs typeface="TH SarabunPSK" pitchFamily="34" charset="-34"/>
              </a:rPr>
              <a:t>  55%   </a:t>
            </a:r>
            <a:r>
              <a:rPr lang="th-TH" sz="2000" dirty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ผลงาน  </a:t>
            </a:r>
            <a:r>
              <a:rPr lang="en-US" sz="2000" dirty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29.22%</a:t>
            </a:r>
          </a:p>
          <a:p>
            <a:pPr marL="0" indent="0">
              <a:buNone/>
            </a:pPr>
            <a:endParaRPr lang="en-US" sz="2000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th-TH" sz="2000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endParaRPr lang="en-US" sz="2000" dirty="0">
              <a:latin typeface="TH Sarabun New" pitchFamily="34" charset="-34"/>
              <a:cs typeface="TH Sarabun New" pitchFamily="34" charset="-34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724400" y="4552950"/>
            <a:ext cx="4162097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th-TH" b="1" dirty="0" smtClean="0">
                <a:solidFill>
                  <a:srgbClr val="FF0000"/>
                </a:solidFill>
              </a:rPr>
              <a:t>ที่มา  </a:t>
            </a:r>
            <a:r>
              <a:rPr lang="en-US" b="1" dirty="0" smtClean="0">
                <a:solidFill>
                  <a:srgbClr val="FF0000"/>
                </a:solidFill>
              </a:rPr>
              <a:t>Focal point </a:t>
            </a:r>
            <a:r>
              <a:rPr lang="th-TH" b="1" dirty="0" smtClean="0">
                <a:solidFill>
                  <a:srgbClr val="FF0000"/>
                </a:solidFill>
              </a:rPr>
              <a:t>สรุปผลการดำเนินงาน</a:t>
            </a:r>
            <a:r>
              <a:rPr lang="en-US" b="1" dirty="0" smtClean="0">
                <a:solidFill>
                  <a:srgbClr val="FF0000"/>
                </a:solidFill>
              </a:rPr>
              <a:t>  </a:t>
            </a:r>
            <a:r>
              <a:rPr lang="th-TH" b="1" dirty="0" smtClean="0">
                <a:solidFill>
                  <a:srgbClr val="FF0000"/>
                </a:solidFill>
              </a:rPr>
              <a:t>ปี </a:t>
            </a:r>
            <a:r>
              <a:rPr lang="en-US" b="1" dirty="0" smtClean="0">
                <a:solidFill>
                  <a:srgbClr val="FF0000"/>
                </a:solidFill>
              </a:rPr>
              <a:t>2564</a:t>
            </a:r>
            <a:endParaRPr 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8105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228600" y="819150"/>
            <a:ext cx="7315200" cy="533400"/>
          </a:xfrm>
        </p:spPr>
        <p:txBody>
          <a:bodyPr>
            <a:normAutofit/>
          </a:bodyPr>
          <a:lstStyle/>
          <a:p>
            <a:pPr algn="l"/>
            <a:r>
              <a:rPr lang="th-TH" sz="2000" b="1" dirty="0" smtClean="0">
                <a:solidFill>
                  <a:srgbClr val="FF0000"/>
                </a:solidFill>
                <a:latin typeface="+mn-lt"/>
                <a:cs typeface="TH Sarabun New" pitchFamily="34" charset="-34"/>
              </a:rPr>
              <a:t>แผนการวาง</a:t>
            </a:r>
            <a:r>
              <a:rPr lang="en-US" sz="2000" b="1" dirty="0" smtClean="0">
                <a:solidFill>
                  <a:srgbClr val="FF0000"/>
                </a:solidFill>
                <a:latin typeface="+mn-lt"/>
                <a:cs typeface="TH Sarabun New" pitchFamily="34" charset="-34"/>
              </a:rPr>
              <a:t>   Node  :  Service  Delivery</a:t>
            </a:r>
            <a:endParaRPr lang="en-US" sz="2000" b="1" dirty="0">
              <a:solidFill>
                <a:srgbClr val="FF0000"/>
              </a:solidFill>
              <a:latin typeface="+mn-lt"/>
              <a:cs typeface="TH Sarabun New" pitchFamily="34" charset="-34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257800" y="4324350"/>
            <a:ext cx="3657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b="1" dirty="0" smtClean="0">
                <a:solidFill>
                  <a:srgbClr val="002060"/>
                </a:solidFill>
              </a:rPr>
              <a:t>ที่มา </a:t>
            </a:r>
            <a:r>
              <a:rPr lang="en-US" b="1" dirty="0" smtClean="0">
                <a:solidFill>
                  <a:srgbClr val="002060"/>
                </a:solidFill>
              </a:rPr>
              <a:t> </a:t>
            </a:r>
            <a:r>
              <a:rPr lang="th-TH" b="1" dirty="0" smtClean="0">
                <a:solidFill>
                  <a:srgbClr val="002060"/>
                </a:solidFill>
              </a:rPr>
              <a:t>แผนการวาง </a:t>
            </a:r>
            <a:r>
              <a:rPr lang="en-US" b="1" dirty="0" smtClean="0">
                <a:solidFill>
                  <a:srgbClr val="002060"/>
                </a:solidFill>
              </a:rPr>
              <a:t>Service </a:t>
            </a:r>
            <a:r>
              <a:rPr lang="th-TH" b="1" dirty="0" smtClean="0">
                <a:solidFill>
                  <a:srgbClr val="002060"/>
                </a:solidFill>
              </a:rPr>
              <a:t>คกก. </a:t>
            </a:r>
            <a:r>
              <a:rPr lang="en-US" b="1" dirty="0" smtClean="0">
                <a:solidFill>
                  <a:srgbClr val="002060"/>
                </a:solidFill>
              </a:rPr>
              <a:t>SP </a:t>
            </a:r>
            <a:r>
              <a:rPr lang="th-TH" b="1" dirty="0" smtClean="0">
                <a:solidFill>
                  <a:srgbClr val="002060"/>
                </a:solidFill>
              </a:rPr>
              <a:t>ระดับเขต</a:t>
            </a:r>
            <a:endParaRPr lang="en-US" b="1" dirty="0">
              <a:solidFill>
                <a:srgbClr val="002060"/>
              </a:solidFill>
            </a:endParaRPr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91436461"/>
              </p:ext>
            </p:extLst>
          </p:nvPr>
        </p:nvGraphicFramePr>
        <p:xfrm>
          <a:off x="304800" y="1504950"/>
          <a:ext cx="8534400" cy="247519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279583"/>
                <a:gridCol w="1920817"/>
                <a:gridCol w="228600"/>
                <a:gridCol w="5105400"/>
              </a:tblGrid>
              <a:tr h="205286"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u="none" strike="noStrike" dirty="0">
                          <a:effectLst/>
                          <a:latin typeface="+mn-lt"/>
                          <a:cs typeface="+mn-cs"/>
                        </a:rPr>
                        <a:t>Setting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400" b="1" u="none" strike="noStrike" dirty="0">
                          <a:effectLst/>
                          <a:latin typeface="+mn-lt"/>
                          <a:cs typeface="+mn-cs"/>
                        </a:rPr>
                        <a:t>สาขา</a:t>
                      </a:r>
                      <a:endParaRPr lang="th-TH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u="none" strike="noStrike" dirty="0">
                          <a:effectLst/>
                          <a:latin typeface="+mn-lt"/>
                          <a:cs typeface="+mn-cs"/>
                        </a:rPr>
                        <a:t> 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u="none" strike="noStrike" dirty="0">
                          <a:effectLst/>
                          <a:latin typeface="+mn-lt"/>
                          <a:cs typeface="+mn-cs"/>
                        </a:rPr>
                        <a:t>Service Delivery 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246344">
                <a:tc>
                  <a:txBody>
                    <a:bodyPr/>
                    <a:lstStyle/>
                    <a:p>
                      <a:pPr algn="l" fontAlgn="t"/>
                      <a:r>
                        <a:rPr lang="th-TH" sz="1400" b="1" u="none" strike="noStrike" dirty="0" smtClean="0">
                          <a:effectLst/>
                          <a:latin typeface="+mn-lt"/>
                          <a:cs typeface="+mn-cs"/>
                        </a:rPr>
                        <a:t>รพ.อุดรธานี</a:t>
                      </a:r>
                      <a:endParaRPr lang="th-TH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หัวใจ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400" b="1" u="none" strike="noStrike">
                          <a:effectLst/>
                          <a:latin typeface="+mn-lt"/>
                          <a:cs typeface="+mn-cs"/>
                        </a:rPr>
                        <a:t>1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+mn-cs"/>
                        </a:rPr>
                        <a:t>Level1+</a:t>
                      </a:r>
                      <a:r>
                        <a:rPr lang="en-US" sz="14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+mn-cs"/>
                        </a:rPr>
                        <a:t> (67)</a:t>
                      </a:r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+mn-cs"/>
                        </a:rPr>
                        <a:t> </a:t>
                      </a:r>
                      <a:r>
                        <a:rPr lang="en-US" sz="14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+mn-cs"/>
                        </a:rPr>
                        <a:t> /</a:t>
                      </a:r>
                      <a:r>
                        <a:rPr lang="th-TH" sz="14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+mn-cs"/>
                        </a:rPr>
                        <a:t>ผ่าตัดหัวใจเด็ก </a:t>
                      </a:r>
                      <a:r>
                        <a:rPr lang="en-US" sz="14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+mn-cs"/>
                        </a:rPr>
                        <a:t>/</a:t>
                      </a:r>
                      <a:r>
                        <a:rPr lang="th-TH" sz="14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+mn-cs"/>
                        </a:rPr>
                        <a:t>ห้องพิเศษผู้ป่วยโรคหัวใจ</a:t>
                      </a:r>
                      <a:r>
                        <a:rPr lang="en-US" sz="14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+mn-cs"/>
                        </a:rPr>
                        <a:t>/</a:t>
                      </a:r>
                      <a:r>
                        <a:rPr lang="th-TH" sz="14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+mn-cs"/>
                        </a:rPr>
                        <a:t>ผลงานวิจัยนานาชาติ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205286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u="none" strike="noStrike" dirty="0">
                          <a:effectLst/>
                          <a:latin typeface="+mn-lt"/>
                          <a:cs typeface="+mn-cs"/>
                        </a:rPr>
                        <a:t> 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NB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400" b="1" u="none" strike="noStrike">
                          <a:effectLst/>
                          <a:latin typeface="+mn-lt"/>
                          <a:cs typeface="+mn-cs"/>
                        </a:rPr>
                        <a:t>2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+mn-cs"/>
                        </a:rPr>
                        <a:t>Level1+</a:t>
                      </a:r>
                      <a:r>
                        <a:rPr lang="en-US" sz="14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+mn-cs"/>
                        </a:rPr>
                        <a:t> (67)</a:t>
                      </a:r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+mn-cs"/>
                        </a:rPr>
                        <a:t> </a:t>
                      </a:r>
                      <a:endParaRPr lang="th-TH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205286">
                <a:tc>
                  <a:txBody>
                    <a:bodyPr/>
                    <a:lstStyle/>
                    <a:p>
                      <a:pPr algn="l" fontAlgn="t"/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อุบัติเหตุ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+mn-cs"/>
                        </a:rPr>
                        <a:t>3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+mn-cs"/>
                        </a:rPr>
                        <a:t>Level1+</a:t>
                      </a:r>
                      <a:r>
                        <a:rPr lang="en-US" sz="14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+mn-cs"/>
                        </a:rPr>
                        <a:t> (67)</a:t>
                      </a:r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+mn-cs"/>
                        </a:rPr>
                        <a:t> /OR</a:t>
                      </a:r>
                      <a:r>
                        <a:rPr lang="en-US" sz="14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+mn-cs"/>
                        </a:rPr>
                        <a:t>  Trauma</a:t>
                      </a:r>
                      <a:endParaRPr lang="th-TH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 anchor="b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205286">
                <a:tc>
                  <a:txBody>
                    <a:bodyPr/>
                    <a:lstStyle/>
                    <a:p>
                      <a:pPr algn="l" fontAlgn="t"/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Transplant</a:t>
                      </a:r>
                      <a:endParaRPr lang="en-US" sz="1400" b="1" i="0" u="none" strike="noStrike" dirty="0" smtClean="0">
                        <a:solidFill>
                          <a:schemeClr val="tx1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+mn-cs"/>
                        </a:rPr>
                        <a:t>4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+mn-cs"/>
                        </a:rPr>
                        <a:t>Level1+</a:t>
                      </a:r>
                      <a:r>
                        <a:rPr lang="en-US" sz="14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+mn-cs"/>
                        </a:rPr>
                        <a:t> (67)</a:t>
                      </a:r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+mn-cs"/>
                        </a:rPr>
                        <a:t> /Liver or Bone Transplant</a:t>
                      </a:r>
                      <a:r>
                        <a:rPr lang="en-US" sz="14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+mn-cs"/>
                        </a:rPr>
                        <a:t> center (69)</a:t>
                      </a:r>
                      <a:endParaRPr lang="th-TH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 anchor="b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205286">
                <a:tc>
                  <a:txBody>
                    <a:bodyPr/>
                    <a:lstStyle/>
                    <a:p>
                      <a:pPr algn="l" fontAlgn="t"/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MCH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400" b="1" u="none" strike="noStrike" dirty="0" smtClean="0">
                          <a:effectLst/>
                          <a:latin typeface="+mn-lt"/>
                          <a:cs typeface="+mn-cs"/>
                        </a:rPr>
                        <a:t>5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u="none" strike="noStrike" dirty="0">
                          <a:effectLst/>
                          <a:latin typeface="+mn-lt"/>
                          <a:cs typeface="+mn-cs"/>
                        </a:rPr>
                        <a:t>Node ANC &amp;LR </a:t>
                      </a:r>
                      <a:r>
                        <a:rPr lang="th-TH" sz="1400" b="1" u="none" strike="noStrike" dirty="0">
                          <a:effectLst/>
                          <a:latin typeface="+mn-lt"/>
                          <a:cs typeface="+mn-cs"/>
                        </a:rPr>
                        <a:t>ออกตรวจ </a:t>
                      </a:r>
                      <a:r>
                        <a:rPr lang="en-US" sz="1400" b="1" u="none" strike="noStrike" dirty="0">
                          <a:effectLst/>
                          <a:latin typeface="+mn-lt"/>
                          <a:cs typeface="+mn-cs"/>
                        </a:rPr>
                        <a:t>HR Pregnancy </a:t>
                      </a:r>
                      <a:r>
                        <a:rPr lang="th-TH" sz="1400" b="1" u="none" strike="noStrike" dirty="0">
                          <a:effectLst/>
                          <a:latin typeface="+mn-lt"/>
                          <a:cs typeface="+mn-cs"/>
                        </a:rPr>
                        <a:t>รพ.ลูกข่าย  รับส่งต่อ และ </a:t>
                      </a:r>
                      <a:r>
                        <a:rPr lang="en-US" sz="1400" b="1" u="none" strike="noStrike" dirty="0">
                          <a:effectLst/>
                          <a:latin typeface="+mn-lt"/>
                          <a:cs typeface="+mn-cs"/>
                        </a:rPr>
                        <a:t>consult  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205286">
                <a:tc>
                  <a:txBody>
                    <a:bodyPr/>
                    <a:lstStyle/>
                    <a:p>
                      <a:pPr algn="l" fontAlgn="t"/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IMC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400" b="1" u="none" strike="noStrike" dirty="0" smtClean="0">
                          <a:effectLst/>
                          <a:latin typeface="+mn-lt"/>
                          <a:cs typeface="+mn-cs"/>
                        </a:rPr>
                        <a:t>6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u="none" strike="noStrike" dirty="0">
                          <a:effectLst/>
                          <a:latin typeface="+mn-lt"/>
                          <a:cs typeface="+mn-cs"/>
                        </a:rPr>
                        <a:t>Node  IMC  </a:t>
                      </a:r>
                      <a:r>
                        <a:rPr lang="th-TH" sz="1400" b="1" u="none" strike="noStrike" dirty="0">
                          <a:effectLst/>
                          <a:latin typeface="+mn-lt"/>
                          <a:cs typeface="+mn-cs"/>
                        </a:rPr>
                        <a:t>รับส่งต่อ </a:t>
                      </a:r>
                      <a:r>
                        <a:rPr lang="en-US" sz="1400" b="1" u="none" strike="noStrike" dirty="0">
                          <a:effectLst/>
                          <a:latin typeface="+mn-lt"/>
                          <a:cs typeface="+mn-cs"/>
                        </a:rPr>
                        <a:t>Case  </a:t>
                      </a:r>
                      <a:r>
                        <a:rPr lang="th-TH" sz="1400" b="1" u="none" strike="noStrike" dirty="0">
                          <a:effectLst/>
                          <a:latin typeface="+mn-lt"/>
                          <a:cs typeface="+mn-cs"/>
                        </a:rPr>
                        <a:t>ที่ยังไม่สามารถส่งต่อ รพช.ได้</a:t>
                      </a:r>
                      <a:endParaRPr lang="th-TH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205286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u="none" strike="noStrike" dirty="0">
                          <a:effectLst/>
                          <a:latin typeface="+mn-lt"/>
                          <a:cs typeface="+mn-cs"/>
                        </a:rPr>
                        <a:t> 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400" b="1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อายุรกรรม และ </a:t>
                      </a:r>
                      <a:r>
                        <a:rPr lang="en-US" sz="1400" b="1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Sepsis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400" b="1" u="none" strike="noStrike" dirty="0" smtClean="0">
                          <a:effectLst/>
                          <a:latin typeface="+mn-lt"/>
                          <a:cs typeface="+mn-cs"/>
                        </a:rPr>
                        <a:t>7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u="none" strike="noStrike" dirty="0">
                          <a:effectLst/>
                          <a:latin typeface="+mn-lt"/>
                          <a:cs typeface="+mn-cs"/>
                        </a:rPr>
                        <a:t>Node  ICU </a:t>
                      </a:r>
                      <a:r>
                        <a:rPr lang="en-US" sz="1400" b="1" u="none" strike="noStrike" dirty="0" smtClean="0">
                          <a:effectLst/>
                          <a:latin typeface="+mn-lt"/>
                          <a:cs typeface="+mn-cs"/>
                        </a:rPr>
                        <a:t>14   </a:t>
                      </a:r>
                      <a:r>
                        <a:rPr lang="th-TH" sz="1400" b="1" u="none" strike="noStrike" dirty="0">
                          <a:effectLst/>
                          <a:latin typeface="+mn-lt"/>
                          <a:cs typeface="+mn-cs"/>
                        </a:rPr>
                        <a:t>เตียง</a:t>
                      </a:r>
                      <a:endParaRPr lang="th-TH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 anchor="b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205286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u="none" strike="noStrike" dirty="0">
                          <a:effectLst/>
                          <a:latin typeface="+mn-lt"/>
                          <a:cs typeface="+mn-cs"/>
                        </a:rPr>
                        <a:t> 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400" b="1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สุขภาพช่องปาก</a:t>
                      </a:r>
                      <a:endParaRPr lang="th-TH" sz="14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400" b="1" u="none" strike="noStrike" dirty="0" smtClean="0">
                          <a:effectLst/>
                          <a:latin typeface="+mn-lt"/>
                          <a:cs typeface="+mn-cs"/>
                        </a:rPr>
                        <a:t>8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400" b="1" u="none" strike="noStrike" dirty="0" smtClean="0">
                          <a:effectLst/>
                          <a:latin typeface="+mn-lt"/>
                          <a:cs typeface="+mn-cs"/>
                        </a:rPr>
                        <a:t>ศูนย์เชี่ยวชาญมะเร็งช่องปาก</a:t>
                      </a:r>
                      <a:r>
                        <a:rPr lang="th-TH" sz="1400" b="1" u="none" strike="noStrike" baseline="0" dirty="0" smtClean="0">
                          <a:effectLst/>
                          <a:latin typeface="+mn-lt"/>
                          <a:cs typeface="+mn-cs"/>
                        </a:rPr>
                        <a:t> / ผู้สูงอายุ</a:t>
                      </a:r>
                      <a:endParaRPr lang="th-TH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205286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u="none" strike="noStrike">
                          <a:effectLst/>
                          <a:latin typeface="+mn-lt"/>
                          <a:cs typeface="+mn-cs"/>
                        </a:rPr>
                        <a:t> 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4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สุขภาพจิต จิตเวชและยาเสพติด</a:t>
                      </a:r>
                      <a:endParaRPr lang="th-TH" sz="14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400" b="1" u="none" strike="noStrike" dirty="0" smtClean="0">
                          <a:effectLst/>
                          <a:latin typeface="+mn-lt"/>
                          <a:cs typeface="+mn-cs"/>
                        </a:rPr>
                        <a:t>9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+mn-cs"/>
                        </a:rPr>
                        <a:t>Ward </a:t>
                      </a:r>
                      <a:r>
                        <a:rPr lang="th-TH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+mn-cs"/>
                        </a:rPr>
                        <a:t>จิตเวช </a:t>
                      </a:r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+mn-cs"/>
                        </a:rPr>
                        <a:t>/</a:t>
                      </a:r>
                      <a:r>
                        <a:rPr lang="th-TH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+mn-cs"/>
                        </a:rPr>
                        <a:t>ผู้ป่วยนอกจิตเวชเด็ก</a:t>
                      </a:r>
                      <a:endParaRPr lang="th-TH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205286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u="none" strike="noStrike">
                          <a:effectLst/>
                          <a:latin typeface="+mn-lt"/>
                          <a:cs typeface="+mn-cs"/>
                        </a:rPr>
                        <a:t> 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400" b="1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ส่งต่อ</a:t>
                      </a:r>
                      <a:endParaRPr lang="th-TH" sz="14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400" b="1" u="none" strike="noStrike" dirty="0" smtClean="0">
                          <a:effectLst/>
                          <a:latin typeface="+mn-lt"/>
                          <a:cs typeface="+mn-cs"/>
                        </a:rPr>
                        <a:t>10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u="none" strike="noStrike" dirty="0">
                          <a:effectLst/>
                          <a:latin typeface="+mn-lt"/>
                          <a:cs typeface="+mn-cs"/>
                        </a:rPr>
                        <a:t>SMART  Refer   </a:t>
                      </a:r>
                      <a:r>
                        <a:rPr lang="th-TH" sz="1400" b="1" u="none" strike="noStrike" dirty="0">
                          <a:effectLst/>
                          <a:latin typeface="+mn-lt"/>
                          <a:cs typeface="+mn-cs"/>
                        </a:rPr>
                        <a:t>ติดตามผลการใช้ </a:t>
                      </a:r>
                      <a:endParaRPr lang="th-TH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57180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304800" y="461876"/>
            <a:ext cx="7315200" cy="533400"/>
          </a:xfrm>
        </p:spPr>
        <p:txBody>
          <a:bodyPr>
            <a:normAutofit/>
          </a:bodyPr>
          <a:lstStyle/>
          <a:p>
            <a:pPr algn="l"/>
            <a:r>
              <a:rPr lang="th-TH" sz="2000" b="1" dirty="0" smtClean="0">
                <a:solidFill>
                  <a:srgbClr val="FF0000"/>
                </a:solidFill>
                <a:latin typeface="+mn-lt"/>
                <a:cs typeface="TH Sarabun New" pitchFamily="34" charset="-34"/>
              </a:rPr>
              <a:t>แผนการวาง</a:t>
            </a:r>
            <a:r>
              <a:rPr lang="en-US" sz="2000" b="1" dirty="0" smtClean="0">
                <a:solidFill>
                  <a:srgbClr val="FF0000"/>
                </a:solidFill>
                <a:latin typeface="+mn-lt"/>
                <a:cs typeface="TH Sarabun New" pitchFamily="34" charset="-34"/>
              </a:rPr>
              <a:t>   Node  :  Service  Delivery</a:t>
            </a:r>
            <a:endParaRPr lang="en-US" sz="2000" b="1" dirty="0">
              <a:solidFill>
                <a:srgbClr val="FF0000"/>
              </a:solidFill>
              <a:latin typeface="+mn-lt"/>
              <a:cs typeface="TH Sarabun New" pitchFamily="34" charset="-34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181600" y="4400550"/>
            <a:ext cx="3657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b="1" dirty="0" smtClean="0">
                <a:solidFill>
                  <a:srgbClr val="002060"/>
                </a:solidFill>
              </a:rPr>
              <a:t>ที่มา </a:t>
            </a:r>
            <a:r>
              <a:rPr lang="en-US" b="1" dirty="0" smtClean="0">
                <a:solidFill>
                  <a:srgbClr val="002060"/>
                </a:solidFill>
              </a:rPr>
              <a:t> </a:t>
            </a:r>
            <a:r>
              <a:rPr lang="th-TH" b="1" dirty="0" smtClean="0">
                <a:solidFill>
                  <a:srgbClr val="002060"/>
                </a:solidFill>
              </a:rPr>
              <a:t>แผนการวาง </a:t>
            </a:r>
            <a:r>
              <a:rPr lang="en-US" b="1" dirty="0" smtClean="0">
                <a:solidFill>
                  <a:srgbClr val="002060"/>
                </a:solidFill>
              </a:rPr>
              <a:t>Service </a:t>
            </a:r>
            <a:r>
              <a:rPr lang="th-TH" b="1" dirty="0" smtClean="0">
                <a:solidFill>
                  <a:srgbClr val="002060"/>
                </a:solidFill>
              </a:rPr>
              <a:t>คกก. </a:t>
            </a:r>
            <a:r>
              <a:rPr lang="en-US" b="1" dirty="0" smtClean="0">
                <a:solidFill>
                  <a:srgbClr val="002060"/>
                </a:solidFill>
              </a:rPr>
              <a:t>SP </a:t>
            </a:r>
            <a:r>
              <a:rPr lang="th-TH" b="1" dirty="0" smtClean="0">
                <a:solidFill>
                  <a:srgbClr val="002060"/>
                </a:solidFill>
              </a:rPr>
              <a:t>ระดับเขต</a:t>
            </a:r>
            <a:endParaRPr lang="en-US" b="1" dirty="0">
              <a:solidFill>
                <a:srgbClr val="002060"/>
              </a:solidFill>
            </a:endParaRPr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60009699"/>
              </p:ext>
            </p:extLst>
          </p:nvPr>
        </p:nvGraphicFramePr>
        <p:xfrm>
          <a:off x="228600" y="1200150"/>
          <a:ext cx="8534400" cy="273558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279583"/>
                <a:gridCol w="1920817"/>
                <a:gridCol w="228600"/>
                <a:gridCol w="5105400"/>
              </a:tblGrid>
              <a:tr h="205286"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u="none" strike="noStrike" dirty="0">
                          <a:effectLst/>
                          <a:latin typeface="+mn-lt"/>
                          <a:cs typeface="+mn-cs"/>
                        </a:rPr>
                        <a:t>Setting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400" b="1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สาขา</a:t>
                      </a:r>
                      <a:endParaRPr lang="th-TH" sz="14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u="none" strike="noStrike" dirty="0">
                          <a:effectLst/>
                          <a:latin typeface="+mn-lt"/>
                          <a:cs typeface="+mn-cs"/>
                        </a:rPr>
                        <a:t> 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u="none" strike="noStrike" dirty="0">
                          <a:effectLst/>
                          <a:latin typeface="+mn-lt"/>
                          <a:cs typeface="+mn-cs"/>
                        </a:rPr>
                        <a:t>Service Delivery 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205286">
                <a:tc>
                  <a:txBody>
                    <a:bodyPr/>
                    <a:lstStyle/>
                    <a:p>
                      <a:pPr algn="l" fontAlgn="t"/>
                      <a:r>
                        <a:rPr lang="th-TH" sz="1400" b="1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cs typeface="+mn-cs"/>
                        </a:rPr>
                        <a:t>รพ.กุมภวาปี</a:t>
                      </a:r>
                      <a:endParaRPr lang="th-TH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NB</a:t>
                      </a:r>
                    </a:p>
                  </a:txBody>
                  <a:tcPr marL="9525" marR="9525" marT="9525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+mn-cs"/>
                        </a:rPr>
                        <a:t>1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+mn-cs"/>
                        </a:rPr>
                        <a:t>NICU 2 Unit</a:t>
                      </a:r>
                      <a:r>
                        <a:rPr lang="th-TH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+mn-cs"/>
                        </a:rPr>
                        <a:t>  </a:t>
                      </a:r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+mn-cs"/>
                        </a:rPr>
                        <a:t>/ </a:t>
                      </a:r>
                      <a:r>
                        <a:rPr lang="en-US" sz="14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+mn-cs"/>
                        </a:rPr>
                        <a:t>SNB 2 Unit </a:t>
                      </a:r>
                      <a:r>
                        <a:rPr lang="th-TH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+mn-cs"/>
                        </a:rPr>
                        <a:t> 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215551">
                <a:tc>
                  <a:txBody>
                    <a:bodyPr/>
                    <a:lstStyle/>
                    <a:p>
                      <a:pPr algn="l" fontAlgn="t"/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อุบัติเหตุ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+mn-cs"/>
                        </a:rPr>
                        <a:t>2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+mn-cs"/>
                        </a:rPr>
                        <a:t>TEA</a:t>
                      </a:r>
                      <a:r>
                        <a:rPr lang="en-US" sz="14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+mn-cs"/>
                        </a:rPr>
                        <a:t>  Unit</a:t>
                      </a:r>
                      <a:endParaRPr lang="th-TH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215551">
                <a:tc>
                  <a:txBody>
                    <a:bodyPr/>
                    <a:lstStyle/>
                    <a:p>
                      <a:pPr algn="l" fontAlgn="t"/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Transplant</a:t>
                      </a:r>
                      <a:endParaRPr lang="en-US" sz="1400" b="1" i="0" u="none" strike="noStrike" dirty="0" smtClean="0">
                        <a:solidFill>
                          <a:schemeClr val="tx1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+mn-cs"/>
                        </a:rPr>
                        <a:t>3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+mn-cs"/>
                        </a:rPr>
                        <a:t>Organ &amp;Tissue donor center  (66)</a:t>
                      </a:r>
                      <a:endParaRPr lang="th-TH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215551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u="none" strike="noStrike" dirty="0">
                          <a:effectLst/>
                          <a:latin typeface="+mn-lt"/>
                          <a:cs typeface="+mn-cs"/>
                        </a:rPr>
                        <a:t> 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MCH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400" b="1" u="none" strike="noStrike" dirty="0" smtClean="0">
                          <a:effectLst/>
                          <a:latin typeface="+mn-lt"/>
                          <a:cs typeface="+mn-cs"/>
                        </a:rPr>
                        <a:t>4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u="none" strike="noStrike" dirty="0">
                          <a:effectLst/>
                          <a:latin typeface="+mn-lt"/>
                          <a:cs typeface="+mn-cs"/>
                        </a:rPr>
                        <a:t>Node ANC &amp;LR </a:t>
                      </a:r>
                      <a:r>
                        <a:rPr lang="th-TH" sz="1400" b="1" u="none" strike="noStrike" dirty="0">
                          <a:effectLst/>
                          <a:latin typeface="+mn-lt"/>
                          <a:cs typeface="+mn-cs"/>
                        </a:rPr>
                        <a:t>ออกตรวจ </a:t>
                      </a:r>
                      <a:r>
                        <a:rPr lang="en-US" sz="1400" b="1" u="none" strike="noStrike" dirty="0">
                          <a:effectLst/>
                          <a:latin typeface="+mn-lt"/>
                          <a:cs typeface="+mn-cs"/>
                        </a:rPr>
                        <a:t>HR Pregnancy </a:t>
                      </a:r>
                      <a:r>
                        <a:rPr lang="th-TH" sz="1400" b="1" u="none" strike="noStrike" dirty="0">
                          <a:effectLst/>
                          <a:latin typeface="+mn-lt"/>
                          <a:cs typeface="+mn-cs"/>
                        </a:rPr>
                        <a:t>รพ.ลูกข่าย  รับส่งต่อ และ </a:t>
                      </a:r>
                      <a:r>
                        <a:rPr lang="en-US" sz="1400" b="1" u="none" strike="noStrike" dirty="0">
                          <a:effectLst/>
                          <a:latin typeface="+mn-lt"/>
                          <a:cs typeface="+mn-cs"/>
                        </a:rPr>
                        <a:t>consult  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205286">
                <a:tc>
                  <a:txBody>
                    <a:bodyPr/>
                    <a:lstStyle/>
                    <a:p>
                      <a:pPr algn="l" fontAlgn="t"/>
                      <a:endParaRPr lang="en-US" sz="1400" b="1" i="0" u="none" strike="noStrike" dirty="0">
                        <a:solidFill>
                          <a:srgbClr val="FF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Stroke </a:t>
                      </a:r>
                      <a:endParaRPr lang="th-TH" sz="14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+mn-cs"/>
                        </a:rPr>
                        <a:t>5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+mn-cs"/>
                        </a:rPr>
                        <a:t>Stroke unit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205286">
                <a:tc>
                  <a:txBody>
                    <a:bodyPr/>
                    <a:lstStyle/>
                    <a:p>
                      <a:pPr algn="l" fontAlgn="t"/>
                      <a:endParaRPr lang="en-US" sz="1400" b="1" i="0" u="none" strike="noStrike" dirty="0">
                        <a:solidFill>
                          <a:srgbClr val="FF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ไต</a:t>
                      </a:r>
                      <a:endParaRPr lang="th-TH" sz="14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+mn-cs"/>
                        </a:rPr>
                        <a:t>6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+mn-cs"/>
                        </a:rPr>
                        <a:t>CAPD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205286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cs typeface="+mn-cs"/>
                        </a:rPr>
                        <a:t> </a:t>
                      </a:r>
                      <a:endParaRPr lang="en-US" sz="1400" b="1" i="0" u="none" strike="noStrike" dirty="0">
                        <a:solidFill>
                          <a:srgbClr val="FF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Orthopedics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525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b="1" dirty="0" smtClean="0"/>
                        <a:t>7</a:t>
                      </a:r>
                      <a:endParaRPr lang="en-US" sz="1400" b="1" dirty="0"/>
                    </a:p>
                  </a:txBody>
                  <a:tcPr marL="9525" marR="9525" marT="9525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Refracture</a:t>
                      </a:r>
                      <a:r>
                        <a:rPr lang="en-US" dirty="0" smtClean="0"/>
                        <a:t> Prevention</a:t>
                      </a:r>
                      <a:endParaRPr lang="en-US" dirty="0"/>
                    </a:p>
                  </a:txBody>
                  <a:tcPr marL="9525" marR="9525" marT="9525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205286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u="none" strike="noStrike" dirty="0">
                          <a:effectLst/>
                          <a:latin typeface="+mn-lt"/>
                          <a:cs typeface="+mn-cs"/>
                        </a:rPr>
                        <a:t> 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IMC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400" b="1" u="none" strike="noStrike" dirty="0" smtClean="0">
                          <a:effectLst/>
                          <a:latin typeface="+mn-lt"/>
                          <a:cs typeface="+mn-cs"/>
                        </a:rPr>
                        <a:t>8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u="none" strike="noStrike" dirty="0">
                          <a:effectLst/>
                          <a:latin typeface="+mn-lt"/>
                          <a:cs typeface="+mn-cs"/>
                        </a:rPr>
                        <a:t>Node  IMC  </a:t>
                      </a:r>
                      <a:r>
                        <a:rPr lang="th-TH" sz="1400" b="1" u="none" strike="noStrike" dirty="0">
                          <a:effectLst/>
                          <a:latin typeface="+mn-lt"/>
                          <a:cs typeface="+mn-cs"/>
                        </a:rPr>
                        <a:t>รับส่งต่อ </a:t>
                      </a:r>
                      <a:r>
                        <a:rPr lang="en-US" sz="1400" b="1" u="none" strike="noStrike" dirty="0">
                          <a:effectLst/>
                          <a:latin typeface="+mn-lt"/>
                          <a:cs typeface="+mn-cs"/>
                        </a:rPr>
                        <a:t>Case  </a:t>
                      </a:r>
                      <a:r>
                        <a:rPr lang="th-TH" sz="1400" b="1" u="none" strike="noStrike" dirty="0">
                          <a:effectLst/>
                          <a:latin typeface="+mn-lt"/>
                          <a:cs typeface="+mn-cs"/>
                        </a:rPr>
                        <a:t>ที่ยังไม่สามารถส่งต่อ รพช.ได้</a:t>
                      </a:r>
                      <a:endParaRPr lang="th-TH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205286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u="none" strike="noStrike">
                          <a:effectLst/>
                          <a:latin typeface="+mn-lt"/>
                          <a:cs typeface="+mn-cs"/>
                        </a:rPr>
                        <a:t> 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400" b="1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อายุรกรรม และ </a:t>
                      </a:r>
                      <a:r>
                        <a:rPr lang="en-US" sz="1400" b="1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Sepsis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400" b="1" u="none" strike="noStrike" dirty="0" smtClean="0">
                          <a:effectLst/>
                          <a:latin typeface="+mn-lt"/>
                          <a:cs typeface="+mn-cs"/>
                        </a:rPr>
                        <a:t>9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u="none" strike="noStrike" dirty="0">
                          <a:effectLst/>
                          <a:latin typeface="+mn-lt"/>
                          <a:cs typeface="+mn-cs"/>
                        </a:rPr>
                        <a:t>Node  ICU </a:t>
                      </a:r>
                      <a:r>
                        <a:rPr lang="en-US" sz="1400" b="1" u="none" strike="noStrike" dirty="0" smtClean="0">
                          <a:effectLst/>
                          <a:latin typeface="+mn-lt"/>
                          <a:cs typeface="+mn-cs"/>
                        </a:rPr>
                        <a:t>4   </a:t>
                      </a:r>
                      <a:r>
                        <a:rPr lang="th-TH" sz="1400" b="1" u="none" strike="noStrike" dirty="0">
                          <a:effectLst/>
                          <a:latin typeface="+mn-lt"/>
                          <a:cs typeface="+mn-cs"/>
                        </a:rPr>
                        <a:t>เตียง</a:t>
                      </a:r>
                      <a:endParaRPr lang="th-TH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205286">
                <a:tc>
                  <a:txBody>
                    <a:bodyPr/>
                    <a:lstStyle/>
                    <a:p>
                      <a:pPr algn="l" fontAlgn="t"/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LTC</a:t>
                      </a:r>
                      <a:endParaRPr lang="th-TH" sz="14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+mn-cs"/>
                        </a:rPr>
                        <a:t>10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+mn-cs"/>
                        </a:rPr>
                        <a:t>Node</a:t>
                      </a:r>
                      <a:r>
                        <a:rPr lang="en-US" sz="14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+mn-cs"/>
                        </a:rPr>
                        <a:t> Home ward</a:t>
                      </a:r>
                      <a:endParaRPr lang="th-TH" sz="1400" b="1" i="0" u="none" strike="noStrike" dirty="0" smtClean="0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205286">
                <a:tc>
                  <a:txBody>
                    <a:bodyPr/>
                    <a:lstStyle/>
                    <a:p>
                      <a:pPr algn="l" fontAlgn="t"/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4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สุขภาพจิต จิตเวชและยาเสพติด</a:t>
                      </a:r>
                      <a:endParaRPr lang="th-TH" sz="14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400" b="1" u="none" strike="noStrike" dirty="0" smtClean="0">
                          <a:effectLst/>
                          <a:latin typeface="+mn-lt"/>
                          <a:cs typeface="+mn-cs"/>
                        </a:rPr>
                        <a:t>11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+mn-cs"/>
                        </a:rPr>
                        <a:t>Ward </a:t>
                      </a:r>
                      <a:r>
                        <a:rPr lang="th-TH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+mn-cs"/>
                        </a:rPr>
                        <a:t>จิตเวช </a:t>
                      </a:r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+mn-cs"/>
                        </a:rPr>
                        <a:t>/</a:t>
                      </a:r>
                      <a:r>
                        <a:rPr lang="th-TH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+mn-cs"/>
                        </a:rPr>
                        <a:t>ผู้ป่วยนอกจิตเวชเด็ก</a:t>
                      </a:r>
                      <a:endParaRPr lang="th-TH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54819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228600" y="665592"/>
            <a:ext cx="7315200" cy="533400"/>
          </a:xfrm>
        </p:spPr>
        <p:txBody>
          <a:bodyPr>
            <a:normAutofit/>
          </a:bodyPr>
          <a:lstStyle/>
          <a:p>
            <a:pPr algn="l"/>
            <a:r>
              <a:rPr lang="th-TH" sz="2000" b="1" dirty="0" smtClean="0">
                <a:solidFill>
                  <a:srgbClr val="FF0000"/>
                </a:solidFill>
                <a:latin typeface="+mn-lt"/>
                <a:cs typeface="TH Sarabun New" pitchFamily="34" charset="-34"/>
              </a:rPr>
              <a:t>แผนการวาง</a:t>
            </a:r>
            <a:r>
              <a:rPr lang="en-US" sz="2000" b="1" dirty="0" smtClean="0">
                <a:solidFill>
                  <a:srgbClr val="FF0000"/>
                </a:solidFill>
                <a:latin typeface="+mn-lt"/>
                <a:cs typeface="TH Sarabun New" pitchFamily="34" charset="-34"/>
              </a:rPr>
              <a:t>   Node  :  Service  Delivery</a:t>
            </a:r>
            <a:endParaRPr lang="en-US" sz="2000" b="1" dirty="0">
              <a:solidFill>
                <a:srgbClr val="FF0000"/>
              </a:solidFill>
              <a:latin typeface="+mn-lt"/>
              <a:cs typeface="TH Sarabun New" pitchFamily="34" charset="-34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257800" y="4324350"/>
            <a:ext cx="3657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b="1" dirty="0" smtClean="0">
                <a:solidFill>
                  <a:srgbClr val="002060"/>
                </a:solidFill>
              </a:rPr>
              <a:t>ที่มา </a:t>
            </a:r>
            <a:r>
              <a:rPr lang="en-US" b="1" dirty="0" smtClean="0">
                <a:solidFill>
                  <a:srgbClr val="002060"/>
                </a:solidFill>
              </a:rPr>
              <a:t> </a:t>
            </a:r>
            <a:r>
              <a:rPr lang="th-TH" b="1" dirty="0" smtClean="0">
                <a:solidFill>
                  <a:srgbClr val="002060"/>
                </a:solidFill>
              </a:rPr>
              <a:t>แผนการวาง </a:t>
            </a:r>
            <a:r>
              <a:rPr lang="en-US" b="1" dirty="0" smtClean="0">
                <a:solidFill>
                  <a:srgbClr val="002060"/>
                </a:solidFill>
              </a:rPr>
              <a:t>Service </a:t>
            </a:r>
            <a:r>
              <a:rPr lang="th-TH" b="1" dirty="0" smtClean="0">
                <a:solidFill>
                  <a:srgbClr val="002060"/>
                </a:solidFill>
              </a:rPr>
              <a:t>คกก. </a:t>
            </a:r>
            <a:r>
              <a:rPr lang="en-US" b="1" dirty="0" smtClean="0">
                <a:solidFill>
                  <a:srgbClr val="002060"/>
                </a:solidFill>
              </a:rPr>
              <a:t>SP </a:t>
            </a:r>
            <a:r>
              <a:rPr lang="th-TH" b="1" dirty="0" smtClean="0">
                <a:solidFill>
                  <a:srgbClr val="002060"/>
                </a:solidFill>
              </a:rPr>
              <a:t>ระดับเขต</a:t>
            </a:r>
            <a:endParaRPr lang="en-US" b="1" dirty="0">
              <a:solidFill>
                <a:srgbClr val="002060"/>
              </a:solidFill>
            </a:endParaRPr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8197252"/>
              </p:ext>
            </p:extLst>
          </p:nvPr>
        </p:nvGraphicFramePr>
        <p:xfrm>
          <a:off x="304800" y="1504950"/>
          <a:ext cx="8534400" cy="249364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279583"/>
                <a:gridCol w="1920817"/>
                <a:gridCol w="228600"/>
                <a:gridCol w="5105400"/>
              </a:tblGrid>
              <a:tr h="205286"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u="none" strike="noStrike" dirty="0">
                          <a:effectLst/>
                          <a:latin typeface="+mn-lt"/>
                          <a:cs typeface="+mn-cs"/>
                        </a:rPr>
                        <a:t>Setting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400" b="1" u="none" strike="noStrike" dirty="0">
                          <a:effectLst/>
                          <a:latin typeface="+mn-lt"/>
                          <a:cs typeface="+mn-cs"/>
                        </a:rPr>
                        <a:t>สาขา</a:t>
                      </a:r>
                      <a:endParaRPr lang="th-TH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u="none" strike="noStrike" dirty="0">
                          <a:effectLst/>
                          <a:latin typeface="+mn-lt"/>
                          <a:cs typeface="+mn-cs"/>
                        </a:rPr>
                        <a:t> 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u="none" strike="noStrike" dirty="0">
                          <a:effectLst/>
                          <a:latin typeface="+mn-lt"/>
                          <a:cs typeface="+mn-cs"/>
                        </a:rPr>
                        <a:t>Service Delivery 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246344">
                <a:tc>
                  <a:txBody>
                    <a:bodyPr/>
                    <a:lstStyle/>
                    <a:p>
                      <a:r>
                        <a:rPr lang="th-TH" dirty="0" smtClean="0"/>
                        <a:t>รพ.บ้านผือ</a:t>
                      </a:r>
                      <a:endParaRPr lang="en-US" dirty="0"/>
                    </a:p>
                  </a:txBody>
                  <a:tcPr marL="9525" marR="9525" marT="9525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MCH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4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1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Node ANC &amp;LR </a:t>
                      </a:r>
                      <a:r>
                        <a:rPr lang="th-TH" sz="1400" b="1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ออกตรวจ </a:t>
                      </a:r>
                      <a:r>
                        <a:rPr lang="en-US" sz="1400" b="1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HR Pregnancy </a:t>
                      </a:r>
                      <a:r>
                        <a:rPr lang="th-TH" sz="1400" b="1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รพ.ลูกข่าย  รับส่งต่อ และ </a:t>
                      </a:r>
                      <a:r>
                        <a:rPr lang="en-US" sz="1400" b="1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consult  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205286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9525" marR="9525" marT="9525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NB</a:t>
                      </a:r>
                    </a:p>
                  </a:txBody>
                  <a:tcPr marL="9525" marR="9525" marT="9525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2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NICU 2 Unit</a:t>
                      </a:r>
                      <a:r>
                        <a:rPr lang="th-TH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   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205286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9525" marR="9525" marT="9525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ไต</a:t>
                      </a:r>
                      <a:endParaRPr lang="th-TH" sz="14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3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CAPD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205286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9525" marR="9525" marT="9525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ศัลยกรรม</a:t>
                      </a:r>
                      <a:endParaRPr lang="th-TH" sz="14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4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ODS /MIS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205286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9525" marR="9525" marT="9525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IMC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4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5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Node  IMC  </a:t>
                      </a:r>
                      <a:r>
                        <a:rPr lang="th-TH" sz="1400" b="1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รับส่งต่อ </a:t>
                      </a:r>
                      <a:r>
                        <a:rPr lang="en-US" sz="1400" b="1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Case  </a:t>
                      </a:r>
                      <a:r>
                        <a:rPr lang="th-TH" sz="1400" b="1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ที่ยังไม่สามารถส่งต่อ รพช.ได้</a:t>
                      </a:r>
                      <a:endParaRPr lang="th-TH" sz="14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205286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9525" marR="9525" marT="9525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400" b="1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อายุรกรรม และ </a:t>
                      </a:r>
                      <a:r>
                        <a:rPr lang="en-US" sz="1400" b="1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Sepsis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4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6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Node  ICU </a:t>
                      </a:r>
                      <a:r>
                        <a:rPr lang="en-US" sz="14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4   </a:t>
                      </a:r>
                      <a:r>
                        <a:rPr lang="th-TH" sz="1400" b="1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เตียง</a:t>
                      </a:r>
                      <a:endParaRPr lang="th-TH" sz="14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 anchor="b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205286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9525" marR="9525" marT="9525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LTC</a:t>
                      </a:r>
                      <a:endParaRPr lang="th-TH" sz="14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7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Node</a:t>
                      </a:r>
                      <a:r>
                        <a:rPr lang="en-US" sz="1400" b="1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 Home ward</a:t>
                      </a:r>
                      <a:endParaRPr lang="th-TH" sz="1400" b="1" i="0" u="none" strike="noStrike" dirty="0" smtClean="0">
                        <a:solidFill>
                          <a:schemeClr val="tx1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205286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9525" marR="9525" marT="9525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400" b="1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สุขภาพจิต จิตเวชและยาเสพติด</a:t>
                      </a:r>
                      <a:endParaRPr lang="th-TH" sz="14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4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8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400" b="1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ผู้ป่วยนอกจิตเวชเด็ก</a:t>
                      </a:r>
                      <a:endParaRPr lang="th-TH" sz="14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08439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304800" y="461876"/>
            <a:ext cx="7315200" cy="533400"/>
          </a:xfrm>
        </p:spPr>
        <p:txBody>
          <a:bodyPr>
            <a:normAutofit/>
          </a:bodyPr>
          <a:lstStyle/>
          <a:p>
            <a:pPr algn="l"/>
            <a:r>
              <a:rPr lang="th-TH" sz="2000" b="1" dirty="0" smtClean="0">
                <a:solidFill>
                  <a:srgbClr val="FF0000"/>
                </a:solidFill>
                <a:latin typeface="+mn-lt"/>
                <a:cs typeface="TH Sarabun New" pitchFamily="34" charset="-34"/>
              </a:rPr>
              <a:t>แผนการวาง</a:t>
            </a:r>
            <a:r>
              <a:rPr lang="en-US" sz="2000" b="1" dirty="0" smtClean="0">
                <a:solidFill>
                  <a:srgbClr val="FF0000"/>
                </a:solidFill>
                <a:latin typeface="+mn-lt"/>
                <a:cs typeface="TH Sarabun New" pitchFamily="34" charset="-34"/>
              </a:rPr>
              <a:t>   Node  :  Service  Delivery</a:t>
            </a:r>
            <a:endParaRPr lang="en-US" sz="2000" b="1" dirty="0">
              <a:solidFill>
                <a:srgbClr val="FF0000"/>
              </a:solidFill>
              <a:latin typeface="+mn-lt"/>
              <a:cs typeface="TH Sarabun New" pitchFamily="34" charset="-34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181600" y="4400550"/>
            <a:ext cx="3657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b="1" dirty="0" smtClean="0">
                <a:solidFill>
                  <a:srgbClr val="002060"/>
                </a:solidFill>
              </a:rPr>
              <a:t>ที่มา </a:t>
            </a:r>
            <a:r>
              <a:rPr lang="en-US" b="1" dirty="0" smtClean="0">
                <a:solidFill>
                  <a:srgbClr val="002060"/>
                </a:solidFill>
              </a:rPr>
              <a:t> </a:t>
            </a:r>
            <a:r>
              <a:rPr lang="th-TH" b="1" dirty="0" smtClean="0">
                <a:solidFill>
                  <a:srgbClr val="002060"/>
                </a:solidFill>
              </a:rPr>
              <a:t>แผนการวาง </a:t>
            </a:r>
            <a:r>
              <a:rPr lang="en-US" b="1" dirty="0" smtClean="0">
                <a:solidFill>
                  <a:srgbClr val="002060"/>
                </a:solidFill>
              </a:rPr>
              <a:t>Service </a:t>
            </a:r>
            <a:r>
              <a:rPr lang="th-TH" b="1" dirty="0" smtClean="0">
                <a:solidFill>
                  <a:srgbClr val="002060"/>
                </a:solidFill>
              </a:rPr>
              <a:t>คกก. </a:t>
            </a:r>
            <a:r>
              <a:rPr lang="en-US" b="1" dirty="0" smtClean="0">
                <a:solidFill>
                  <a:srgbClr val="002060"/>
                </a:solidFill>
              </a:rPr>
              <a:t>SP </a:t>
            </a:r>
            <a:r>
              <a:rPr lang="th-TH" b="1" dirty="0" smtClean="0">
                <a:solidFill>
                  <a:srgbClr val="002060"/>
                </a:solidFill>
              </a:rPr>
              <a:t>ระดับเขต</a:t>
            </a:r>
            <a:endParaRPr lang="en-US" b="1" dirty="0">
              <a:solidFill>
                <a:srgbClr val="002060"/>
              </a:solidFill>
            </a:endParaRPr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98367519"/>
              </p:ext>
            </p:extLst>
          </p:nvPr>
        </p:nvGraphicFramePr>
        <p:xfrm>
          <a:off x="304800" y="1352550"/>
          <a:ext cx="8534400" cy="277749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279583"/>
                <a:gridCol w="1920817"/>
                <a:gridCol w="228600"/>
                <a:gridCol w="5105400"/>
              </a:tblGrid>
              <a:tr h="205286"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u="none" strike="noStrike" dirty="0">
                          <a:effectLst/>
                          <a:latin typeface="+mn-lt"/>
                          <a:cs typeface="+mn-cs"/>
                        </a:rPr>
                        <a:t>Setting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400" b="1" u="none" strike="noStrike" dirty="0">
                          <a:effectLst/>
                          <a:latin typeface="+mn-lt"/>
                          <a:cs typeface="+mn-cs"/>
                        </a:rPr>
                        <a:t>สาขา</a:t>
                      </a:r>
                      <a:endParaRPr lang="th-TH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u="none" strike="noStrike" dirty="0">
                          <a:effectLst/>
                          <a:latin typeface="+mn-lt"/>
                          <a:cs typeface="+mn-cs"/>
                        </a:rPr>
                        <a:t> 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u="none" strike="noStrike" dirty="0">
                          <a:effectLst/>
                          <a:latin typeface="+mn-lt"/>
                          <a:cs typeface="+mn-cs"/>
                        </a:rPr>
                        <a:t>Service Delivery 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205286">
                <a:tc>
                  <a:txBody>
                    <a:bodyPr/>
                    <a:lstStyle/>
                    <a:p>
                      <a:r>
                        <a:rPr lang="th-TH" dirty="0" smtClean="0"/>
                        <a:t>รพ.หนองหาน</a:t>
                      </a:r>
                      <a:endParaRPr lang="en-US" dirty="0"/>
                    </a:p>
                  </a:txBody>
                  <a:tcPr marL="9525" marR="9525" marT="9525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MCH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4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1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Node ANC &amp;LR </a:t>
                      </a:r>
                      <a:r>
                        <a:rPr lang="th-TH" sz="1400" b="1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ออกตรวจ </a:t>
                      </a:r>
                      <a:r>
                        <a:rPr lang="en-US" sz="1400" b="1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HR Pregnancy </a:t>
                      </a:r>
                      <a:r>
                        <a:rPr lang="th-TH" sz="1400" b="1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รพ.ลูกข่าย  รับส่งต่อ และ </a:t>
                      </a:r>
                      <a:r>
                        <a:rPr lang="en-US" sz="1400" b="1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consult  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215551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9525" marR="9525" marT="9525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NB</a:t>
                      </a:r>
                    </a:p>
                  </a:txBody>
                  <a:tcPr marL="9525" marR="9525" marT="9525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2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SNB 2 Unit </a:t>
                      </a:r>
                      <a:endParaRPr lang="en-US" sz="1400" b="1" i="0" u="none" strike="noStrike" dirty="0" smtClean="0">
                        <a:solidFill>
                          <a:schemeClr val="tx1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205286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9525" marR="9525" marT="9525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400" b="1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ตา</a:t>
                      </a:r>
                      <a:endParaRPr lang="th-TH" sz="14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4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3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Node  </a:t>
                      </a:r>
                      <a:r>
                        <a:rPr lang="th-TH" sz="1400" b="1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ผ่าตัดต้อ</a:t>
                      </a:r>
                      <a:r>
                        <a:rPr lang="th-TH" sz="14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กระจก</a:t>
                      </a:r>
                      <a:r>
                        <a:rPr lang="en-US" sz="14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   </a:t>
                      </a:r>
                      <a:r>
                        <a:rPr lang="th-TH" sz="14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ไม่มีจักษุแพทย์</a:t>
                      </a:r>
                      <a:endParaRPr lang="th-TH" sz="14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205286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9525" marR="9525" marT="9525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ไต</a:t>
                      </a:r>
                      <a:endParaRPr lang="th-TH" sz="14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4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CAPD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205286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9525" marR="9525" marT="9525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ศัลยกรรม</a:t>
                      </a:r>
                      <a:endParaRPr lang="th-TH" sz="14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5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ODS /MIS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205286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9525" marR="9525" marT="9525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IMC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4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6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Node  IMC  </a:t>
                      </a:r>
                      <a:r>
                        <a:rPr lang="th-TH" sz="1400" b="1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รับส่งต่อ </a:t>
                      </a:r>
                      <a:r>
                        <a:rPr lang="en-US" sz="1400" b="1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Case  </a:t>
                      </a:r>
                      <a:r>
                        <a:rPr lang="th-TH" sz="1400" b="1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ที่ยังไม่สามารถส่งต่อ รพช.ได้</a:t>
                      </a:r>
                      <a:endParaRPr lang="th-TH" sz="14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205286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9525" marR="9525" marT="9525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400" b="1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อายุรกรรม และ </a:t>
                      </a:r>
                      <a:r>
                        <a:rPr lang="en-US" sz="1400" b="1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Sepsis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4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7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Node  ICU </a:t>
                      </a:r>
                      <a:r>
                        <a:rPr lang="en-US" sz="1400" b="1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 12</a:t>
                      </a:r>
                      <a:r>
                        <a:rPr lang="en-US" sz="14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   </a:t>
                      </a:r>
                      <a:r>
                        <a:rPr lang="th-TH" sz="1400" b="1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เตียง</a:t>
                      </a:r>
                      <a:endParaRPr lang="th-TH" sz="14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205286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9525" marR="9525" marT="9525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LTC</a:t>
                      </a:r>
                      <a:endParaRPr lang="th-TH" sz="14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8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Node</a:t>
                      </a:r>
                      <a:r>
                        <a:rPr lang="en-US" sz="1400" b="1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 Home ward</a:t>
                      </a:r>
                      <a:endParaRPr lang="th-TH" sz="1400" b="1" i="0" u="none" strike="noStrike" dirty="0" smtClean="0">
                        <a:solidFill>
                          <a:schemeClr val="tx1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205286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9525" marR="9525" marT="9525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400" b="1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สุขภาพจิต จิตเวชและยาเสพติด</a:t>
                      </a:r>
                      <a:endParaRPr lang="th-TH" sz="14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4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9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400" b="1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ผู้ป่วยนอกจิตเวชเด็ก</a:t>
                      </a:r>
                      <a:endParaRPr lang="th-TH" sz="14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51542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228600" y="461876"/>
            <a:ext cx="7315200" cy="533400"/>
          </a:xfrm>
        </p:spPr>
        <p:txBody>
          <a:bodyPr>
            <a:normAutofit/>
          </a:bodyPr>
          <a:lstStyle/>
          <a:p>
            <a:pPr algn="l"/>
            <a:r>
              <a:rPr lang="th-TH" sz="2000" b="1" dirty="0" smtClean="0">
                <a:solidFill>
                  <a:srgbClr val="FF0000"/>
                </a:solidFill>
                <a:latin typeface="+mn-lt"/>
                <a:cs typeface="TH Sarabun New" pitchFamily="34" charset="-34"/>
              </a:rPr>
              <a:t>แผนการวาง</a:t>
            </a:r>
            <a:r>
              <a:rPr lang="en-US" sz="2000" b="1" dirty="0" smtClean="0">
                <a:solidFill>
                  <a:srgbClr val="FF0000"/>
                </a:solidFill>
                <a:latin typeface="+mn-lt"/>
                <a:cs typeface="TH Sarabun New" pitchFamily="34" charset="-34"/>
              </a:rPr>
              <a:t>   Node  :  Service  Delivery</a:t>
            </a:r>
            <a:endParaRPr lang="en-US" sz="2000" b="1" dirty="0">
              <a:solidFill>
                <a:srgbClr val="FF0000"/>
              </a:solidFill>
              <a:latin typeface="+mn-lt"/>
              <a:cs typeface="TH Sarabun New" pitchFamily="34" charset="-34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257800" y="4248150"/>
            <a:ext cx="3657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b="1" dirty="0" smtClean="0">
                <a:solidFill>
                  <a:srgbClr val="002060"/>
                </a:solidFill>
              </a:rPr>
              <a:t>ที่มา </a:t>
            </a:r>
            <a:r>
              <a:rPr lang="en-US" b="1" dirty="0" smtClean="0">
                <a:solidFill>
                  <a:srgbClr val="002060"/>
                </a:solidFill>
              </a:rPr>
              <a:t> </a:t>
            </a:r>
            <a:r>
              <a:rPr lang="th-TH" b="1" dirty="0" smtClean="0">
                <a:solidFill>
                  <a:srgbClr val="002060"/>
                </a:solidFill>
              </a:rPr>
              <a:t>แผนการวาง </a:t>
            </a:r>
            <a:r>
              <a:rPr lang="en-US" b="1" dirty="0" smtClean="0">
                <a:solidFill>
                  <a:srgbClr val="002060"/>
                </a:solidFill>
              </a:rPr>
              <a:t>Service </a:t>
            </a:r>
            <a:r>
              <a:rPr lang="th-TH" b="1" dirty="0" smtClean="0">
                <a:solidFill>
                  <a:srgbClr val="002060"/>
                </a:solidFill>
              </a:rPr>
              <a:t>คกก. </a:t>
            </a:r>
            <a:r>
              <a:rPr lang="en-US" b="1" dirty="0" smtClean="0">
                <a:solidFill>
                  <a:srgbClr val="002060"/>
                </a:solidFill>
              </a:rPr>
              <a:t>SP </a:t>
            </a:r>
            <a:r>
              <a:rPr lang="th-TH" b="1" dirty="0" smtClean="0">
                <a:solidFill>
                  <a:srgbClr val="002060"/>
                </a:solidFill>
              </a:rPr>
              <a:t>ระดับเขต</a:t>
            </a:r>
            <a:endParaRPr lang="en-US" b="1" dirty="0">
              <a:solidFill>
                <a:srgbClr val="002060"/>
              </a:solidFill>
            </a:endParaRPr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48842492"/>
              </p:ext>
            </p:extLst>
          </p:nvPr>
        </p:nvGraphicFramePr>
        <p:xfrm>
          <a:off x="304800" y="1200150"/>
          <a:ext cx="8534400" cy="277749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279583"/>
                <a:gridCol w="1920817"/>
                <a:gridCol w="228600"/>
                <a:gridCol w="5105400"/>
              </a:tblGrid>
              <a:tr h="205286"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u="none" strike="noStrike" dirty="0">
                          <a:effectLst/>
                          <a:latin typeface="+mn-lt"/>
                          <a:cs typeface="+mn-cs"/>
                        </a:rPr>
                        <a:t>Setting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400" b="1" u="none" strike="noStrike" dirty="0">
                          <a:effectLst/>
                          <a:latin typeface="+mn-lt"/>
                          <a:cs typeface="+mn-cs"/>
                        </a:rPr>
                        <a:t>สาขา</a:t>
                      </a:r>
                      <a:endParaRPr lang="th-TH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u="none" strike="noStrike" dirty="0">
                          <a:effectLst/>
                          <a:latin typeface="+mn-lt"/>
                          <a:cs typeface="+mn-cs"/>
                        </a:rPr>
                        <a:t> 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u="none" strike="noStrike" dirty="0">
                          <a:effectLst/>
                          <a:latin typeface="+mn-lt"/>
                          <a:cs typeface="+mn-cs"/>
                        </a:rPr>
                        <a:t>Service Delivery 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246344">
                <a:tc>
                  <a:txBody>
                    <a:bodyPr/>
                    <a:lstStyle/>
                    <a:p>
                      <a:r>
                        <a:rPr lang="th-TH" dirty="0" smtClean="0"/>
                        <a:t>รพ.บ้านดุง</a:t>
                      </a:r>
                      <a:endParaRPr lang="en-US" dirty="0"/>
                    </a:p>
                  </a:txBody>
                  <a:tcPr marL="9525" marR="9525" marT="9525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cs typeface="+mn-cs"/>
                        </a:rPr>
                        <a:t>MCH</a:t>
                      </a:r>
                      <a:endParaRPr lang="en-US" sz="1400" b="1" i="0" u="none" strike="noStrike" dirty="0">
                        <a:solidFill>
                          <a:srgbClr val="FF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400" b="1" u="none" strike="noStrike" dirty="0" smtClean="0">
                          <a:effectLst/>
                          <a:latin typeface="+mn-lt"/>
                          <a:cs typeface="+mn-cs"/>
                        </a:rPr>
                        <a:t>1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u="none" strike="noStrike" dirty="0">
                          <a:effectLst/>
                          <a:latin typeface="+mn-lt"/>
                          <a:cs typeface="+mn-cs"/>
                        </a:rPr>
                        <a:t>Node ANC &amp;LR </a:t>
                      </a:r>
                      <a:r>
                        <a:rPr lang="th-TH" sz="1400" b="1" u="none" strike="noStrike" dirty="0">
                          <a:effectLst/>
                          <a:latin typeface="+mn-lt"/>
                          <a:cs typeface="+mn-cs"/>
                        </a:rPr>
                        <a:t>ออกตรวจ </a:t>
                      </a:r>
                      <a:r>
                        <a:rPr lang="en-US" sz="1400" b="1" u="none" strike="noStrike" dirty="0">
                          <a:effectLst/>
                          <a:latin typeface="+mn-lt"/>
                          <a:cs typeface="+mn-cs"/>
                        </a:rPr>
                        <a:t>HR Pregnancy </a:t>
                      </a:r>
                      <a:r>
                        <a:rPr lang="th-TH" sz="1400" b="1" u="none" strike="noStrike" dirty="0">
                          <a:effectLst/>
                          <a:latin typeface="+mn-lt"/>
                          <a:cs typeface="+mn-cs"/>
                        </a:rPr>
                        <a:t>รพ.ลูกข่าย  รับส่งต่อ และ </a:t>
                      </a:r>
                      <a:r>
                        <a:rPr lang="en-US" sz="1400" b="1" u="none" strike="noStrike" dirty="0">
                          <a:effectLst/>
                          <a:latin typeface="+mn-lt"/>
                          <a:cs typeface="+mn-cs"/>
                        </a:rPr>
                        <a:t>consult  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205286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9525" marR="9525" marT="9525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cs typeface="+mn-cs"/>
                        </a:rPr>
                        <a:t>NB</a:t>
                      </a:r>
                    </a:p>
                  </a:txBody>
                  <a:tcPr marL="9525" marR="9525" marT="9525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+mn-cs"/>
                        </a:rPr>
                        <a:t>2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+mn-cs"/>
                        </a:rPr>
                        <a:t>NICU 2 Unit</a:t>
                      </a:r>
                      <a:r>
                        <a:rPr lang="th-TH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+mn-cs"/>
                        </a:rPr>
                        <a:t>    </a:t>
                      </a:r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+mn-cs"/>
                        </a:rPr>
                        <a:t>/</a:t>
                      </a:r>
                      <a:r>
                        <a:rPr lang="en-US" sz="14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+mn-cs"/>
                        </a:rPr>
                        <a:t> SNB 2 Unit </a:t>
                      </a:r>
                      <a:endParaRPr lang="en-US" sz="1400" b="1" i="0" u="none" strike="noStrike" dirty="0" smtClean="0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205286">
                <a:tc>
                  <a:txBody>
                    <a:bodyPr/>
                    <a:lstStyle/>
                    <a:p>
                      <a:endParaRPr lang="en-US">
                        <a:solidFill>
                          <a:srgbClr val="FF0000"/>
                        </a:solidFill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400" b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cs typeface="+mn-cs"/>
                        </a:rPr>
                        <a:t>ตา</a:t>
                      </a:r>
                      <a:endParaRPr lang="th-TH" sz="1400" b="1" i="0" u="none" strike="noStrike" dirty="0">
                        <a:solidFill>
                          <a:srgbClr val="FF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400" b="1" u="none" strike="noStrike" dirty="0" smtClean="0">
                          <a:effectLst/>
                          <a:latin typeface="+mn-lt"/>
                          <a:cs typeface="+mn-cs"/>
                        </a:rPr>
                        <a:t>3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u="none" strike="noStrike" dirty="0">
                          <a:effectLst/>
                          <a:latin typeface="+mn-lt"/>
                          <a:cs typeface="+mn-cs"/>
                        </a:rPr>
                        <a:t>Node  </a:t>
                      </a:r>
                      <a:r>
                        <a:rPr lang="th-TH" sz="1400" b="1" u="none" strike="noStrike" dirty="0">
                          <a:effectLst/>
                          <a:latin typeface="+mn-lt"/>
                          <a:cs typeface="+mn-cs"/>
                        </a:rPr>
                        <a:t>ผ่าตัดต้อ</a:t>
                      </a:r>
                      <a:r>
                        <a:rPr lang="th-TH" sz="1400" b="1" u="none" strike="noStrike" dirty="0" smtClean="0">
                          <a:effectLst/>
                          <a:latin typeface="+mn-lt"/>
                          <a:cs typeface="+mn-cs"/>
                        </a:rPr>
                        <a:t>กระจก</a:t>
                      </a:r>
                      <a:r>
                        <a:rPr lang="en-US" sz="1400" b="1" u="none" strike="noStrike" dirty="0" smtClean="0">
                          <a:effectLst/>
                          <a:latin typeface="+mn-lt"/>
                          <a:cs typeface="+mn-cs"/>
                        </a:rPr>
                        <a:t>   </a:t>
                      </a:r>
                      <a:r>
                        <a:rPr lang="th-TH" sz="1400" b="1" u="none" strike="noStrike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cs typeface="+mn-cs"/>
                        </a:rPr>
                        <a:t>ไม่มีจักษุแพทย์</a:t>
                      </a:r>
                      <a:endParaRPr lang="th-TH" sz="1400" b="1" i="0" u="none" strike="noStrike" dirty="0">
                        <a:solidFill>
                          <a:srgbClr val="FF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205286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9525" marR="9525" marT="9525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4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cs typeface="+mn-cs"/>
                        </a:rPr>
                        <a:t>ศัลยกรรม</a:t>
                      </a:r>
                      <a:endParaRPr lang="th-TH" sz="1400" b="1" i="0" u="none" strike="noStrike" dirty="0">
                        <a:solidFill>
                          <a:srgbClr val="FF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+mn-cs"/>
                        </a:rPr>
                        <a:t>4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+mn-cs"/>
                        </a:rPr>
                        <a:t>ODS /MIS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205286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9525" marR="9525" marT="9525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400" b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cs typeface="+mn-cs"/>
                        </a:rPr>
                        <a:t>อายุรกรรม และ </a:t>
                      </a:r>
                      <a:r>
                        <a:rPr lang="en-US" sz="1400" b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cs typeface="+mn-cs"/>
                        </a:rPr>
                        <a:t>Sepsis</a:t>
                      </a:r>
                      <a:endParaRPr lang="en-US" sz="1400" b="1" i="0" u="none" strike="noStrike" dirty="0">
                        <a:solidFill>
                          <a:srgbClr val="FF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400" b="1" u="none" strike="noStrike" dirty="0" smtClean="0">
                          <a:effectLst/>
                          <a:latin typeface="+mn-lt"/>
                          <a:cs typeface="+mn-cs"/>
                        </a:rPr>
                        <a:t>5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u="none" strike="noStrike" dirty="0">
                          <a:effectLst/>
                          <a:latin typeface="+mn-lt"/>
                          <a:cs typeface="+mn-cs"/>
                        </a:rPr>
                        <a:t>Node  ICU </a:t>
                      </a:r>
                      <a:r>
                        <a:rPr lang="en-US" sz="1400" b="1" u="none" strike="noStrike" dirty="0" smtClean="0">
                          <a:effectLst/>
                          <a:latin typeface="+mn-lt"/>
                          <a:cs typeface="+mn-cs"/>
                        </a:rPr>
                        <a:t>4   </a:t>
                      </a:r>
                      <a:r>
                        <a:rPr lang="th-TH" sz="1400" b="1" u="none" strike="noStrike" dirty="0">
                          <a:effectLst/>
                          <a:latin typeface="+mn-lt"/>
                          <a:cs typeface="+mn-cs"/>
                        </a:rPr>
                        <a:t>เตียง</a:t>
                      </a:r>
                      <a:endParaRPr lang="th-TH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 anchor="b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205286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9525" marR="9525" marT="9525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cs typeface="+mn-cs"/>
                        </a:rPr>
                        <a:t>LTC</a:t>
                      </a:r>
                      <a:endParaRPr lang="th-TH" sz="1400" b="1" i="0" u="none" strike="noStrike" dirty="0">
                        <a:solidFill>
                          <a:srgbClr val="FF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+mn-cs"/>
                        </a:rPr>
                        <a:t>6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+mn-cs"/>
                        </a:rPr>
                        <a:t>Node</a:t>
                      </a:r>
                      <a:r>
                        <a:rPr lang="en-US" sz="14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+mn-cs"/>
                        </a:rPr>
                        <a:t> Home ward</a:t>
                      </a:r>
                      <a:endParaRPr lang="th-TH" sz="1400" b="1" i="0" u="none" strike="noStrike" dirty="0" smtClean="0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205286">
                <a:tc>
                  <a:txBody>
                    <a:bodyPr/>
                    <a:lstStyle/>
                    <a:p>
                      <a:r>
                        <a:rPr lang="th-TH" dirty="0" smtClean="0"/>
                        <a:t>รพ.เพ็ญ</a:t>
                      </a:r>
                      <a:endParaRPr lang="en-US" dirty="0"/>
                    </a:p>
                  </a:txBody>
                  <a:tcPr marL="9525" marR="9525" marT="9525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cs typeface="+mn-cs"/>
                        </a:rPr>
                        <a:t>MCH</a:t>
                      </a:r>
                      <a:endParaRPr lang="en-US" sz="1400" b="1" i="0" u="none" strike="noStrike" dirty="0">
                        <a:solidFill>
                          <a:srgbClr val="FF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400" b="1" u="none" strike="noStrike" dirty="0" smtClean="0">
                          <a:effectLst/>
                          <a:latin typeface="+mn-lt"/>
                          <a:cs typeface="+mn-cs"/>
                        </a:rPr>
                        <a:t>1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u="none" strike="noStrike" dirty="0">
                          <a:effectLst/>
                          <a:latin typeface="+mn-lt"/>
                          <a:cs typeface="+mn-cs"/>
                        </a:rPr>
                        <a:t>Node ANC &amp;LR </a:t>
                      </a:r>
                      <a:r>
                        <a:rPr lang="th-TH" sz="1400" b="1" u="none" strike="noStrike" dirty="0">
                          <a:effectLst/>
                          <a:latin typeface="+mn-lt"/>
                          <a:cs typeface="+mn-cs"/>
                        </a:rPr>
                        <a:t>ออกตรวจ </a:t>
                      </a:r>
                      <a:r>
                        <a:rPr lang="en-US" sz="1400" b="1" u="none" strike="noStrike" dirty="0">
                          <a:effectLst/>
                          <a:latin typeface="+mn-lt"/>
                          <a:cs typeface="+mn-cs"/>
                        </a:rPr>
                        <a:t>HR Pregnancy </a:t>
                      </a:r>
                      <a:r>
                        <a:rPr lang="th-TH" sz="1400" b="1" u="none" strike="noStrike" dirty="0">
                          <a:effectLst/>
                          <a:latin typeface="+mn-lt"/>
                          <a:cs typeface="+mn-cs"/>
                        </a:rPr>
                        <a:t>รพ.ลูกข่าย  รับส่งต่อ และ </a:t>
                      </a:r>
                      <a:r>
                        <a:rPr lang="en-US" sz="1400" b="1" u="none" strike="noStrike" dirty="0">
                          <a:effectLst/>
                          <a:latin typeface="+mn-lt"/>
                          <a:cs typeface="+mn-cs"/>
                        </a:rPr>
                        <a:t>consult  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215551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9525" marR="9525" marT="9525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400" b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cs typeface="+mn-cs"/>
                        </a:rPr>
                        <a:t>ตา</a:t>
                      </a:r>
                      <a:endParaRPr lang="th-TH" sz="1400" b="1" i="0" u="none" strike="noStrike" dirty="0">
                        <a:solidFill>
                          <a:srgbClr val="FF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400" b="1" u="none" strike="noStrike" dirty="0" smtClean="0">
                          <a:effectLst/>
                          <a:latin typeface="+mn-lt"/>
                          <a:cs typeface="+mn-cs"/>
                        </a:rPr>
                        <a:t>2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u="none" strike="noStrike" dirty="0">
                          <a:effectLst/>
                          <a:latin typeface="+mn-lt"/>
                          <a:cs typeface="+mn-cs"/>
                        </a:rPr>
                        <a:t>Node  </a:t>
                      </a:r>
                      <a:r>
                        <a:rPr lang="th-TH" sz="1400" b="1" u="none" strike="noStrike" dirty="0">
                          <a:effectLst/>
                          <a:latin typeface="+mn-lt"/>
                          <a:cs typeface="+mn-cs"/>
                        </a:rPr>
                        <a:t>ผ่าตัดต้อ</a:t>
                      </a:r>
                      <a:r>
                        <a:rPr lang="th-TH" sz="1400" b="1" u="none" strike="noStrike" dirty="0" smtClean="0">
                          <a:effectLst/>
                          <a:latin typeface="+mn-lt"/>
                          <a:cs typeface="+mn-cs"/>
                        </a:rPr>
                        <a:t>กระจก</a:t>
                      </a:r>
                      <a:r>
                        <a:rPr lang="en-US" sz="1400" b="1" u="none" strike="noStrike" dirty="0" smtClean="0">
                          <a:effectLst/>
                          <a:latin typeface="+mn-lt"/>
                          <a:cs typeface="+mn-cs"/>
                        </a:rPr>
                        <a:t>   </a:t>
                      </a:r>
                      <a:r>
                        <a:rPr lang="th-TH" sz="1400" b="1" u="none" strike="noStrike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cs typeface="+mn-cs"/>
                        </a:rPr>
                        <a:t>ไม่มีจักษุแพทย์</a:t>
                      </a:r>
                      <a:endParaRPr lang="th-TH" sz="1400" b="1" i="0" u="none" strike="noStrike" dirty="0">
                        <a:solidFill>
                          <a:srgbClr val="FF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205286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9525" marR="9525" marT="9525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cs typeface="+mn-cs"/>
                        </a:rPr>
                        <a:t>LTC</a:t>
                      </a:r>
                      <a:endParaRPr lang="th-TH" sz="1400" b="1" i="0" u="none" strike="noStrike" dirty="0">
                        <a:solidFill>
                          <a:srgbClr val="FF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+mn-cs"/>
                        </a:rPr>
                        <a:t>3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+mn-cs"/>
                        </a:rPr>
                        <a:t>Node</a:t>
                      </a:r>
                      <a:r>
                        <a:rPr lang="en-US" sz="14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+mn-cs"/>
                        </a:rPr>
                        <a:t> Home ward</a:t>
                      </a:r>
                      <a:endParaRPr lang="th-TH" sz="1400" b="1" i="0" u="none" strike="noStrike" dirty="0" smtClean="0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57927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71600" y="786884"/>
            <a:ext cx="6477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b="1" dirty="0" smtClean="0">
                <a:solidFill>
                  <a:srgbClr val="FF0000"/>
                </a:solidFill>
              </a:rPr>
              <a:t>สิ่งที่จังหวัดต้องการให้เขตสนับสนุน</a:t>
            </a:r>
            <a:endParaRPr 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515780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00200" y="2038350"/>
            <a:ext cx="6477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i="1" dirty="0" smtClean="0">
                <a:solidFill>
                  <a:srgbClr val="FF0000"/>
                </a:solidFill>
              </a:rPr>
              <a:t>THANK  YOU.</a:t>
            </a:r>
            <a:endParaRPr lang="en-US" b="1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0686069"/>
      </p:ext>
    </p:extLst>
  </p:cSld>
  <p:clrMapOvr>
    <a:masterClrMapping/>
  </p:clrMapOvr>
</p:sld>
</file>

<file path=ppt/theme/theme1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299</TotalTime>
  <Words>746</Words>
  <Application>Microsoft Office PowerPoint</Application>
  <PresentationFormat>On-screen Show (16:9)</PresentationFormat>
  <Paragraphs>204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ชุดรูปแบบของ Office</vt:lpstr>
      <vt:lpstr>แผนการวาง Service  Plan จังหวัดอุดรธานี</vt:lpstr>
      <vt:lpstr>ประเด็นปัญหาจังหวัดอุดรธานี</vt:lpstr>
      <vt:lpstr>แผนการวาง   Node  :  Service  Delivery</vt:lpstr>
      <vt:lpstr>แผนการวาง   Node  :  Service  Delivery</vt:lpstr>
      <vt:lpstr>แผนการวาง   Node  :  Service  Delivery</vt:lpstr>
      <vt:lpstr>แผนการวาง   Node  :  Service  Delivery</vt:lpstr>
      <vt:lpstr>แผนการวาง   Node  :  Service  Delivery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ภาพนิ่ง 1</dc:title>
  <dc:creator>Suwiwat Sutthiboriban</dc:creator>
  <cp:lastModifiedBy>Rutchada</cp:lastModifiedBy>
  <cp:revision>25</cp:revision>
  <cp:lastPrinted>2021-11-30T11:07:13Z</cp:lastPrinted>
  <dcterms:created xsi:type="dcterms:W3CDTF">2020-01-29T05:28:21Z</dcterms:created>
  <dcterms:modified xsi:type="dcterms:W3CDTF">2021-12-21T05:39:19Z</dcterms:modified>
</cp:coreProperties>
</file>