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6" r:id="rId2"/>
    <p:sldId id="263" r:id="rId3"/>
    <p:sldId id="257" r:id="rId4"/>
    <p:sldId id="270" r:id="rId5"/>
    <p:sldId id="268" r:id="rId6"/>
    <p:sldId id="266" r:id="rId7"/>
    <p:sldId id="261" r:id="rId8"/>
    <p:sldId id="271" r:id="rId9"/>
  </p:sldIdLst>
  <p:sldSz cx="9144000" cy="5143500" type="screen16x9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58B1259-B94B-47F8-AB91-2DD0757AE964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63F7C4-CE21-41A9-A8BF-9FECF8B51A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913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08228-623F-46DD-8AAE-D24B24DB50A9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0B7FF-A2E4-4EF4-BD93-B802DCBDFCB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 descr="BG-Slide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257300" y="742950"/>
            <a:ext cx="6629400" cy="3048000"/>
          </a:xfrm>
        </p:spPr>
        <p:txBody>
          <a:bodyPr/>
          <a:lstStyle/>
          <a:p>
            <a:r>
              <a:rPr lang="th-TH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แผนการวาง </a:t>
            </a:r>
            <a:r>
              <a:rPr lang="en-US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Service  Plan</a:t>
            </a:r>
            <a:br>
              <a:rPr lang="en-US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</a:br>
            <a:r>
              <a:rPr lang="th-TH" b="1" dirty="0" smtClean="0">
                <a:solidFill>
                  <a:schemeClr val="bg1"/>
                </a:solidFill>
                <a:latin typeface="TH Sarabun New" pitchFamily="34" charset="-34"/>
                <a:cs typeface="TH Sarabun New" pitchFamily="34" charset="-34"/>
              </a:rPr>
              <a:t>จังหวัดสกลนคร</a:t>
            </a:r>
            <a:endParaRPr lang="en-US" b="1" dirty="0">
              <a:solidFill>
                <a:schemeClr val="bg1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91400" y="4476750"/>
            <a:ext cx="1600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2564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315200" cy="613171"/>
          </a:xfrm>
        </p:spPr>
        <p:txBody>
          <a:bodyPr>
            <a:normAutofit/>
          </a:bodyPr>
          <a:lstStyle/>
          <a:p>
            <a:pPr algn="l"/>
            <a:r>
              <a:rPr lang="th-TH" sz="3200" b="1" dirty="0" smtClean="0">
                <a:solidFill>
                  <a:srgbClr val="FF0000"/>
                </a:solidFill>
                <a:latin typeface="TH Sarabun New" pitchFamily="34" charset="-34"/>
                <a:cs typeface="TH Sarabun New" pitchFamily="34" charset="-34"/>
              </a:rPr>
              <a:t>ประเด็นปัญหาจังหวัดสกลนคร</a:t>
            </a:r>
            <a:endParaRPr lang="en-US" sz="3200" b="1" dirty="0">
              <a:solidFill>
                <a:srgbClr val="FF0000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28600" y="807982"/>
            <a:ext cx="8229600" cy="3962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2000" b="1" dirty="0" smtClean="0">
                <a:solidFill>
                  <a:srgbClr val="FF0000"/>
                </a:solidFill>
              </a:rPr>
              <a:t>สาขา</a:t>
            </a:r>
            <a:r>
              <a:rPr lang="th-TH" sz="2000" b="1" dirty="0">
                <a:solidFill>
                  <a:srgbClr val="FF0000"/>
                </a:solidFill>
              </a:rPr>
              <a:t>อุบัติเหตุและฉุกเฉิน</a:t>
            </a:r>
            <a:r>
              <a:rPr lang="th-TH" sz="2000" dirty="0">
                <a:solidFill>
                  <a:srgbClr val="FF0000"/>
                </a:solidFill>
              </a:rPr>
              <a:t> </a:t>
            </a: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h-TH" sz="2000" dirty="0" smtClean="0">
                <a:solidFill>
                  <a:srgbClr val="FF0000"/>
                </a:solidFill>
              </a:rPr>
              <a:t>     </a:t>
            </a:r>
            <a:r>
              <a:rPr lang="th-TH" sz="2000" dirty="0" smtClean="0"/>
              <a:t>อัตรา</a:t>
            </a:r>
            <a:r>
              <a:rPr lang="th-TH" sz="2000" dirty="0"/>
              <a:t>ผู้ป่วย </a:t>
            </a:r>
            <a:r>
              <a:rPr lang="en-US" sz="2000" dirty="0"/>
              <a:t>Trauma  Triage level</a:t>
            </a:r>
            <a:r>
              <a:rPr lang="th-TH" sz="2000" dirty="0"/>
              <a:t> </a:t>
            </a:r>
            <a:r>
              <a:rPr lang="en-US" sz="2000" dirty="0"/>
              <a:t>1  </a:t>
            </a:r>
            <a:r>
              <a:rPr lang="th-TH" sz="2000" dirty="0"/>
              <a:t>และมีข้อบ่งชี้ในการผ่าตัด รพ. </a:t>
            </a:r>
            <a:r>
              <a:rPr lang="en-US" sz="2000" dirty="0"/>
              <a:t>A,S,M1 </a:t>
            </a:r>
            <a:r>
              <a:rPr lang="th-TH" sz="2000" dirty="0"/>
              <a:t>สามารถเข้าห้องผ่าตัดได้ภายใน </a:t>
            </a:r>
            <a:r>
              <a:rPr lang="en-US" sz="2000" dirty="0"/>
              <a:t>60 </a:t>
            </a:r>
            <a:r>
              <a:rPr lang="th-TH" sz="2000" dirty="0"/>
              <a:t>นาที</a:t>
            </a:r>
            <a:r>
              <a:rPr lang="en-US" sz="2000" dirty="0"/>
              <a:t>  </a:t>
            </a:r>
            <a:r>
              <a:rPr lang="th-TH" sz="2000" dirty="0"/>
              <a:t>เป้าหมาย </a:t>
            </a:r>
            <a:r>
              <a:rPr lang="en-US" sz="2000" dirty="0"/>
              <a:t>  &gt;80%    </a:t>
            </a:r>
            <a:r>
              <a:rPr lang="th-TH" sz="2000" dirty="0">
                <a:solidFill>
                  <a:srgbClr val="FF0000"/>
                </a:solidFill>
              </a:rPr>
              <a:t>ผลงาน   </a:t>
            </a:r>
            <a:r>
              <a:rPr lang="en-US" sz="2000" dirty="0">
                <a:solidFill>
                  <a:srgbClr val="FF0000"/>
                </a:solidFill>
              </a:rPr>
              <a:t>48.7%</a:t>
            </a:r>
          </a:p>
          <a:p>
            <a:pPr marL="0" indent="0">
              <a:buNone/>
            </a:pPr>
            <a:r>
              <a:rPr lang="th-TH" sz="2000" b="1" dirty="0" smtClean="0">
                <a:solidFill>
                  <a:srgbClr val="FF0000"/>
                </a:solidFill>
              </a:rPr>
              <a:t>สาขา</a:t>
            </a:r>
            <a:r>
              <a:rPr lang="th-TH" sz="2000" b="1" dirty="0">
                <a:solidFill>
                  <a:srgbClr val="FF0000"/>
                </a:solidFill>
              </a:rPr>
              <a:t>แม่และเด็ก</a:t>
            </a:r>
            <a:r>
              <a:rPr lang="th-TH" sz="2000" dirty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rgbClr val="FF0000"/>
                </a:solidFill>
              </a:rPr>
              <a:t>    </a:t>
            </a: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h-TH" sz="2000" dirty="0" smtClean="0">
                <a:solidFill>
                  <a:srgbClr val="FF0000"/>
                </a:solidFill>
              </a:rPr>
              <a:t>     </a:t>
            </a:r>
            <a:r>
              <a:rPr lang="th-TH" sz="2000" dirty="0" smtClean="0"/>
              <a:t>จำนวน</a:t>
            </a:r>
            <a:r>
              <a:rPr lang="th-TH" sz="2000" dirty="0"/>
              <a:t>ทารก  </a:t>
            </a:r>
            <a:r>
              <a:rPr lang="en-US" sz="2000" dirty="0"/>
              <a:t>Severe  Birth  Asphyxia Apgar  score 0-3  </a:t>
            </a:r>
            <a:r>
              <a:rPr lang="th-TH" sz="2000" dirty="0"/>
              <a:t>ที่ </a:t>
            </a:r>
            <a:r>
              <a:rPr lang="en-US" sz="2000" dirty="0"/>
              <a:t>1 </a:t>
            </a:r>
            <a:r>
              <a:rPr lang="th-TH" sz="2000" dirty="0"/>
              <a:t>นาที  ลดลง </a:t>
            </a:r>
            <a:r>
              <a:rPr lang="en-US" sz="2000" dirty="0"/>
              <a:t>37%    </a:t>
            </a:r>
            <a:endParaRPr lang="th-TH" sz="2000" dirty="0" smtClean="0"/>
          </a:p>
          <a:p>
            <a:pPr marL="0" indent="0">
              <a:buNone/>
            </a:pPr>
            <a:r>
              <a:rPr lang="th-TH" sz="2000" dirty="0" smtClean="0">
                <a:solidFill>
                  <a:srgbClr val="FF0000"/>
                </a:solidFill>
              </a:rPr>
              <a:t>ผลงาน </a:t>
            </a:r>
            <a:r>
              <a:rPr lang="en-US" sz="2000" dirty="0">
                <a:solidFill>
                  <a:srgbClr val="FF0000"/>
                </a:solidFill>
              </a:rPr>
              <a:t>5.88%</a:t>
            </a:r>
          </a:p>
          <a:p>
            <a:pPr marL="0" indent="0">
              <a:buNone/>
            </a:pPr>
            <a:r>
              <a:rPr lang="th-TH" sz="2000" b="1" dirty="0">
                <a:solidFill>
                  <a:srgbClr val="FF0000"/>
                </a:solidFill>
              </a:rPr>
              <a:t>สาขาจักษุ  </a:t>
            </a:r>
            <a:endParaRPr lang="th-TH" sz="2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h-TH" sz="2000" b="1" dirty="0" smtClean="0">
                <a:solidFill>
                  <a:srgbClr val="FF0000"/>
                </a:solidFill>
              </a:rPr>
              <a:t>    </a:t>
            </a:r>
            <a:r>
              <a:rPr lang="en-US" sz="2000" dirty="0" smtClean="0"/>
              <a:t>Node </a:t>
            </a:r>
            <a:r>
              <a:rPr lang="th-TH" sz="2000" dirty="0"/>
              <a:t>รพ.พระอาจารย์ฝั้น รพ.พระอาจารย์แบน  รพร.สว่างแดนดิน </a:t>
            </a:r>
            <a:r>
              <a:rPr lang="th-TH" sz="2000" dirty="0" smtClean="0"/>
              <a:t>    </a:t>
            </a:r>
            <a:r>
              <a:rPr lang="th-TH" sz="2000" dirty="0" smtClean="0">
                <a:solidFill>
                  <a:srgbClr val="FF0000"/>
                </a:solidFill>
              </a:rPr>
              <a:t>ไม่</a:t>
            </a:r>
            <a:r>
              <a:rPr lang="th-TH" sz="2000" dirty="0">
                <a:solidFill>
                  <a:srgbClr val="FF0000"/>
                </a:solidFill>
              </a:rPr>
              <a:t>มี จักษุแพทย์ </a:t>
            </a: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h-TH" sz="2000" b="1" dirty="0">
                <a:solidFill>
                  <a:srgbClr val="FF0000"/>
                </a:solidFill>
              </a:rPr>
              <a:t>สาขาสุขภาพจิต/จิตเวชและยาเสพติด</a:t>
            </a:r>
            <a:r>
              <a:rPr lang="en-US" sz="2000" b="1" dirty="0">
                <a:solidFill>
                  <a:srgbClr val="FF0000"/>
                </a:solidFill>
              </a:rPr>
              <a:t>   </a:t>
            </a:r>
            <a:endParaRPr lang="th-TH" sz="2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h-TH" sz="2000" b="1" dirty="0" smtClean="0">
                <a:solidFill>
                  <a:srgbClr val="FF0000"/>
                </a:solidFill>
              </a:rPr>
              <a:t>    </a:t>
            </a:r>
            <a:r>
              <a:rPr lang="en-US" sz="2000" dirty="0" smtClean="0"/>
              <a:t>(</a:t>
            </a:r>
            <a:r>
              <a:rPr lang="en-US" sz="2000" dirty="0"/>
              <a:t>1) </a:t>
            </a:r>
            <a:r>
              <a:rPr lang="th-TH" sz="2000" dirty="0"/>
              <a:t>ผู้ป่วยโรคสมาธิสั้นเข้าถึงบริการ</a:t>
            </a:r>
            <a:r>
              <a:rPr lang="en-US" sz="2000" dirty="0"/>
              <a:t>   </a:t>
            </a:r>
            <a:r>
              <a:rPr lang="th-TH" sz="2000" dirty="0"/>
              <a:t>เป้าหมาย (มากกว่า   ร้อยละ </a:t>
            </a:r>
            <a:r>
              <a:rPr lang="en-US" sz="2000" dirty="0"/>
              <a:t>25</a:t>
            </a:r>
            <a:r>
              <a:rPr lang="th-TH" sz="2000" dirty="0"/>
              <a:t>)</a:t>
            </a:r>
            <a:r>
              <a:rPr lang="en-US" sz="2000" dirty="0"/>
              <a:t>  </a:t>
            </a:r>
            <a:r>
              <a:rPr lang="th-TH" sz="2000" dirty="0">
                <a:solidFill>
                  <a:srgbClr val="FF0000"/>
                </a:solidFill>
              </a:rPr>
              <a:t>ผลงาน  </a:t>
            </a:r>
            <a:r>
              <a:rPr lang="en-US" sz="2000" dirty="0">
                <a:solidFill>
                  <a:srgbClr val="FF0000"/>
                </a:solidFill>
              </a:rPr>
              <a:t>11.68%   </a:t>
            </a: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h-TH" sz="2000" dirty="0" smtClean="0"/>
              <a:t>     </a:t>
            </a:r>
            <a:r>
              <a:rPr lang="en-US" sz="2000" dirty="0" smtClean="0"/>
              <a:t>(</a:t>
            </a:r>
            <a:r>
              <a:rPr lang="en-US" sz="2000" dirty="0"/>
              <a:t>2) </a:t>
            </a:r>
            <a:r>
              <a:rPr lang="th-TH" sz="2000" dirty="0"/>
              <a:t>ผู้ป่วยโรคออทิสติกเข้าถึงบริการ</a:t>
            </a:r>
            <a:r>
              <a:rPr lang="en-US" sz="2000" dirty="0"/>
              <a:t>  </a:t>
            </a:r>
            <a:r>
              <a:rPr lang="th-TH" sz="2000" dirty="0"/>
              <a:t>เป้าหมาย</a:t>
            </a:r>
            <a:r>
              <a:rPr lang="en-US" sz="2000" dirty="0"/>
              <a:t>  55%   </a:t>
            </a:r>
            <a:r>
              <a:rPr lang="th-TH" sz="2000" dirty="0">
                <a:solidFill>
                  <a:srgbClr val="FF0000"/>
                </a:solidFill>
              </a:rPr>
              <a:t>ผลงาน  </a:t>
            </a:r>
            <a:r>
              <a:rPr lang="en-US" sz="2000" dirty="0">
                <a:solidFill>
                  <a:srgbClr val="FF0000"/>
                </a:solidFill>
              </a:rPr>
              <a:t>38.18%</a:t>
            </a: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h-TH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52999" y="4552950"/>
            <a:ext cx="416209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ที่มา  </a:t>
            </a:r>
            <a:r>
              <a:rPr lang="en-US" b="1" dirty="0" smtClean="0">
                <a:solidFill>
                  <a:srgbClr val="FF0000"/>
                </a:solidFill>
              </a:rPr>
              <a:t>Focal point </a:t>
            </a:r>
            <a:r>
              <a:rPr lang="th-TH" b="1" dirty="0" smtClean="0">
                <a:solidFill>
                  <a:srgbClr val="FF0000"/>
                </a:solidFill>
              </a:rPr>
              <a:t>สรุปผลการดำเนินงาน</a:t>
            </a:r>
            <a:r>
              <a:rPr lang="en-US" b="1" dirty="0" smtClean="0">
                <a:solidFill>
                  <a:srgbClr val="FF0000"/>
                </a:solidFill>
              </a:rPr>
              <a:t>  </a:t>
            </a:r>
            <a:r>
              <a:rPr lang="th-TH" b="1" dirty="0" smtClean="0">
                <a:solidFill>
                  <a:srgbClr val="FF0000"/>
                </a:solidFill>
              </a:rPr>
              <a:t>ปี </a:t>
            </a:r>
            <a:r>
              <a:rPr lang="en-US" b="1" dirty="0" smtClean="0">
                <a:solidFill>
                  <a:srgbClr val="FF0000"/>
                </a:solidFill>
              </a:rPr>
              <a:t>2564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10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742950"/>
            <a:ext cx="7315200" cy="533400"/>
          </a:xfrm>
        </p:spPr>
        <p:txBody>
          <a:bodyPr>
            <a:normAutofit/>
          </a:bodyPr>
          <a:lstStyle/>
          <a:p>
            <a:pPr algn="l"/>
            <a:r>
              <a:rPr lang="th-TH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แผนการวาง</a:t>
            </a:r>
            <a:r>
              <a:rPr lang="en-US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   Node  :  Service  Delivery</a:t>
            </a:r>
            <a:endParaRPr lang="en-US" sz="2000" b="1" dirty="0">
              <a:solidFill>
                <a:srgbClr val="FF0000"/>
              </a:solidFill>
              <a:latin typeface="+mn-lt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440055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2060"/>
                </a:solidFill>
              </a:rPr>
              <a:t>ที่มา 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th-TH" b="1" dirty="0" smtClean="0">
                <a:solidFill>
                  <a:srgbClr val="002060"/>
                </a:solidFill>
              </a:rPr>
              <a:t>แผนการวาง </a:t>
            </a:r>
            <a:r>
              <a:rPr lang="en-US" b="1" dirty="0" smtClean="0">
                <a:solidFill>
                  <a:srgbClr val="002060"/>
                </a:solidFill>
              </a:rPr>
              <a:t>Service </a:t>
            </a:r>
            <a:r>
              <a:rPr lang="th-TH" b="1" dirty="0" smtClean="0">
                <a:solidFill>
                  <a:srgbClr val="002060"/>
                </a:solidFill>
              </a:rPr>
              <a:t>คกก. </a:t>
            </a:r>
            <a:r>
              <a:rPr lang="en-US" b="1" dirty="0" smtClean="0">
                <a:solidFill>
                  <a:srgbClr val="002060"/>
                </a:solidFill>
              </a:rPr>
              <a:t>SP </a:t>
            </a:r>
            <a:r>
              <a:rPr lang="th-TH" b="1" dirty="0" smtClean="0">
                <a:solidFill>
                  <a:srgbClr val="002060"/>
                </a:solidFill>
              </a:rPr>
              <a:t>ระดับเขต</a:t>
            </a:r>
            <a:endParaRPr lang="en-US" b="1" dirty="0">
              <a:solidFill>
                <a:srgbClr val="002060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9190043"/>
              </p:ext>
            </p:extLst>
          </p:nvPr>
        </p:nvGraphicFramePr>
        <p:xfrm>
          <a:off x="304800" y="1657350"/>
          <a:ext cx="8534400" cy="24751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79583"/>
                <a:gridCol w="1920817"/>
                <a:gridCol w="228600"/>
                <a:gridCol w="5105400"/>
              </a:tblGrid>
              <a:tr h="20528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Setting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สาขา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Service Delivery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6344"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 smtClean="0">
                          <a:effectLst/>
                          <a:latin typeface="+mn-lt"/>
                          <a:cs typeface="+mn-cs"/>
                        </a:rPr>
                        <a:t>รพ.สกลนคร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หัวใจ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1</a:t>
                      </a:r>
                      <a:endParaRPr lang="en-US" sz="14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Level1 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/</a:t>
                      </a:r>
                      <a:r>
                        <a:rPr lang="th-TH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ผ่าตัดหัวใจเด็ก 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/</a:t>
                      </a:r>
                      <a:r>
                        <a:rPr lang="th-TH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เป็นสถาบันฝึกอบรม 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/</a:t>
                      </a:r>
                      <a:r>
                        <a:rPr lang="th-TH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มีการจัดการระบบข้อมูล 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/</a:t>
                      </a:r>
                      <a:r>
                        <a:rPr lang="th-TH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ผลงานวิจัย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NB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Level1+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(67)</a:t>
                      </a: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CA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Level1+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(67)</a:t>
                      </a: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</a:t>
                      </a:r>
                      <a:endParaRPr lang="th-TH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Transplant</a:t>
                      </a:r>
                      <a:endParaRPr lang="en-US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Level2+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(67)</a:t>
                      </a: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/Kidney &amp;Corneal Transplant center (67)</a:t>
                      </a:r>
                      <a:endParaRPr lang="th-TH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MCH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 ANC &amp;LR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ออกตรวจ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HR Pregnancy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รพ.ลูกข่าย  รับส่งต่อ และ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consult  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Orthopedics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6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ผ่าตัด</a:t>
                      </a:r>
                      <a:r>
                        <a:rPr lang="th-TH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แบบ 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Complex  </a:t>
                      </a:r>
                      <a:r>
                        <a:rPr lang="en-US" sz="1400" b="1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acetabular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fracture /Spinal unit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อายุรกรรม และ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Sepsis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7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  ICU </a:t>
                      </a:r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16  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เตียง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สุขภาพช่องปาก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8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ศูนย์เชี่ยวชาญปากแหว่งเพดานโหว่</a:t>
                      </a:r>
                      <a:r>
                        <a:rPr lang="th-TH" sz="14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/ศูนย์เชี่ยวชาญผู้สูงอายุ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สุขภาพจิต จิตเวชและยาเสพติด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9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Ward </a:t>
                      </a:r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จิตเวช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ส่งต่อ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10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SMART  Refer  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ติดตามผลการใช้ 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4800" y="646542"/>
            <a:ext cx="7315200" cy="533400"/>
          </a:xfrm>
        </p:spPr>
        <p:txBody>
          <a:bodyPr>
            <a:normAutofit/>
          </a:bodyPr>
          <a:lstStyle/>
          <a:p>
            <a:pPr algn="l"/>
            <a:r>
              <a:rPr lang="th-TH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แผนการวาง</a:t>
            </a:r>
            <a:r>
              <a:rPr lang="en-US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   Node  :  Service  Delivery</a:t>
            </a:r>
            <a:endParaRPr lang="en-US" sz="2000" b="1" dirty="0">
              <a:solidFill>
                <a:srgbClr val="FF0000"/>
              </a:solidFill>
              <a:latin typeface="+mn-lt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417195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2060"/>
                </a:solidFill>
              </a:rPr>
              <a:t>ที่มา 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th-TH" b="1" dirty="0" smtClean="0">
                <a:solidFill>
                  <a:srgbClr val="002060"/>
                </a:solidFill>
              </a:rPr>
              <a:t>แผนการวาง </a:t>
            </a:r>
            <a:r>
              <a:rPr lang="en-US" b="1" dirty="0" smtClean="0">
                <a:solidFill>
                  <a:srgbClr val="002060"/>
                </a:solidFill>
              </a:rPr>
              <a:t>Service </a:t>
            </a:r>
            <a:r>
              <a:rPr lang="th-TH" b="1" dirty="0" smtClean="0">
                <a:solidFill>
                  <a:srgbClr val="002060"/>
                </a:solidFill>
              </a:rPr>
              <a:t>คกก. </a:t>
            </a:r>
            <a:r>
              <a:rPr lang="en-US" b="1" dirty="0" smtClean="0">
                <a:solidFill>
                  <a:srgbClr val="002060"/>
                </a:solidFill>
              </a:rPr>
              <a:t>SP </a:t>
            </a:r>
            <a:r>
              <a:rPr lang="th-TH" b="1" dirty="0" smtClean="0">
                <a:solidFill>
                  <a:srgbClr val="002060"/>
                </a:solidFill>
              </a:rPr>
              <a:t>ระดับเขต</a:t>
            </a:r>
            <a:endParaRPr lang="en-US" b="1" dirty="0">
              <a:solidFill>
                <a:srgbClr val="002060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569494"/>
              </p:ext>
            </p:extLst>
          </p:nvPr>
        </p:nvGraphicFramePr>
        <p:xfrm>
          <a:off x="381000" y="1581150"/>
          <a:ext cx="8534400" cy="20669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79583"/>
                <a:gridCol w="1920817"/>
                <a:gridCol w="228600"/>
                <a:gridCol w="5105400"/>
              </a:tblGrid>
              <a:tr h="20528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Setting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สาขา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Service Delivery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รพร.สว่างแดนดิน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Transplant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1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Organ &amp;Tissue donor center  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1555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MCH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 ANC &amp;LR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ออกตรวจ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HR Pregnancy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รพ.ลูกข่าย  รับส่งต่อ และ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consult  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ตา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 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ผ่าตัดต้อ</a:t>
                      </a:r>
                      <a:r>
                        <a:rPr lang="th-TH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กระจก</a:t>
                      </a:r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  </a:t>
                      </a:r>
                      <a:r>
                        <a:rPr lang="th-TH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ไม่มีจักษุแพทย์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ไต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CAPD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ศัลยกรรม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MIS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Orthopedics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1" baseline="0" dirty="0" smtClean="0">
                          <a:solidFill>
                            <a:schemeClr val="tx1"/>
                          </a:solidFill>
                        </a:rPr>
                        <a:t>  6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Refracture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Prevention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IMC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  IMC 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รับส่งต่อ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Case 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ที่ยังไม่สามารถส่งต่อ รพช.ได้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LTC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Home ward</a:t>
                      </a:r>
                      <a:endParaRPr lang="th-TH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7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646542"/>
            <a:ext cx="7315200" cy="533400"/>
          </a:xfrm>
        </p:spPr>
        <p:txBody>
          <a:bodyPr>
            <a:normAutofit/>
          </a:bodyPr>
          <a:lstStyle/>
          <a:p>
            <a:pPr algn="l"/>
            <a:r>
              <a:rPr lang="th-TH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แผนการวาง</a:t>
            </a:r>
            <a:r>
              <a:rPr lang="en-US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   Node  :  Service  Delivery</a:t>
            </a:r>
            <a:endParaRPr lang="en-US" sz="2000" b="1" dirty="0">
              <a:solidFill>
                <a:srgbClr val="FF0000"/>
              </a:solidFill>
              <a:latin typeface="+mn-lt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81600" y="424815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2060"/>
                </a:solidFill>
              </a:rPr>
              <a:t>ที่มา 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th-TH" b="1" dirty="0" smtClean="0">
                <a:solidFill>
                  <a:srgbClr val="002060"/>
                </a:solidFill>
              </a:rPr>
              <a:t>แผนการวาง </a:t>
            </a:r>
            <a:r>
              <a:rPr lang="en-US" b="1" dirty="0" smtClean="0">
                <a:solidFill>
                  <a:srgbClr val="002060"/>
                </a:solidFill>
              </a:rPr>
              <a:t>Service </a:t>
            </a:r>
            <a:r>
              <a:rPr lang="th-TH" b="1" dirty="0" smtClean="0">
                <a:solidFill>
                  <a:srgbClr val="002060"/>
                </a:solidFill>
              </a:rPr>
              <a:t>คกก. </a:t>
            </a:r>
            <a:r>
              <a:rPr lang="en-US" b="1" dirty="0" smtClean="0">
                <a:solidFill>
                  <a:srgbClr val="002060"/>
                </a:solidFill>
              </a:rPr>
              <a:t>SP </a:t>
            </a:r>
            <a:r>
              <a:rPr lang="th-TH" b="1" dirty="0" smtClean="0">
                <a:solidFill>
                  <a:srgbClr val="002060"/>
                </a:solidFill>
              </a:rPr>
              <a:t>ระดับเขต</a:t>
            </a:r>
            <a:endParaRPr lang="en-US" b="1" dirty="0">
              <a:solidFill>
                <a:srgbClr val="002060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823217"/>
              </p:ext>
            </p:extLst>
          </p:nvPr>
        </p:nvGraphicFramePr>
        <p:xfrm>
          <a:off x="304800" y="1657350"/>
          <a:ext cx="8534400" cy="21513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79583"/>
                <a:gridCol w="1920817"/>
                <a:gridCol w="228600"/>
                <a:gridCol w="5105400"/>
              </a:tblGrid>
              <a:tr h="20528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Setting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สาขา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Service Delivery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6344"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รพ.วานร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NB</a:t>
                      </a: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1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NICU 2 Unit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Transplant</a:t>
                      </a:r>
                      <a:endParaRPr lang="en-US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Organ &amp;Tissue donor center  (67)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MCH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 ANC &amp;LR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ออกตรวจ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HR Pregnancy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รพ.ลูกข่าย  รับส่งต่อ และ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consult  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IMC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  IMC 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รับส่งต่อ </a:t>
                      </a:r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Case 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ที่ยังไม่สามารถส่งต่อ รพช.ได้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1555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สุขภาพจิต จิตเวชและยาเสพติด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ผู้ป่วยนอกจิตเวชเด็ก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ตา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6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  </a:t>
                      </a:r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ผ่าตัดต้อ</a:t>
                      </a:r>
                      <a:r>
                        <a:rPr lang="th-TH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กระจก</a:t>
                      </a:r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  </a:t>
                      </a:r>
                      <a:r>
                        <a:rPr lang="th-TH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ไม่มีจักษุแพทย์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ไต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CAPD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LTC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Node</a:t>
                      </a:r>
                      <a:r>
                        <a:rPr lang="en-US" sz="14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 Home ward</a:t>
                      </a:r>
                      <a:endParaRPr lang="th-TH" sz="1400" b="1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792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637017"/>
            <a:ext cx="7315200" cy="533400"/>
          </a:xfrm>
        </p:spPr>
        <p:txBody>
          <a:bodyPr>
            <a:normAutofit/>
          </a:bodyPr>
          <a:lstStyle/>
          <a:p>
            <a:pPr algn="l"/>
            <a:r>
              <a:rPr lang="th-TH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แผนการวาง</a:t>
            </a:r>
            <a:r>
              <a:rPr lang="en-US" sz="2000" b="1" dirty="0" smtClean="0">
                <a:solidFill>
                  <a:srgbClr val="FF0000"/>
                </a:solidFill>
                <a:latin typeface="+mn-lt"/>
                <a:cs typeface="TH Sarabun New" pitchFamily="34" charset="-34"/>
              </a:rPr>
              <a:t>   Node  :  Service  Delivery</a:t>
            </a:r>
            <a:endParaRPr lang="en-US" sz="2000" b="1" dirty="0">
              <a:solidFill>
                <a:srgbClr val="FF0000"/>
              </a:solidFill>
              <a:latin typeface="+mn-lt"/>
              <a:cs typeface="TH Sarabun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57800" y="432435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2060"/>
                </a:solidFill>
              </a:rPr>
              <a:t>ที่มา 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th-TH" b="1" dirty="0" smtClean="0">
                <a:solidFill>
                  <a:srgbClr val="002060"/>
                </a:solidFill>
              </a:rPr>
              <a:t>แผนการวาง </a:t>
            </a:r>
            <a:r>
              <a:rPr lang="en-US" b="1" dirty="0" smtClean="0">
                <a:solidFill>
                  <a:srgbClr val="002060"/>
                </a:solidFill>
              </a:rPr>
              <a:t>Service </a:t>
            </a:r>
            <a:r>
              <a:rPr lang="th-TH" b="1" dirty="0" smtClean="0">
                <a:solidFill>
                  <a:srgbClr val="002060"/>
                </a:solidFill>
              </a:rPr>
              <a:t>คกก. </a:t>
            </a:r>
            <a:r>
              <a:rPr lang="en-US" b="1" dirty="0" smtClean="0">
                <a:solidFill>
                  <a:srgbClr val="002060"/>
                </a:solidFill>
              </a:rPr>
              <a:t>SP </a:t>
            </a:r>
            <a:r>
              <a:rPr lang="th-TH" b="1" dirty="0" smtClean="0">
                <a:solidFill>
                  <a:srgbClr val="002060"/>
                </a:solidFill>
              </a:rPr>
              <a:t>ระดับเขต</a:t>
            </a:r>
            <a:endParaRPr lang="en-US" b="1" dirty="0">
              <a:solidFill>
                <a:srgbClr val="002060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8469654"/>
              </p:ext>
            </p:extLst>
          </p:nvPr>
        </p:nvGraphicFramePr>
        <p:xfrm>
          <a:off x="228600" y="1581150"/>
          <a:ext cx="8534400" cy="16421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79583"/>
                <a:gridCol w="1920817"/>
                <a:gridCol w="228600"/>
                <a:gridCol w="5105400"/>
              </a:tblGrid>
              <a:tr h="20528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Setting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สาขา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Service Delivery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6344">
                <a:tc>
                  <a:txBody>
                    <a:bodyPr/>
                    <a:lstStyle/>
                    <a:p>
                      <a:r>
                        <a:rPr lang="th-TH" dirty="0" smtClean="0"/>
                        <a:t>รพ.พังโคน</a:t>
                      </a:r>
                      <a:endParaRPr lang="en-US" dirty="0"/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MCH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Node ANC &amp;LR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ออกตรวจ </a:t>
                      </a:r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HR Pregnancy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รพ.ลูกข่าย  รับส่งต่อ และ </a:t>
                      </a:r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consult 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LTC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Node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+mn-cs"/>
                        </a:rPr>
                        <a:t> Home ward</a:t>
                      </a:r>
                      <a:endParaRPr lang="th-TH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5286">
                <a:tc>
                  <a:txBody>
                    <a:bodyPr/>
                    <a:lstStyle/>
                    <a:p>
                      <a:r>
                        <a:rPr lang="th-TH" dirty="0" smtClean="0"/>
                        <a:t>รพ.บ้านม่วง</a:t>
                      </a:r>
                      <a:endParaRPr lang="en-US" dirty="0"/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MCH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Node ANC &amp;LR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ออกตรวจ </a:t>
                      </a:r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HR Pregnancy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รพ.ลูกข่าย  รับส่งต่อ และ </a:t>
                      </a:r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consult 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56608">
                <a:tc>
                  <a:txBody>
                    <a:bodyPr/>
                    <a:lstStyle/>
                    <a:p>
                      <a:r>
                        <a:rPr lang="th-TH" dirty="0" smtClean="0"/>
                        <a:t>รพ.พระ</a:t>
                      </a:r>
                      <a:r>
                        <a:rPr lang="th-TH" baseline="0" dirty="0" smtClean="0"/>
                        <a:t> อ.ฝั้น</a:t>
                      </a:r>
                      <a:endParaRPr lang="en-US" dirty="0"/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ตา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Node 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ผ่าตัดต้อ</a:t>
                      </a:r>
                      <a:r>
                        <a:rPr lang="th-TH" sz="1400" b="1" u="none" strike="noStrike" dirty="0" smtClean="0">
                          <a:effectLst/>
                          <a:latin typeface="+mn-lt"/>
                          <a:cs typeface="+mn-cs"/>
                        </a:rPr>
                        <a:t>กระจก</a:t>
                      </a:r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   </a:t>
                      </a:r>
                      <a:r>
                        <a:rPr lang="th-TH" sz="14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ไม่มีจักษุแพทย์</a:t>
                      </a:r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6608">
                <a:tc>
                  <a:txBody>
                    <a:bodyPr/>
                    <a:lstStyle/>
                    <a:p>
                      <a:r>
                        <a:rPr lang="th-TH" dirty="0" smtClean="0"/>
                        <a:t>รพ.พระ อ.แบน</a:t>
                      </a:r>
                      <a:endParaRPr lang="en-US" dirty="0"/>
                    </a:p>
                  </a:txBody>
                  <a:tcPr marL="9525" marR="9525" marT="9525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ตา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effectLst/>
                          <a:latin typeface="+mn-lt"/>
                          <a:cs typeface="+mn-cs"/>
                        </a:rPr>
                        <a:t>Node  </a:t>
                      </a:r>
                      <a:r>
                        <a:rPr lang="th-TH" sz="1400" b="1" u="none" strike="noStrike" dirty="0">
                          <a:effectLst/>
                          <a:latin typeface="+mn-lt"/>
                          <a:cs typeface="+mn-cs"/>
                        </a:rPr>
                        <a:t>ผ่าตัดต้อ</a:t>
                      </a:r>
                      <a:r>
                        <a:rPr lang="th-TH" sz="1400" b="1" u="none" strike="noStrike" dirty="0" smtClean="0">
                          <a:effectLst/>
                          <a:latin typeface="+mn-lt"/>
                          <a:cs typeface="+mn-cs"/>
                        </a:rPr>
                        <a:t>กระจก</a:t>
                      </a:r>
                      <a:r>
                        <a:rPr lang="en-US" sz="1400" b="1" u="none" strike="noStrike" dirty="0" smtClean="0">
                          <a:effectLst/>
                          <a:latin typeface="+mn-lt"/>
                          <a:cs typeface="+mn-cs"/>
                        </a:rPr>
                        <a:t>   </a:t>
                      </a:r>
                      <a:r>
                        <a:rPr lang="th-TH" sz="14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+mn-cs"/>
                        </a:rPr>
                        <a:t>ไม่มีจักษุแพทย์</a:t>
                      </a:r>
                      <a:endParaRPr lang="th-TH" sz="14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060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786884"/>
            <a:ext cx="647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FF0000"/>
                </a:solidFill>
              </a:rPr>
              <a:t>สิ่งที่จังหวัดต้องการให้เขตสนับสนุน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239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2550" y="2286000"/>
            <a:ext cx="647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rgbClr val="FF0000"/>
                </a:solidFill>
              </a:rPr>
              <a:t>THANK YOU.</a:t>
            </a:r>
            <a:endParaRPr lang="en-US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578806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568</Words>
  <Application>Microsoft Office PowerPoint</Application>
  <PresentationFormat>On-screen Show (16:9)</PresentationFormat>
  <Paragraphs>154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ชุดรูปแบบของ Office</vt:lpstr>
      <vt:lpstr>แผนการวาง Service  Plan จังหวัดสกลนคร</vt:lpstr>
      <vt:lpstr>ประเด็นปัญหาจังหวัดสกลนคร</vt:lpstr>
      <vt:lpstr>แผนการวาง   Node  :  Service  Delivery</vt:lpstr>
      <vt:lpstr>แผนการวาง   Node  :  Service  Delivery</vt:lpstr>
      <vt:lpstr>แผนการวาง   Node  :  Service  Delivery</vt:lpstr>
      <vt:lpstr>แผนการวาง   Node  :  Service  Delivery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Suwiwat Sutthiboriban</dc:creator>
  <cp:lastModifiedBy>Rutchada</cp:lastModifiedBy>
  <cp:revision>26</cp:revision>
  <cp:lastPrinted>2021-11-30T11:07:13Z</cp:lastPrinted>
  <dcterms:created xsi:type="dcterms:W3CDTF">2020-01-29T05:28:21Z</dcterms:created>
  <dcterms:modified xsi:type="dcterms:W3CDTF">2021-12-21T03:33:25Z</dcterms:modified>
</cp:coreProperties>
</file>