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7"/>
  </p:handoutMasterIdLst>
  <p:sldIdLst>
    <p:sldId id="256" r:id="rId2"/>
    <p:sldId id="264" r:id="rId3"/>
    <p:sldId id="263" r:id="rId4"/>
    <p:sldId id="257" r:id="rId5"/>
    <p:sldId id="261" r:id="rId6"/>
  </p:sldIdLst>
  <p:sldSz cx="9144000" cy="5143500" type="screen16x9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708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F58B1259-B94B-47F8-AB91-2DD0757AE964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F63F7C4-CE21-41A9-A8BF-9FECF8B51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5913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308228-623F-46DD-8AAE-D24B24DB50A9}" type="datetimeFigureOut">
              <a:rPr lang="en-US" smtClean="0"/>
              <a:t>12/16/2021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 descr="BG-Slide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257300" y="742950"/>
            <a:ext cx="6629400" cy="3048000"/>
          </a:xfrm>
        </p:spPr>
        <p:txBody>
          <a:bodyPr/>
          <a:lstStyle/>
          <a:p>
            <a:r>
              <a:rPr lang="th-TH" b="1" dirty="0" smtClean="0">
                <a:solidFill>
                  <a:schemeClr val="bg1"/>
                </a:solidFill>
                <a:latin typeface="TH Sarabun New" pitchFamily="34" charset="-34"/>
                <a:cs typeface="TH Sarabun New" pitchFamily="34" charset="-34"/>
              </a:rPr>
              <a:t>แผนการวาง </a:t>
            </a:r>
            <a:r>
              <a:rPr lang="en-US" b="1" dirty="0" smtClean="0">
                <a:solidFill>
                  <a:schemeClr val="bg1"/>
                </a:solidFill>
                <a:latin typeface="TH Sarabun New" pitchFamily="34" charset="-34"/>
                <a:cs typeface="TH Sarabun New" pitchFamily="34" charset="-34"/>
              </a:rPr>
              <a:t>Service  Plan</a:t>
            </a:r>
            <a:br>
              <a:rPr lang="en-US" b="1" dirty="0" smtClean="0">
                <a:solidFill>
                  <a:schemeClr val="bg1"/>
                </a:solidFill>
                <a:latin typeface="TH Sarabun New" pitchFamily="34" charset="-34"/>
                <a:cs typeface="TH Sarabun New" pitchFamily="34" charset="-34"/>
              </a:rPr>
            </a:br>
            <a:r>
              <a:rPr lang="th-TH" b="1" dirty="0" smtClean="0">
                <a:solidFill>
                  <a:schemeClr val="bg1"/>
                </a:solidFill>
                <a:latin typeface="TH Sarabun New" pitchFamily="34" charset="-34"/>
                <a:cs typeface="TH Sarabun New" pitchFamily="34" charset="-34"/>
              </a:rPr>
              <a:t>จังหวัดหนองบัวลำภู</a:t>
            </a:r>
            <a:endParaRPr lang="en-US" b="1" dirty="0">
              <a:solidFill>
                <a:schemeClr val="bg1"/>
              </a:solidFill>
              <a:latin typeface="TH Sarabun New" pitchFamily="34" charset="-34"/>
              <a:cs typeface="TH Sarabun New" pitchFamily="34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91400" y="4476750"/>
            <a:ext cx="1600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20 </a:t>
            </a:r>
            <a:r>
              <a:rPr lang="th-TH" b="1" dirty="0" smtClean="0">
                <a:solidFill>
                  <a:srgbClr val="FF0000"/>
                </a:solidFill>
              </a:rPr>
              <a:t>ธันวาคม </a:t>
            </a:r>
            <a:r>
              <a:rPr lang="en-US" b="1" dirty="0" smtClean="0">
                <a:solidFill>
                  <a:srgbClr val="FF0000"/>
                </a:solidFill>
              </a:rPr>
              <a:t>2564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7315200" cy="857250"/>
          </a:xfrm>
        </p:spPr>
        <p:txBody>
          <a:bodyPr>
            <a:normAutofit/>
          </a:bodyPr>
          <a:lstStyle/>
          <a:p>
            <a:pPr algn="l"/>
            <a:r>
              <a:rPr lang="th-TH" sz="3200" b="1" dirty="0" smtClean="0">
                <a:solidFill>
                  <a:srgbClr val="FF0000"/>
                </a:solidFill>
                <a:latin typeface="TH Sarabun New" pitchFamily="34" charset="-34"/>
                <a:cs typeface="TH Sarabun New" pitchFamily="34" charset="-34"/>
              </a:rPr>
              <a:t>ประเด็นปัญหาจังหวัดหนองบัวลำภู</a:t>
            </a:r>
            <a:endParaRPr lang="en-US" sz="3200" b="1" dirty="0">
              <a:solidFill>
                <a:srgbClr val="FF0000"/>
              </a:solidFill>
              <a:latin typeface="TH Sarabun New" pitchFamily="34" charset="-34"/>
              <a:cs typeface="TH Sarabun New" pitchFamily="34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81000" y="807982"/>
            <a:ext cx="8229600" cy="3962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2000" b="1" dirty="0">
                <a:solidFill>
                  <a:srgbClr val="FF0000"/>
                </a:solidFill>
              </a:rPr>
              <a:t>สาขาทารกแรกเกิด</a:t>
            </a:r>
            <a:r>
              <a:rPr lang="th-TH" sz="2000" dirty="0">
                <a:solidFill>
                  <a:srgbClr val="FF0000"/>
                </a:solidFill>
              </a:rPr>
              <a:t>   </a:t>
            </a:r>
            <a:endParaRPr lang="en-US" sz="2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000" dirty="0" smtClean="0">
                <a:solidFill>
                  <a:srgbClr val="FF0000"/>
                </a:solidFill>
              </a:rPr>
              <a:t>       </a:t>
            </a:r>
            <a:r>
              <a:rPr lang="th-TH" sz="2000" dirty="0" smtClean="0"/>
              <a:t>อัตรา</a:t>
            </a:r>
            <a:r>
              <a:rPr lang="th-TH" sz="2000" dirty="0"/>
              <a:t>ตายทารกแรกเกิด อายุ </a:t>
            </a:r>
            <a:r>
              <a:rPr lang="en-US" sz="2000" dirty="0"/>
              <a:t>&lt;=</a:t>
            </a:r>
            <a:r>
              <a:rPr lang="th-TH" sz="2000" dirty="0"/>
              <a:t>28 วัน ที่รอดออกมา น้ำหนัก </a:t>
            </a:r>
            <a:r>
              <a:rPr lang="en-US" sz="2000" dirty="0"/>
              <a:t>&gt;=</a:t>
            </a:r>
            <a:r>
              <a:rPr lang="th-TH" sz="2000" dirty="0"/>
              <a:t>500 กรัม</a:t>
            </a:r>
            <a:r>
              <a:rPr lang="en-US" sz="2000" dirty="0"/>
              <a:t>  </a:t>
            </a:r>
            <a:r>
              <a:rPr lang="th-TH" sz="2000" dirty="0"/>
              <a:t>เป้าหมาย  </a:t>
            </a:r>
            <a:r>
              <a:rPr lang="en-US" sz="2000" dirty="0"/>
              <a:t>&lt;3.65:1000 LB</a:t>
            </a:r>
            <a:r>
              <a:rPr lang="th-TH" sz="2000" dirty="0"/>
              <a:t>      </a:t>
            </a:r>
            <a:r>
              <a:rPr lang="th-TH" sz="2000" dirty="0">
                <a:solidFill>
                  <a:srgbClr val="FF0000"/>
                </a:solidFill>
              </a:rPr>
              <a:t>ผลงาน  </a:t>
            </a:r>
            <a:r>
              <a:rPr lang="en-US" sz="2000" dirty="0">
                <a:solidFill>
                  <a:srgbClr val="FF0000"/>
                </a:solidFill>
              </a:rPr>
              <a:t>4.3%</a:t>
            </a:r>
          </a:p>
          <a:p>
            <a:pPr marL="0" indent="0">
              <a:buNone/>
            </a:pPr>
            <a:r>
              <a:rPr lang="th-TH" sz="2000" b="1" dirty="0" smtClean="0">
                <a:solidFill>
                  <a:srgbClr val="FF0000"/>
                </a:solidFill>
              </a:rPr>
              <a:t>สาขา</a:t>
            </a:r>
            <a:r>
              <a:rPr lang="th-TH" sz="2000" b="1" dirty="0">
                <a:solidFill>
                  <a:srgbClr val="FF0000"/>
                </a:solidFill>
              </a:rPr>
              <a:t>แม่และเด็ก</a:t>
            </a:r>
            <a:r>
              <a:rPr lang="th-TH" sz="2000" dirty="0">
                <a:solidFill>
                  <a:srgbClr val="FF0000"/>
                </a:solidFill>
              </a:rPr>
              <a:t> </a:t>
            </a:r>
            <a:r>
              <a:rPr lang="en-US" sz="2000" dirty="0">
                <a:solidFill>
                  <a:srgbClr val="FF0000"/>
                </a:solidFill>
              </a:rPr>
              <a:t>    </a:t>
            </a:r>
            <a:endParaRPr lang="en-US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000" dirty="0" smtClean="0">
                <a:solidFill>
                  <a:srgbClr val="FF0000"/>
                </a:solidFill>
              </a:rPr>
              <a:t>        </a:t>
            </a:r>
            <a:r>
              <a:rPr lang="th-TH" sz="2000" dirty="0" smtClean="0"/>
              <a:t>จำนวน</a:t>
            </a:r>
            <a:r>
              <a:rPr lang="th-TH" sz="2000" dirty="0"/>
              <a:t>ทารก  </a:t>
            </a:r>
            <a:r>
              <a:rPr lang="en-US" sz="2000" dirty="0"/>
              <a:t>Severe  Birth  Asphyxia  Apgar  score 0-3  </a:t>
            </a:r>
            <a:r>
              <a:rPr lang="th-TH" sz="2000" dirty="0"/>
              <a:t>ที่ </a:t>
            </a:r>
            <a:r>
              <a:rPr lang="en-US" sz="2000" dirty="0"/>
              <a:t>1 </a:t>
            </a:r>
            <a:r>
              <a:rPr lang="th-TH" sz="2000" dirty="0"/>
              <a:t>นาที  เป้าหมาย ลดลง </a:t>
            </a:r>
            <a:r>
              <a:rPr lang="en-US" sz="2000" dirty="0"/>
              <a:t>37%</a:t>
            </a:r>
            <a:r>
              <a:rPr lang="th-TH" sz="2000" dirty="0"/>
              <a:t> </a:t>
            </a:r>
            <a:r>
              <a:rPr lang="en-US" sz="2000" dirty="0" smtClean="0"/>
              <a:t>   </a:t>
            </a:r>
            <a:r>
              <a:rPr lang="th-TH" sz="2000" dirty="0" smtClean="0">
                <a:solidFill>
                  <a:srgbClr val="FF0000"/>
                </a:solidFill>
              </a:rPr>
              <a:t>ผลงาน </a:t>
            </a:r>
            <a:r>
              <a:rPr lang="en-US" sz="2000" dirty="0">
                <a:solidFill>
                  <a:srgbClr val="FF0000"/>
                </a:solidFill>
              </a:rPr>
              <a:t>10%  </a:t>
            </a:r>
          </a:p>
          <a:p>
            <a:pPr marL="0" indent="0">
              <a:buNone/>
            </a:pPr>
            <a:r>
              <a:rPr lang="th-TH" sz="2000" b="1" dirty="0" smtClean="0">
                <a:solidFill>
                  <a:srgbClr val="FF0000"/>
                </a:solidFill>
              </a:rPr>
              <a:t>สาขาอุบัติเหตุ</a:t>
            </a:r>
            <a:r>
              <a:rPr lang="th-TH" sz="2000" b="1" dirty="0">
                <a:solidFill>
                  <a:srgbClr val="FF0000"/>
                </a:solidFill>
              </a:rPr>
              <a:t>และฉุกเฉิน</a:t>
            </a:r>
            <a:r>
              <a:rPr lang="th-TH" sz="2000" dirty="0">
                <a:solidFill>
                  <a:srgbClr val="FF0000"/>
                </a:solidFill>
              </a:rPr>
              <a:t> </a:t>
            </a:r>
            <a:r>
              <a:rPr lang="en-US" sz="2000" dirty="0" smtClean="0">
                <a:solidFill>
                  <a:srgbClr val="FF0000"/>
                </a:solidFill>
              </a:rPr>
              <a:t>  </a:t>
            </a:r>
          </a:p>
          <a:p>
            <a:pPr marL="0" indent="0">
              <a:buNone/>
            </a:pPr>
            <a:r>
              <a:rPr lang="en-US" sz="2000" dirty="0" smtClean="0">
                <a:solidFill>
                  <a:srgbClr val="FF0000"/>
                </a:solidFill>
              </a:rPr>
              <a:t>        </a:t>
            </a:r>
            <a:r>
              <a:rPr lang="th-TH" sz="2000" dirty="0" smtClean="0"/>
              <a:t>อัตรา</a:t>
            </a:r>
            <a:r>
              <a:rPr lang="th-TH" sz="2000" dirty="0"/>
              <a:t>ผู้ป่วย </a:t>
            </a:r>
            <a:r>
              <a:rPr lang="en-US" sz="2000" dirty="0"/>
              <a:t>Trauma Triage level</a:t>
            </a:r>
            <a:r>
              <a:rPr lang="th-TH" sz="2000" dirty="0"/>
              <a:t> </a:t>
            </a:r>
            <a:r>
              <a:rPr lang="en-US" sz="2000" dirty="0"/>
              <a:t>1  </a:t>
            </a:r>
            <a:r>
              <a:rPr lang="th-TH" sz="2000" dirty="0"/>
              <a:t>และมีข้อบ่งชี้ในการผ่าตัด รพ. </a:t>
            </a:r>
            <a:r>
              <a:rPr lang="en-US" sz="2000" dirty="0"/>
              <a:t>A,S,M1 </a:t>
            </a:r>
            <a:r>
              <a:rPr lang="th-TH" sz="2000" dirty="0"/>
              <a:t>สามารถเข้าห้องผ่าตัดได้ภายใน </a:t>
            </a:r>
            <a:r>
              <a:rPr lang="en-US" sz="2000" dirty="0"/>
              <a:t>60 </a:t>
            </a:r>
            <a:r>
              <a:rPr lang="th-TH" sz="2000" dirty="0"/>
              <a:t>นาที</a:t>
            </a:r>
            <a:r>
              <a:rPr lang="en-US" sz="2000" dirty="0"/>
              <a:t>  </a:t>
            </a:r>
            <a:r>
              <a:rPr lang="th-TH" sz="2000" dirty="0"/>
              <a:t>เป้าหมาย </a:t>
            </a:r>
            <a:r>
              <a:rPr lang="en-US" sz="2000" dirty="0"/>
              <a:t>  &gt;80%    </a:t>
            </a:r>
            <a:r>
              <a:rPr lang="th-TH" sz="2000" dirty="0">
                <a:solidFill>
                  <a:srgbClr val="FF0000"/>
                </a:solidFill>
              </a:rPr>
              <a:t>ผลงาน   </a:t>
            </a:r>
            <a:r>
              <a:rPr lang="en-US" sz="2000" dirty="0">
                <a:solidFill>
                  <a:srgbClr val="FF0000"/>
                </a:solidFill>
              </a:rPr>
              <a:t>71.4%</a:t>
            </a:r>
          </a:p>
          <a:p>
            <a:pPr marL="0" indent="0">
              <a:buNone/>
            </a:pPr>
            <a:endParaRPr lang="th-TH" sz="2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>
              <a:latin typeface="TH Sarabun New" pitchFamily="34" charset="-34"/>
              <a:cs typeface="TH Sarabun New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43856" y="4607052"/>
            <a:ext cx="416209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FF0000"/>
                </a:solidFill>
              </a:rPr>
              <a:t>ที่มา  </a:t>
            </a:r>
            <a:r>
              <a:rPr lang="en-US" b="1" dirty="0" smtClean="0">
                <a:solidFill>
                  <a:srgbClr val="FF0000"/>
                </a:solidFill>
              </a:rPr>
              <a:t>Focal point </a:t>
            </a:r>
            <a:r>
              <a:rPr lang="th-TH" b="1" dirty="0" smtClean="0">
                <a:solidFill>
                  <a:srgbClr val="FF0000"/>
                </a:solidFill>
              </a:rPr>
              <a:t>สรุปผลการดำเนินงาน</a:t>
            </a:r>
            <a:r>
              <a:rPr lang="en-US" b="1" dirty="0" smtClean="0">
                <a:solidFill>
                  <a:srgbClr val="FF0000"/>
                </a:solidFill>
              </a:rPr>
              <a:t>  </a:t>
            </a:r>
            <a:r>
              <a:rPr lang="th-TH" b="1" dirty="0" smtClean="0">
                <a:solidFill>
                  <a:srgbClr val="FF0000"/>
                </a:solidFill>
              </a:rPr>
              <a:t>ปี </a:t>
            </a:r>
            <a:r>
              <a:rPr lang="en-US" b="1" dirty="0" smtClean="0">
                <a:solidFill>
                  <a:srgbClr val="FF0000"/>
                </a:solidFill>
              </a:rPr>
              <a:t>2564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4584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7315200" cy="857250"/>
          </a:xfrm>
        </p:spPr>
        <p:txBody>
          <a:bodyPr>
            <a:normAutofit/>
          </a:bodyPr>
          <a:lstStyle/>
          <a:p>
            <a:pPr algn="l"/>
            <a:r>
              <a:rPr lang="th-TH" sz="3200" b="1" dirty="0" smtClean="0">
                <a:solidFill>
                  <a:srgbClr val="FF0000"/>
                </a:solidFill>
                <a:latin typeface="TH Sarabun New" pitchFamily="34" charset="-34"/>
                <a:cs typeface="TH Sarabun New" pitchFamily="34" charset="-34"/>
              </a:rPr>
              <a:t>ประเด็นปัญหาจังหวัดหนองบัวลำภู</a:t>
            </a:r>
            <a:endParaRPr lang="en-US" sz="3200" b="1" dirty="0">
              <a:solidFill>
                <a:srgbClr val="FF0000"/>
              </a:solidFill>
              <a:latin typeface="TH Sarabun New" pitchFamily="34" charset="-34"/>
              <a:cs typeface="TH Sarabun New" pitchFamily="34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81000" y="807982"/>
            <a:ext cx="8229600" cy="38973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2000" b="1" dirty="0" smtClean="0">
                <a:solidFill>
                  <a:srgbClr val="FF0000"/>
                </a:solidFill>
              </a:rPr>
              <a:t>สาขา </a:t>
            </a:r>
            <a:r>
              <a:rPr lang="en-US" sz="2000" b="1" dirty="0" smtClean="0">
                <a:solidFill>
                  <a:srgbClr val="FF0000"/>
                </a:solidFill>
              </a:rPr>
              <a:t>Stroke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th-TH" sz="2000" dirty="0" smtClean="0">
                <a:solidFill>
                  <a:srgbClr val="FF0000"/>
                </a:solidFill>
              </a:rPr>
              <a:t> </a:t>
            </a:r>
            <a:endParaRPr lang="en-US" sz="2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 smtClean="0">
                <a:solidFill>
                  <a:srgbClr val="FF0000"/>
                </a:solidFill>
              </a:rPr>
              <a:t>    </a:t>
            </a:r>
            <a:r>
              <a:rPr lang="th-TH" sz="2000" dirty="0" smtClean="0">
                <a:solidFill>
                  <a:srgbClr val="FF0000"/>
                </a:solidFill>
              </a:rPr>
              <a:t> </a:t>
            </a:r>
            <a:r>
              <a:rPr lang="th-TH" sz="2000" dirty="0" smtClean="0"/>
              <a:t>ร้อยละของผู้ป่วย</a:t>
            </a:r>
            <a:r>
              <a:rPr lang="en-US" sz="2000" dirty="0" smtClean="0"/>
              <a:t> Stroke </a:t>
            </a:r>
            <a:r>
              <a:rPr lang="th-TH" sz="2000" dirty="0" smtClean="0"/>
              <a:t>ที่ได้รับยาละลายลิ่มเลือด </a:t>
            </a:r>
            <a:r>
              <a:rPr lang="en-US" sz="2000" dirty="0" err="1" smtClean="0"/>
              <a:t>rt</a:t>
            </a:r>
            <a:r>
              <a:rPr lang="en-US" sz="2000" dirty="0" smtClean="0"/>
              <a:t>-PA</a:t>
            </a:r>
            <a:r>
              <a:rPr lang="th-TH" sz="2000" dirty="0" smtClean="0"/>
              <a:t> เพิ่มขึ้น </a:t>
            </a:r>
            <a:r>
              <a:rPr lang="en-US" sz="2000" dirty="0" smtClean="0"/>
              <a:t>( &gt; 5%)  </a:t>
            </a:r>
            <a:r>
              <a:rPr lang="th-TH" sz="2000" dirty="0" smtClean="0"/>
              <a:t> </a:t>
            </a:r>
            <a:r>
              <a:rPr lang="en-US" sz="2000" dirty="0" smtClean="0"/>
              <a:t> </a:t>
            </a:r>
            <a:r>
              <a:rPr lang="th-TH" sz="2000" dirty="0" smtClean="0">
                <a:solidFill>
                  <a:srgbClr val="FF0000"/>
                </a:solidFill>
              </a:rPr>
              <a:t>ผลงาน  </a:t>
            </a:r>
            <a:r>
              <a:rPr lang="en-US" sz="2000" dirty="0" smtClean="0">
                <a:solidFill>
                  <a:srgbClr val="FF0000"/>
                </a:solidFill>
              </a:rPr>
              <a:t>4.9%</a:t>
            </a:r>
          </a:p>
          <a:p>
            <a:pPr marL="0" indent="0">
              <a:buNone/>
            </a:pPr>
            <a:r>
              <a:rPr lang="th-TH" sz="2000" b="1" dirty="0">
                <a:solidFill>
                  <a:srgbClr val="FF0000"/>
                </a:solidFill>
              </a:rPr>
              <a:t>สาขา </a:t>
            </a:r>
            <a:r>
              <a:rPr lang="en-US" sz="2000" b="1" dirty="0" err="1">
                <a:solidFill>
                  <a:srgbClr val="FF0000"/>
                </a:solidFill>
              </a:rPr>
              <a:t>COPD&amp;Asthma</a:t>
            </a:r>
            <a:r>
              <a:rPr lang="en-US" sz="2000" dirty="0">
                <a:solidFill>
                  <a:srgbClr val="FF0000"/>
                </a:solidFill>
              </a:rPr>
              <a:t>  </a:t>
            </a:r>
          </a:p>
          <a:p>
            <a:pPr marL="0" indent="0">
              <a:buNone/>
            </a:pPr>
            <a:r>
              <a:rPr lang="en-US" sz="2000" dirty="0" smtClean="0"/>
              <a:t>      (</a:t>
            </a:r>
            <a:r>
              <a:rPr lang="en-US" sz="2000" dirty="0"/>
              <a:t>1)</a:t>
            </a:r>
            <a:r>
              <a:rPr lang="th-TH" sz="2000" dirty="0"/>
              <a:t>อัตราผู้ป่วยโรคปอดอุดกั้นเรื้อรังที่ได้รับการรักษาครบวงจรและได้มาตรฐาน  เป้าหมาย </a:t>
            </a:r>
            <a:r>
              <a:rPr lang="en-US" sz="2000" dirty="0"/>
              <a:t>&gt;80%    </a:t>
            </a:r>
          </a:p>
          <a:p>
            <a:pPr marL="0" indent="0">
              <a:buNone/>
            </a:pPr>
            <a:r>
              <a:rPr lang="th-TH" sz="2000" dirty="0">
                <a:solidFill>
                  <a:srgbClr val="FF0000"/>
                </a:solidFill>
              </a:rPr>
              <a:t>ผลงาน  </a:t>
            </a:r>
            <a:r>
              <a:rPr lang="en-US" sz="2000" dirty="0">
                <a:solidFill>
                  <a:srgbClr val="FF0000"/>
                </a:solidFill>
              </a:rPr>
              <a:t>30.17</a:t>
            </a:r>
            <a:r>
              <a:rPr lang="th-TH" sz="2000" dirty="0">
                <a:solidFill>
                  <a:srgbClr val="FF0000"/>
                </a:solidFill>
              </a:rPr>
              <a:t>   </a:t>
            </a:r>
            <a:endParaRPr lang="en-US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000" dirty="0" smtClean="0"/>
              <a:t>      (</a:t>
            </a:r>
            <a:r>
              <a:rPr lang="en-US" sz="2000" dirty="0"/>
              <a:t>2) </a:t>
            </a:r>
            <a:r>
              <a:rPr lang="th-TH" sz="2000" dirty="0"/>
              <a:t>ผู้ป่วยโรคปอดอุดกั้นเรื้อรังที่ได้รับวัคซีนป้องกันไข้หวัดใหญ่ตามข้อบ่งชี้  เป้าหมาย  </a:t>
            </a:r>
            <a:r>
              <a:rPr lang="en-US" sz="2000" dirty="0"/>
              <a:t>100%   </a:t>
            </a:r>
            <a:endParaRPr lang="en-US" sz="2000" dirty="0" smtClean="0"/>
          </a:p>
          <a:p>
            <a:pPr marL="0" indent="0">
              <a:buNone/>
            </a:pPr>
            <a:r>
              <a:rPr lang="th-TH" sz="2000" dirty="0" smtClean="0">
                <a:solidFill>
                  <a:srgbClr val="FF0000"/>
                </a:solidFill>
              </a:rPr>
              <a:t>ผลงาน   </a:t>
            </a:r>
            <a:r>
              <a:rPr lang="en-US" sz="2000" dirty="0">
                <a:solidFill>
                  <a:srgbClr val="FF0000"/>
                </a:solidFill>
              </a:rPr>
              <a:t>11.58</a:t>
            </a:r>
          </a:p>
          <a:p>
            <a:pPr marL="0" indent="0">
              <a:buNone/>
            </a:pPr>
            <a:r>
              <a:rPr lang="th-TH" sz="2000" b="1" dirty="0">
                <a:solidFill>
                  <a:srgbClr val="FF0000"/>
                </a:solidFill>
              </a:rPr>
              <a:t>สาขาสุขภาพจิต จิตเวชและยาเสพติด</a:t>
            </a:r>
            <a:r>
              <a:rPr lang="th-TH" sz="2000" dirty="0">
                <a:solidFill>
                  <a:srgbClr val="FF0000"/>
                </a:solidFill>
              </a:rPr>
              <a:t>  </a:t>
            </a:r>
            <a:endParaRPr lang="en-US" sz="2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000" dirty="0" smtClean="0"/>
              <a:t>      </a:t>
            </a:r>
            <a:r>
              <a:rPr lang="th-TH" sz="2000" dirty="0" smtClean="0"/>
              <a:t>(</a:t>
            </a:r>
            <a:r>
              <a:rPr lang="en-US" sz="2000" dirty="0"/>
              <a:t>1</a:t>
            </a:r>
            <a:r>
              <a:rPr lang="th-TH" sz="2000" dirty="0"/>
              <a:t>)อัตราการฆ่าตัวตายสำเร็จ   เป้าหมาย ไม่เกิน </a:t>
            </a:r>
            <a:r>
              <a:rPr lang="en-US" sz="2000" dirty="0"/>
              <a:t>8.0 </a:t>
            </a:r>
            <a:r>
              <a:rPr lang="th-TH" sz="2000" dirty="0"/>
              <a:t>ต่อแสนประชากร   </a:t>
            </a:r>
            <a:r>
              <a:rPr lang="th-TH" sz="2000" dirty="0">
                <a:solidFill>
                  <a:srgbClr val="FF0000"/>
                </a:solidFill>
              </a:rPr>
              <a:t>ผลงาน  </a:t>
            </a:r>
            <a:r>
              <a:rPr lang="en-US" sz="2000" dirty="0">
                <a:solidFill>
                  <a:srgbClr val="FF0000"/>
                </a:solidFill>
              </a:rPr>
              <a:t>8.73%</a:t>
            </a:r>
            <a:r>
              <a:rPr lang="th-TH" sz="2000" dirty="0">
                <a:solidFill>
                  <a:srgbClr val="FF0000"/>
                </a:solidFill>
              </a:rPr>
              <a:t>   </a:t>
            </a:r>
            <a:endParaRPr lang="en-US" sz="2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000" dirty="0" smtClean="0"/>
              <a:t>      </a:t>
            </a:r>
            <a:r>
              <a:rPr lang="th-TH" sz="2000" dirty="0" smtClean="0"/>
              <a:t>(</a:t>
            </a:r>
            <a:r>
              <a:rPr lang="en-US" sz="2000" dirty="0"/>
              <a:t>2</a:t>
            </a:r>
            <a:r>
              <a:rPr lang="th-TH" sz="2000" dirty="0"/>
              <a:t>)ผู้ป่วยโรคสมาธิสั้นเข้าถึงบริการ  เป้าหมาย มากกว่า   ร้อยละ </a:t>
            </a:r>
            <a:r>
              <a:rPr lang="en-US" sz="2000" dirty="0"/>
              <a:t>25</a:t>
            </a:r>
            <a:r>
              <a:rPr lang="th-TH" sz="2000" dirty="0"/>
              <a:t>   </a:t>
            </a:r>
            <a:r>
              <a:rPr lang="th-TH" sz="2000" dirty="0">
                <a:solidFill>
                  <a:srgbClr val="FF0000"/>
                </a:solidFill>
              </a:rPr>
              <a:t>ผลงาน  </a:t>
            </a:r>
            <a:r>
              <a:rPr lang="en-US" sz="2000" dirty="0" smtClean="0">
                <a:solidFill>
                  <a:srgbClr val="FF0000"/>
                </a:solidFill>
              </a:rPr>
              <a:t>17.33%</a:t>
            </a:r>
          </a:p>
          <a:p>
            <a:pPr marL="0" indent="0">
              <a:buNone/>
            </a:pPr>
            <a:endParaRPr lang="en-US" sz="2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>
              <a:latin typeface="TH Sarabun New" pitchFamily="34" charset="-34"/>
              <a:cs typeface="TH Sarabun New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43856" y="4607052"/>
            <a:ext cx="416209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FF0000"/>
                </a:solidFill>
              </a:rPr>
              <a:t>ที่มา  </a:t>
            </a:r>
            <a:r>
              <a:rPr lang="en-US" b="1" dirty="0" smtClean="0">
                <a:solidFill>
                  <a:srgbClr val="FF0000"/>
                </a:solidFill>
              </a:rPr>
              <a:t>Focal point </a:t>
            </a:r>
            <a:r>
              <a:rPr lang="th-TH" b="1" dirty="0" smtClean="0">
                <a:solidFill>
                  <a:srgbClr val="FF0000"/>
                </a:solidFill>
              </a:rPr>
              <a:t>สรุปผลการดำเนินงาน</a:t>
            </a:r>
            <a:r>
              <a:rPr lang="en-US" b="1" dirty="0" smtClean="0">
                <a:solidFill>
                  <a:srgbClr val="FF0000"/>
                </a:solidFill>
              </a:rPr>
              <a:t>  </a:t>
            </a:r>
            <a:r>
              <a:rPr lang="th-TH" b="1" dirty="0" smtClean="0">
                <a:solidFill>
                  <a:srgbClr val="FF0000"/>
                </a:solidFill>
              </a:rPr>
              <a:t>ปี </a:t>
            </a:r>
            <a:r>
              <a:rPr lang="en-US" b="1" dirty="0" smtClean="0">
                <a:solidFill>
                  <a:srgbClr val="FF0000"/>
                </a:solidFill>
              </a:rPr>
              <a:t>2564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10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52400" y="195176"/>
            <a:ext cx="7315200" cy="533400"/>
          </a:xfrm>
        </p:spPr>
        <p:txBody>
          <a:bodyPr>
            <a:normAutofit/>
          </a:bodyPr>
          <a:lstStyle/>
          <a:p>
            <a:pPr algn="l"/>
            <a:r>
              <a:rPr lang="th-TH" sz="2000" b="1" dirty="0" smtClean="0">
                <a:solidFill>
                  <a:srgbClr val="FF0000"/>
                </a:solidFill>
                <a:latin typeface="+mn-lt"/>
                <a:cs typeface="TH Sarabun New" pitchFamily="34" charset="-34"/>
              </a:rPr>
              <a:t>แผนการวาง</a:t>
            </a:r>
            <a:r>
              <a:rPr lang="en-US" sz="2000" b="1" dirty="0" smtClean="0">
                <a:solidFill>
                  <a:srgbClr val="FF0000"/>
                </a:solidFill>
                <a:latin typeface="+mn-lt"/>
                <a:cs typeface="TH Sarabun New" pitchFamily="34" charset="-34"/>
              </a:rPr>
              <a:t>   Node  :  Service  Delivery</a:t>
            </a:r>
            <a:endParaRPr lang="en-US" sz="2000" b="1" dirty="0">
              <a:solidFill>
                <a:srgbClr val="FF0000"/>
              </a:solidFill>
              <a:latin typeface="+mn-lt"/>
              <a:cs typeface="TH Sarabun New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63896" y="4686400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FF0000"/>
                </a:solidFill>
              </a:rPr>
              <a:t>ที่มา 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th-TH" b="1" dirty="0" smtClean="0">
                <a:solidFill>
                  <a:srgbClr val="FF0000"/>
                </a:solidFill>
              </a:rPr>
              <a:t>แผนการวาง </a:t>
            </a:r>
            <a:r>
              <a:rPr lang="en-US" b="1" dirty="0" smtClean="0">
                <a:solidFill>
                  <a:srgbClr val="FF0000"/>
                </a:solidFill>
              </a:rPr>
              <a:t>Service </a:t>
            </a:r>
            <a:r>
              <a:rPr lang="th-TH" b="1" dirty="0" smtClean="0">
                <a:solidFill>
                  <a:srgbClr val="FF0000"/>
                </a:solidFill>
              </a:rPr>
              <a:t>คกก. </a:t>
            </a:r>
            <a:r>
              <a:rPr lang="en-US" b="1" dirty="0" smtClean="0">
                <a:solidFill>
                  <a:srgbClr val="FF0000"/>
                </a:solidFill>
              </a:rPr>
              <a:t>SP </a:t>
            </a:r>
            <a:r>
              <a:rPr lang="th-TH" b="1" dirty="0" smtClean="0">
                <a:solidFill>
                  <a:srgbClr val="FF0000"/>
                </a:solidFill>
              </a:rPr>
              <a:t>ระดับเขต</a:t>
            </a:r>
            <a:endParaRPr lang="en-US" b="1" dirty="0">
              <a:solidFill>
                <a:srgbClr val="FF0000"/>
              </a:solidFill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54683851"/>
              </p:ext>
            </p:extLst>
          </p:nvPr>
        </p:nvGraphicFramePr>
        <p:xfrm>
          <a:off x="304800" y="819150"/>
          <a:ext cx="8534400" cy="31775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79583"/>
                <a:gridCol w="1920817"/>
                <a:gridCol w="228600"/>
                <a:gridCol w="5105400"/>
              </a:tblGrid>
              <a:tr h="20528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Setting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u="none" strike="noStrike" dirty="0">
                          <a:effectLst/>
                          <a:latin typeface="+mn-lt"/>
                          <a:cs typeface="+mn-cs"/>
                        </a:rPr>
                        <a:t>สาขา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Service Delivery 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46344"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 dirty="0" smtClean="0">
                          <a:effectLst/>
                          <a:latin typeface="+mn-lt"/>
                          <a:cs typeface="+mn-cs"/>
                        </a:rPr>
                        <a:t>รพ.หนองบัวลำภู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MCH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Node ANC &amp;LR </a:t>
                      </a:r>
                      <a:r>
                        <a:rPr lang="th-TH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ออกตรวจ </a:t>
                      </a:r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HR Pregnancy </a:t>
                      </a:r>
                      <a:r>
                        <a:rPr lang="th-TH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รพ.ลูกข่าย  รับส่งต่อ และ </a:t>
                      </a:r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consult  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Orthopedics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Spinal</a:t>
                      </a:r>
                      <a:r>
                        <a:rPr lang="en-US" sz="14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 unit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สุขภาพจิต จิตเวชและยาเสพติด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คลินิกผู้ป่วยนอกยาเสพติดคุณภาพ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IMC </a:t>
                      </a:r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ทุกแห่ง</a:t>
                      </a:r>
                      <a:r>
                        <a:rPr lang="th-TH" sz="14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   ไม่มี </a:t>
                      </a:r>
                      <a:r>
                        <a:rPr lang="en-US" sz="14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node</a:t>
                      </a:r>
                      <a:endParaRPr lang="th-TH" sz="1400" b="1" i="0" u="none" strike="noStrike" dirty="0" smtClean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strike="noStrike" dirty="0" smtClean="0">
                          <a:effectLst/>
                          <a:latin typeface="+mn-lt"/>
                          <a:cs typeface="+mn-cs"/>
                        </a:rPr>
                        <a:t>Node  IMC  </a:t>
                      </a:r>
                      <a:r>
                        <a:rPr lang="th-TH" sz="1400" b="1" u="none" strike="noStrike" dirty="0" smtClean="0">
                          <a:effectLst/>
                          <a:latin typeface="+mn-lt"/>
                          <a:cs typeface="+mn-cs"/>
                        </a:rPr>
                        <a:t>รับส่งต่อ </a:t>
                      </a:r>
                      <a:r>
                        <a:rPr lang="en-US" sz="1400" b="1" u="none" strike="noStrike" dirty="0" smtClean="0">
                          <a:effectLst/>
                          <a:latin typeface="+mn-lt"/>
                          <a:cs typeface="+mn-cs"/>
                        </a:rPr>
                        <a:t>Case  </a:t>
                      </a:r>
                      <a:r>
                        <a:rPr lang="th-TH" sz="1400" b="1" u="none" strike="noStrike" dirty="0" smtClean="0">
                          <a:effectLst/>
                          <a:latin typeface="+mn-lt"/>
                          <a:cs typeface="+mn-cs"/>
                        </a:rPr>
                        <a:t>ที่ยังไม่สามารถส่งต่อ รพช.ได้</a:t>
                      </a:r>
                      <a:endParaRPr lang="th-TH" sz="14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ส่งต่อ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SMART  Refer   </a:t>
                      </a:r>
                      <a:r>
                        <a:rPr lang="th-TH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ติดตามผลการใช้ 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รพ.ศรีบุญเรือง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MCH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Node ANC &amp;LR </a:t>
                      </a:r>
                      <a:r>
                        <a:rPr lang="th-TH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ออกตรวจ </a:t>
                      </a:r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HR Pregnancy </a:t>
                      </a:r>
                      <a:r>
                        <a:rPr lang="th-TH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รพ.ลูกข่าย  รับส่งต่อ และ </a:t>
                      </a:r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consult  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15551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ไต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CAPD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สุขภาพช่องปาก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รักษารากฟันกรามแท้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56608"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รพ.นากลาง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MCH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Node ANC &amp;LR </a:t>
                      </a:r>
                      <a:r>
                        <a:rPr lang="th-TH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ออกตรวจ </a:t>
                      </a:r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HR Pregnancy </a:t>
                      </a:r>
                      <a:r>
                        <a:rPr lang="th-TH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รพ.ลูกข่าย  รับส่งต่อ และ </a:t>
                      </a:r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consult  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ไต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CAPD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 </a:t>
                      </a:r>
                      <a:r>
                        <a:rPr lang="th-TH" sz="1400" b="1" u="none" strike="noStrike" dirty="0" smtClean="0">
                          <a:effectLst/>
                          <a:latin typeface="+mn-lt"/>
                          <a:cs typeface="+mn-cs"/>
                        </a:rPr>
                        <a:t>รพ.นาวัง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ตา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Node  </a:t>
                      </a:r>
                      <a:r>
                        <a:rPr lang="th-TH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ผ่าตัดต้อ</a:t>
                      </a:r>
                      <a:r>
                        <a:rPr lang="th-TH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กระจก</a:t>
                      </a:r>
                      <a:r>
                        <a:rPr lang="en-US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   </a:t>
                      </a:r>
                      <a:r>
                        <a:rPr lang="th-TH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ไม่มีจักษุแพทย์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LAB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ไม่มีระบบสำรองเลือด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รพ.โนนสัง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สุขภาพช่องปาก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รักษารากฟันกรามแท้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04800" y="4040069"/>
            <a:ext cx="838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t"/>
            <a:r>
              <a:rPr lang="th-TH" b="1" dirty="0" smtClean="0">
                <a:solidFill>
                  <a:srgbClr val="FF0000"/>
                </a:solidFill>
              </a:rPr>
              <a:t>งบลงทุนปี  </a:t>
            </a:r>
            <a:r>
              <a:rPr lang="en-US" b="1" dirty="0" smtClean="0">
                <a:solidFill>
                  <a:srgbClr val="FF0000"/>
                </a:solidFill>
              </a:rPr>
              <a:t>64 : COPD  : </a:t>
            </a:r>
            <a:r>
              <a:rPr lang="en-US" b="1" dirty="0" err="1" smtClean="0">
                <a:solidFill>
                  <a:srgbClr val="FF0000"/>
                </a:solidFill>
              </a:rPr>
              <a:t>Spirometry</a:t>
            </a:r>
            <a:r>
              <a:rPr lang="en-US" b="1" dirty="0" smtClean="0">
                <a:solidFill>
                  <a:srgbClr val="FF0000"/>
                </a:solidFill>
              </a:rPr>
              <a:t>  </a:t>
            </a:r>
            <a:r>
              <a:rPr lang="th-TH" b="1" dirty="0">
                <a:solidFill>
                  <a:srgbClr val="FF0000"/>
                </a:solidFill>
              </a:rPr>
              <a:t>ครบทุก</a:t>
            </a:r>
            <a:r>
              <a:rPr lang="th-TH" b="1" dirty="0" smtClean="0">
                <a:solidFill>
                  <a:srgbClr val="FF0000"/>
                </a:solidFill>
              </a:rPr>
              <a:t>แห่ง</a:t>
            </a:r>
            <a:r>
              <a:rPr lang="en-US" b="1" dirty="0" smtClean="0">
                <a:solidFill>
                  <a:srgbClr val="FF0000"/>
                </a:solidFill>
              </a:rPr>
              <a:t>   </a:t>
            </a:r>
            <a:r>
              <a:rPr lang="th-TH" b="1" dirty="0" smtClean="0">
                <a:solidFill>
                  <a:srgbClr val="FF0000"/>
                </a:solidFill>
              </a:rPr>
              <a:t>เหลืออบรม</a:t>
            </a:r>
          </a:p>
          <a:p>
            <a:pPr fontAlgn="t"/>
            <a:r>
              <a:rPr lang="th-TH" b="1" dirty="0" smtClean="0">
                <a:solidFill>
                  <a:srgbClr val="FF0000"/>
                </a:solidFill>
              </a:rPr>
              <a:t>งบลงทุนปี </a:t>
            </a:r>
            <a:r>
              <a:rPr lang="en-US" b="1" dirty="0" smtClean="0">
                <a:solidFill>
                  <a:srgbClr val="FF0000"/>
                </a:solidFill>
              </a:rPr>
              <a:t> 65 : </a:t>
            </a:r>
            <a:r>
              <a:rPr lang="th-TH" b="1" dirty="0" smtClean="0">
                <a:solidFill>
                  <a:srgbClr val="FF0000"/>
                </a:solidFill>
              </a:rPr>
              <a:t>ตา  </a:t>
            </a:r>
            <a:r>
              <a:rPr lang="en-US" b="1" dirty="0" smtClean="0">
                <a:solidFill>
                  <a:srgbClr val="FF0000"/>
                </a:solidFill>
              </a:rPr>
              <a:t>: Fundus  camera  </a:t>
            </a:r>
            <a:r>
              <a:rPr lang="th-TH" b="1" dirty="0" smtClean="0">
                <a:solidFill>
                  <a:srgbClr val="FF0000"/>
                </a:solidFill>
              </a:rPr>
              <a:t>ครบทุกแห่ง</a:t>
            </a:r>
            <a:endParaRPr lang="th-TH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1600" y="786884"/>
            <a:ext cx="647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FF0000"/>
                </a:solidFill>
              </a:rPr>
              <a:t>สิ่งที่จังหวัดต้องการให้เขตสนับสนุน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239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425</Words>
  <Application>Microsoft Office PowerPoint</Application>
  <PresentationFormat>On-screen Show (16:9)</PresentationFormat>
  <Paragraphs>67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ชุดรูปแบบของ Office</vt:lpstr>
      <vt:lpstr>แผนการวาง Service  Plan จังหวัดหนองบัวลำภู</vt:lpstr>
      <vt:lpstr>ประเด็นปัญหาจังหวัดหนองบัวลำภู</vt:lpstr>
      <vt:lpstr>ประเด็นปัญหาจังหวัดหนองบัวลำภู</vt:lpstr>
      <vt:lpstr>แผนการวาง   Node  :  Service  Delivery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Suwiwat Sutthiboriban</dc:creator>
  <cp:lastModifiedBy>Rutchada</cp:lastModifiedBy>
  <cp:revision>16</cp:revision>
  <cp:lastPrinted>2021-11-30T11:07:13Z</cp:lastPrinted>
  <dcterms:created xsi:type="dcterms:W3CDTF">2020-01-29T05:28:21Z</dcterms:created>
  <dcterms:modified xsi:type="dcterms:W3CDTF">2021-12-16T03:35:10Z</dcterms:modified>
</cp:coreProperties>
</file>