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66" r:id="rId3"/>
    <p:sldId id="264" r:id="rId4"/>
    <p:sldId id="257" r:id="rId5"/>
    <p:sldId id="270" r:id="rId6"/>
    <p:sldId id="265" r:id="rId7"/>
    <p:sldId id="267" r:id="rId8"/>
    <p:sldId id="268" r:id="rId9"/>
    <p:sldId id="269" r:id="rId10"/>
    <p:sldId id="261" r:id="rId11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8" y="4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แผนการพัฒนาระบบบริการ</a:t>
            </a:r>
            <a:b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จังหวัดเลย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13 </a:t>
            </a:r>
            <a:r>
              <a:rPr lang="th-TH" b="1" dirty="0" smtClean="0">
                <a:solidFill>
                  <a:srgbClr val="FF0000"/>
                </a:solidFill>
              </a:rPr>
              <a:t>ธันวาคม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775216"/>
            <a:ext cx="8229600" cy="3962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แม่และเด็ก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 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</a:t>
            </a:r>
            <a:r>
              <a:rPr lang="th-TH" sz="2000" dirty="0" smtClean="0"/>
              <a:t>มารดา</a:t>
            </a:r>
            <a:r>
              <a:rPr lang="th-TH" sz="2000" dirty="0"/>
              <a:t>ตาย   เป้าหมาย </a:t>
            </a:r>
            <a:r>
              <a:rPr lang="en-US" sz="2000" dirty="0"/>
              <a:t>&lt;17 </a:t>
            </a:r>
            <a:r>
              <a:rPr lang="th-TH" sz="2000" dirty="0"/>
              <a:t>ต่อแสน</a:t>
            </a:r>
            <a:r>
              <a:rPr lang="en-US" sz="2000" dirty="0"/>
              <a:t> LB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 smtClean="0">
                <a:solidFill>
                  <a:srgbClr val="FF0000"/>
                </a:solidFill>
              </a:rPr>
              <a:t>88.37   (3 </a:t>
            </a:r>
            <a:r>
              <a:rPr lang="th-TH" sz="2000" dirty="0">
                <a:solidFill>
                  <a:srgbClr val="FF0000"/>
                </a:solidFill>
              </a:rPr>
              <a:t>ราย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</a:t>
            </a:r>
            <a:r>
              <a:rPr lang="th-TH" sz="2000" dirty="0" smtClean="0"/>
              <a:t>ทารก</a:t>
            </a:r>
            <a:r>
              <a:rPr lang="th-TH" sz="2000" dirty="0"/>
              <a:t>ตายปริกำเนิด จากสาเหตุ  </a:t>
            </a:r>
            <a:r>
              <a:rPr lang="en-US" sz="2000" dirty="0"/>
              <a:t>Birth  Asphyxia  </a:t>
            </a:r>
            <a:r>
              <a:rPr lang="th-TH" sz="2000" dirty="0"/>
              <a:t>เป้าหมาย  </a:t>
            </a:r>
            <a:r>
              <a:rPr lang="en-US" sz="2000" dirty="0"/>
              <a:t>&lt;5% </a:t>
            </a:r>
            <a:r>
              <a:rPr lang="th-TH" sz="2000" dirty="0"/>
              <a:t>ของทารกตายปริกำเนิดทั้งหมด</a:t>
            </a:r>
            <a:r>
              <a:rPr lang="en-US" sz="2000" dirty="0"/>
              <a:t>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       </a:t>
            </a:r>
            <a:r>
              <a:rPr lang="th-TH" sz="2000" dirty="0" smtClean="0">
                <a:solidFill>
                  <a:srgbClr val="FF0000"/>
                </a:solidFill>
              </a:rPr>
              <a:t>ผลงาน    </a:t>
            </a:r>
            <a:r>
              <a:rPr lang="en-US" sz="2000" dirty="0" smtClean="0">
                <a:solidFill>
                  <a:srgbClr val="FF0000"/>
                </a:solidFill>
              </a:rPr>
              <a:t>18.18 </a:t>
            </a:r>
            <a:r>
              <a:rPr lang="en-US" sz="2000" dirty="0">
                <a:solidFill>
                  <a:srgbClr val="FF0000"/>
                </a:solidFill>
              </a:rPr>
              <a:t>( 2</a:t>
            </a:r>
            <a:r>
              <a:rPr lang="th-TH" sz="2000" dirty="0">
                <a:solidFill>
                  <a:srgbClr val="FF0000"/>
                </a:solidFill>
              </a:rPr>
              <a:t> ราย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en-US" sz="2000" dirty="0"/>
              <a:t> </a:t>
            </a:r>
            <a:endParaRPr lang="th-TH" sz="2000" dirty="0"/>
          </a:p>
          <a:p>
            <a:pPr marL="0" indent="0">
              <a:buNone/>
            </a:pPr>
            <a:r>
              <a:rPr lang="th-TH" sz="2000" dirty="0" smtClean="0"/>
              <a:t>    </a:t>
            </a:r>
            <a:r>
              <a:rPr lang="en-US" sz="2000" dirty="0" smtClean="0"/>
              <a:t> </a:t>
            </a:r>
            <a:r>
              <a:rPr lang="th-TH" sz="2000" dirty="0" smtClean="0"/>
              <a:t>จำนวน</a:t>
            </a:r>
            <a:r>
              <a:rPr lang="th-TH" sz="2000" dirty="0"/>
              <a:t>ทารก  </a:t>
            </a:r>
            <a:r>
              <a:rPr lang="en-US" sz="2000" dirty="0"/>
              <a:t>Severe </a:t>
            </a:r>
            <a:r>
              <a:rPr lang="en-US" sz="2000" dirty="0" smtClean="0"/>
              <a:t>Birth  </a:t>
            </a:r>
            <a:r>
              <a:rPr lang="en-US" sz="2000" dirty="0"/>
              <a:t>Asphyxia   Apgar  score 0-3  </a:t>
            </a:r>
            <a:r>
              <a:rPr lang="th-TH" sz="2000" dirty="0" smtClean="0"/>
              <a:t>ที่  </a:t>
            </a:r>
            <a:r>
              <a:rPr lang="en-US" sz="2000" dirty="0" smtClean="0"/>
              <a:t>1 </a:t>
            </a:r>
            <a:r>
              <a:rPr lang="th-TH" sz="2000" dirty="0" smtClean="0"/>
              <a:t>นาที ลดลง </a:t>
            </a:r>
            <a:r>
              <a:rPr lang="en-US" sz="2000" dirty="0"/>
              <a:t>37%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= </a:t>
            </a:r>
            <a:r>
              <a:rPr lang="en-US" sz="2000" dirty="0" smtClean="0">
                <a:solidFill>
                  <a:srgbClr val="FF0000"/>
                </a:solidFill>
              </a:rPr>
              <a:t>0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สาขาจักษุ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dirty="0" smtClean="0"/>
              <a:t>    ผู้สูงอายุ </a:t>
            </a:r>
            <a:r>
              <a:rPr lang="th-TH" sz="2000" dirty="0"/>
              <a:t>60 ปีขึ้นไป ได้รับการคัดกรองสายตา เป้าหมาย </a:t>
            </a:r>
            <a:r>
              <a:rPr lang="en-US" sz="2000" dirty="0" smtClean="0"/>
              <a:t>75%</a:t>
            </a:r>
            <a:r>
              <a:rPr lang="th-TH" sz="2000" dirty="0" smtClean="0"/>
              <a:t>   </a:t>
            </a:r>
            <a:r>
              <a:rPr lang="th-TH" sz="2000" dirty="0" smtClean="0">
                <a:solidFill>
                  <a:srgbClr val="FF0000"/>
                </a:solidFill>
              </a:rPr>
              <a:t>ผลงาน </a:t>
            </a:r>
            <a:r>
              <a:rPr lang="en-US" sz="2000" dirty="0" smtClean="0">
                <a:solidFill>
                  <a:srgbClr val="FF0000"/>
                </a:solidFill>
              </a:rPr>
              <a:t>5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0.01 </a:t>
            </a:r>
            <a:r>
              <a:rPr lang="en-US" sz="2000" dirty="0">
                <a:solidFill>
                  <a:srgbClr val="FF0000"/>
                </a:solidFill>
              </a:rPr>
              <a:t>%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>
                <a:solidFill>
                  <a:srgbClr val="FF0000"/>
                </a:solidFill>
              </a:rPr>
              <a:t> </a:t>
            </a:r>
            <a:r>
              <a:rPr lang="en-US" sz="2000" smtClean="0">
                <a:solidFill>
                  <a:srgbClr val="FF0000"/>
                </a:solidFill>
              </a:rPr>
              <a:t>  </a:t>
            </a:r>
            <a:r>
              <a:rPr lang="en-US" sz="2000" smtClean="0">
                <a:solidFill>
                  <a:srgbClr val="FF0000"/>
                </a:solidFill>
              </a:rPr>
              <a:t>       (</a:t>
            </a:r>
            <a:r>
              <a:rPr lang="en-US" sz="2000" dirty="0" smtClean="0">
                <a:solidFill>
                  <a:srgbClr val="FF0000"/>
                </a:solidFill>
              </a:rPr>
              <a:t>Node  </a:t>
            </a:r>
            <a:r>
              <a:rPr lang="th-TH" sz="2000" dirty="0">
                <a:solidFill>
                  <a:srgbClr val="FF0000"/>
                </a:solidFill>
              </a:rPr>
              <a:t>รพ.ด่านซ้าย ไม่มีจักษุแพทย์ </a:t>
            </a:r>
            <a:r>
              <a:rPr lang="en-US" sz="2000" dirty="0" smtClean="0">
                <a:solidFill>
                  <a:srgbClr val="FF0000"/>
                </a:solidFill>
              </a:rPr>
              <a:t>)    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สาขาอายุรกรรมและ</a:t>
            </a:r>
            <a:r>
              <a:rPr lang="en-US" sz="2000" b="1" dirty="0">
                <a:solidFill>
                  <a:srgbClr val="FF0000"/>
                </a:solidFill>
              </a:rPr>
              <a:t>Sepsis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 </a:t>
            </a:r>
            <a:r>
              <a:rPr lang="th-TH" sz="2000" dirty="0"/>
              <a:t>อัตราเสียชีวิตผู้ป่วยติดเชื้อในกระแสเลือดแบบรุนแรงชนิด </a:t>
            </a:r>
            <a:r>
              <a:rPr lang="en-US" sz="2000" dirty="0"/>
              <a:t>community acquire  </a:t>
            </a:r>
            <a:r>
              <a:rPr lang="th-TH" sz="2000" dirty="0"/>
              <a:t>โรงพยาบาล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 </a:t>
            </a:r>
            <a:r>
              <a:rPr lang="th-TH" sz="2000" dirty="0" smtClean="0"/>
              <a:t>เป้าหมาย</a:t>
            </a:r>
            <a:r>
              <a:rPr lang="en-US" sz="2000" dirty="0" smtClean="0"/>
              <a:t>   &lt;</a:t>
            </a:r>
            <a:r>
              <a:rPr lang="en-US" sz="2000" dirty="0"/>
              <a:t>28%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30%  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FF0000"/>
                </a:solidFill>
              </a:rPr>
              <a:t>(</a:t>
            </a:r>
            <a:r>
              <a:rPr lang="th-TH" sz="2000" dirty="0">
                <a:solidFill>
                  <a:srgbClr val="FF0000"/>
                </a:solidFill>
              </a:rPr>
              <a:t>แผนขยาย เพิ่ม </a:t>
            </a:r>
            <a:r>
              <a:rPr lang="en-US" sz="2000" dirty="0">
                <a:solidFill>
                  <a:srgbClr val="FF0000"/>
                </a:solidFill>
              </a:rPr>
              <a:t>Node ICU </a:t>
            </a:r>
            <a:r>
              <a:rPr lang="th-TH" sz="2000" dirty="0">
                <a:solidFill>
                  <a:srgbClr val="FF0000"/>
                </a:solidFill>
              </a:rPr>
              <a:t>รพ.เลย ปี </a:t>
            </a:r>
            <a:r>
              <a:rPr lang="en-US" sz="2000" dirty="0">
                <a:solidFill>
                  <a:srgbClr val="FF0000"/>
                </a:solidFill>
              </a:rPr>
              <a:t>65 = 14   </a:t>
            </a:r>
            <a:r>
              <a:rPr lang="th-TH" sz="2000" dirty="0">
                <a:solidFill>
                  <a:srgbClr val="FF0000"/>
                </a:solidFill>
              </a:rPr>
              <a:t>เตียง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7234" y="4737616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1000" y="800835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สุขภาพจิตและจิต</a:t>
            </a:r>
            <a:r>
              <a:rPr lang="th-TH" sz="2000" b="1" dirty="0" smtClean="0">
                <a:solidFill>
                  <a:srgbClr val="FF0000"/>
                </a:solidFill>
              </a:rPr>
              <a:t>เวช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อัตรา</a:t>
            </a:r>
            <a:r>
              <a:rPr lang="th-TH" sz="2000" dirty="0"/>
              <a:t>การฆ่าตัวตายสำเร็จ</a:t>
            </a:r>
            <a:r>
              <a:rPr lang="en-US" sz="2000" baseline="30000" dirty="0"/>
              <a:t>  </a:t>
            </a:r>
            <a:r>
              <a:rPr lang="en-US" sz="2000" dirty="0"/>
              <a:t> </a:t>
            </a:r>
            <a:r>
              <a:rPr lang="th-TH" sz="2000" dirty="0"/>
              <a:t>(ไม่เกิน </a:t>
            </a:r>
            <a:r>
              <a:rPr lang="en-US" sz="2000" dirty="0"/>
              <a:t>8.0 </a:t>
            </a:r>
            <a:r>
              <a:rPr lang="th-TH" sz="2000" dirty="0"/>
              <a:t>ต่อแสนประชากร)</a:t>
            </a:r>
            <a:r>
              <a:rPr lang="en-US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11.51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</a:t>
            </a:r>
            <a:r>
              <a:rPr lang="th-TH" sz="2000" dirty="0" smtClean="0"/>
              <a:t>ผู้ป่วย</a:t>
            </a:r>
            <a:r>
              <a:rPr lang="th-TH" sz="2000" dirty="0"/>
              <a:t>โรคสมาธิสั้นเข้าถึงบริการ</a:t>
            </a:r>
            <a:r>
              <a:rPr lang="en-US" sz="2000" baseline="30000" dirty="0"/>
              <a:t>  </a:t>
            </a:r>
            <a:r>
              <a:rPr lang="th-TH" sz="2000" baseline="30000" dirty="0"/>
              <a:t>   </a:t>
            </a:r>
            <a:r>
              <a:rPr lang="th-TH" sz="2000" dirty="0"/>
              <a:t>(มากกว่า   </a:t>
            </a:r>
            <a:r>
              <a:rPr lang="en-US" sz="2000" dirty="0"/>
              <a:t>25 %</a:t>
            </a:r>
            <a:r>
              <a:rPr lang="th-TH" sz="2000" dirty="0"/>
              <a:t>)</a:t>
            </a:r>
            <a:r>
              <a:rPr lang="en-US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11.6 %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</a:t>
            </a:r>
            <a:r>
              <a:rPr lang="th-TH" sz="2000" dirty="0" smtClean="0"/>
              <a:t>ผู้ป่วย</a:t>
            </a:r>
            <a:r>
              <a:rPr lang="th-TH" sz="2000" dirty="0"/>
              <a:t>โรคออทิสติกเข้าถึงบริการ</a:t>
            </a:r>
            <a:r>
              <a:rPr lang="en-US" sz="2000" dirty="0"/>
              <a:t>  </a:t>
            </a:r>
            <a:r>
              <a:rPr lang="th-TH" sz="2000" dirty="0"/>
              <a:t>เป้าหมาย  </a:t>
            </a:r>
            <a:r>
              <a:rPr lang="en-US" sz="2000" dirty="0"/>
              <a:t>55% </a:t>
            </a:r>
            <a:r>
              <a:rPr lang="en-US" sz="2000" dirty="0" smtClean="0"/>
              <a:t>   </a:t>
            </a:r>
            <a:r>
              <a:rPr lang="th-TH" sz="2000" dirty="0" smtClean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37.31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วัณโรค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ความ</a:t>
            </a:r>
            <a:r>
              <a:rPr lang="th-TH" sz="2000" dirty="0"/>
              <a:t>ครอบคลุมการค้นหาและขึ้นทะเบียนรักษาผู้ป่วยวัณโรครายใหม่และกลับเป็นซ้ำ เป้าหมาย </a:t>
            </a:r>
            <a:r>
              <a:rPr lang="en-US" sz="2000" dirty="0"/>
              <a:t>82.5</a:t>
            </a:r>
            <a:r>
              <a:rPr lang="th-TH" sz="2000" dirty="0"/>
              <a:t> </a:t>
            </a:r>
            <a:r>
              <a:rPr lang="en-US" sz="2000" dirty="0"/>
              <a:t>% </a:t>
            </a:r>
            <a:r>
              <a:rPr lang="th-TH" sz="2000" dirty="0"/>
              <a:t>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</a:t>
            </a:r>
            <a:r>
              <a:rPr lang="th-TH" sz="2000" dirty="0" smtClean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42.84</a:t>
            </a:r>
            <a:r>
              <a:rPr lang="en-US" sz="2000" dirty="0">
                <a:solidFill>
                  <a:srgbClr val="FF0000"/>
                </a:solidFill>
              </a:rPr>
              <a:t>% 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อัตรา</a:t>
            </a:r>
            <a:r>
              <a:rPr lang="th-TH" sz="2000" dirty="0"/>
              <a:t>ความสำเร็จการรักษาผู้ป่วยวัณโรคปอดรายใหม่ เป้าหมาย </a:t>
            </a:r>
            <a:r>
              <a:rPr lang="en-US" sz="2000" dirty="0"/>
              <a:t>85</a:t>
            </a:r>
            <a:r>
              <a:rPr lang="th-TH" sz="2000" dirty="0"/>
              <a:t> </a:t>
            </a:r>
            <a:r>
              <a:rPr lang="en-US" sz="2000" dirty="0"/>
              <a:t>%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80.30  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อัตรา</a:t>
            </a:r>
            <a:r>
              <a:rPr lang="th-TH" sz="2000" dirty="0"/>
              <a:t>การเสียชีวิต   เป้าหมาย </a:t>
            </a:r>
            <a:r>
              <a:rPr lang="en-US" sz="2000" dirty="0"/>
              <a:t>&lt;5%  </a:t>
            </a:r>
            <a:r>
              <a:rPr lang="th-TH" sz="2000" dirty="0">
                <a:solidFill>
                  <a:srgbClr val="FF0000"/>
                </a:solidFill>
              </a:rPr>
              <a:t>ผลงาน</a:t>
            </a:r>
            <a:r>
              <a:rPr lang="en-US" sz="2000" dirty="0">
                <a:solidFill>
                  <a:srgbClr val="FF0000"/>
                </a:solidFill>
              </a:rPr>
              <a:t>  6.06%  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อัตรา</a:t>
            </a:r>
            <a:r>
              <a:rPr lang="th-TH" sz="2000" dirty="0"/>
              <a:t>การขาดยา  เป้าหมาย </a:t>
            </a:r>
            <a:r>
              <a:rPr lang="en-US" sz="2000" dirty="0"/>
              <a:t>= 0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3.03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4600904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0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1951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27721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299958"/>
              </p:ext>
            </p:extLst>
          </p:nvPr>
        </p:nvGraphicFramePr>
        <p:xfrm>
          <a:off x="228600" y="646542"/>
          <a:ext cx="8534400" cy="44312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800"/>
                <a:gridCol w="1905000"/>
                <a:gridCol w="304800"/>
                <a:gridCol w="52578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 smtClean="0">
                          <a:effectLst/>
                          <a:latin typeface="+mn-lt"/>
                          <a:cs typeface="+mn-cs"/>
                        </a:rPr>
                        <a:t>รพ.เลย  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S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หัวใจ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เปิด  </a:t>
                      </a: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Cath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lab  </a:t>
                      </a:r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ปี  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67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Stroke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Stroke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unit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Orthopedics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ผ่าตัดแบบ</a:t>
                      </a:r>
                      <a:r>
                        <a:rPr lang="th-TH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Complex  </a:t>
                      </a:r>
                      <a:r>
                        <a:rPr lang="en-US" sz="12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acetabular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 fracture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200" b="1" u="none" strike="noStrike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200" b="1" u="none" strike="noStrike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200" b="1" u="none" strike="noStrike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ส่งต่อ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SMART  Refer  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ติดตามผลการใช้ 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วังสะพุง</a:t>
                      </a:r>
                      <a:r>
                        <a:rPr lang="en-US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  M2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SNB  4   Unit 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อุบัติเหตุและฉุกเฉิน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ICU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Stroke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Stroke</a:t>
                      </a:r>
                      <a:r>
                        <a:rPr lang="en-US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fast track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รักษารากฟันกรามแท้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6608"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 smtClean="0">
                          <a:effectLst/>
                          <a:latin typeface="+mn-lt"/>
                          <a:cs typeface="+mn-cs"/>
                        </a:rPr>
                        <a:t>ด่านซ้าย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  M2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Post</a:t>
                      </a:r>
                      <a:r>
                        <a:rPr lang="en-US" sz="1200" b="1" u="none" strike="noStrike" baseline="0" dirty="0" smtClean="0">
                          <a:effectLst/>
                          <a:latin typeface="+mn-lt"/>
                          <a:cs typeface="+mn-cs"/>
                        </a:rPr>
                        <a:t> o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rgan donation  care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2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12581"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CAPD 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ODS /  MIS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200" b="1" u="none" strike="noStrike" dirty="0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2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200" b="1" u="none" strike="noStrike" dirty="0">
                          <a:effectLst/>
                          <a:latin typeface="+mn-lt"/>
                          <a:cs typeface="+mn-cs"/>
                        </a:rPr>
                        <a:t>ผู้ป่วยนอกจิตเวช</a:t>
                      </a:r>
                      <a:r>
                        <a:rPr lang="th-TH" sz="1200" b="1" u="none" strike="noStrike" dirty="0" smtClean="0">
                          <a:effectLst/>
                          <a:latin typeface="+mn-lt"/>
                          <a:cs typeface="+mn-cs"/>
                        </a:rPr>
                        <a:t>เด็ก     และคลินิกผู้ป่วยนอกยาเสพติด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38150"/>
            <a:ext cx="7315200" cy="533400"/>
          </a:xfrm>
        </p:spPr>
        <p:txBody>
          <a:bodyPr>
            <a:no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รพ.ที่ยังไม่มีระบบสำรองเลือด</a:t>
            </a:r>
            <a:r>
              <a:rPr lang="en-US" sz="32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</a:t>
            </a:r>
            <a:r>
              <a:rPr lang="th-TH" sz="32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จังหวัดเลย</a:t>
            </a:r>
            <a:endParaRPr lang="en-US" sz="32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0" y="46291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แผนการวาง </a:t>
            </a:r>
            <a:r>
              <a:rPr lang="en-US" b="1" dirty="0" smtClean="0">
                <a:solidFill>
                  <a:srgbClr val="FF0000"/>
                </a:solidFill>
              </a:rPr>
              <a:t>Service </a:t>
            </a:r>
            <a:r>
              <a:rPr lang="th-TH" b="1" dirty="0" smtClean="0">
                <a:solidFill>
                  <a:srgbClr val="FF0000"/>
                </a:solidFill>
              </a:rPr>
              <a:t>คกก. 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ระดับเขต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Rutchada\Desktop\bb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28750"/>
            <a:ext cx="3770376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Rutchada\Desktop\คลังเลือดเลย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39564"/>
            <a:ext cx="4572000" cy="358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64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แผนพัฒนา </a:t>
            </a:r>
            <a:r>
              <a:rPr lang="en-US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Service  Plan  </a:t>
            </a:r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สาขาหัวใจ  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4552950"/>
            <a:ext cx="35524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คกก.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สาขาหัวใจ ระดับเขต  ตค </a:t>
            </a:r>
            <a:r>
              <a:rPr lang="en-US" b="1" dirty="0" smtClean="0">
                <a:solidFill>
                  <a:srgbClr val="FF0000"/>
                </a:solidFill>
              </a:rPr>
              <a:t>64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488231"/>
              </p:ext>
            </p:extLst>
          </p:nvPr>
        </p:nvGraphicFramePr>
        <p:xfrm>
          <a:off x="381000" y="1047750"/>
          <a:ext cx="83820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2033116"/>
                <a:gridCol w="5434484"/>
              </a:tblGrid>
              <a:tr h="0"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ปี </a:t>
                      </a:r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2565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Delivery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รักษาด้วยยาละลายลิ่มเลือดได้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เป็นแม่ข่ายให้การปรึกษา และรักษาแก่โรงพยาบาลลูก ข่าย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รับการรักษาจากโรงพยาบาลลูกข่าย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ส่งผู้ป่วยหนักไปโรงพยาบาลที่มีศักยภาพสูงกว่า</a:t>
                      </a:r>
                      <a:endParaRPr lang="en-US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เปิดบริการหอผู้ป่วยวิกฤตหัวใจ</a:t>
                      </a: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(CCU) 4 </a:t>
                      </a:r>
                      <a:r>
                        <a:rPr lang="th-TH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เตียง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b="1" dirty="0" smtClean="0">
                          <a:solidFill>
                            <a:srgbClr val="002060"/>
                          </a:solidFill>
                        </a:rPr>
                        <a:t>ปี 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2566</a:t>
                      </a:r>
                      <a:endParaRPr lang="en-US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Delivery</a:t>
                      </a:r>
                      <a:endParaRPr lang="en-US" sz="2000" b="1" dirty="0" smtClean="0">
                        <a:solidFill>
                          <a:srgbClr val="002060"/>
                        </a:solidFill>
                      </a:endParaRPr>
                    </a:p>
                    <a:p>
                      <a:endParaRPr lang="en-US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รักษาด้วยยาละลายลิ่มเลือดได้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เป็นแม่ข่ายให้การปรึกษา และรักษาแก่โรงพยาบาลลูก ข่าย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รับการรักษาจากโรงพยาบาลลูกข่าย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ส่งผู้ป่วยหนักไปโรงพยาบาลที่มีศักยภาพสูงกว่า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ขยายบริการหอผู้ป่วยวิกฤตหัวใจ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(CCU) 8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เตียง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เตรียมเปิดบริการห้องสวนหัวใจ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6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33350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แผนพัฒนา </a:t>
            </a:r>
            <a:r>
              <a:rPr lang="en-US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Service  Plan  </a:t>
            </a:r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สาขาหัวใจ  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4552950"/>
            <a:ext cx="35524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คกก.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สาขาหัวใจ ระดับเขต  ตค </a:t>
            </a:r>
            <a:r>
              <a:rPr lang="en-US" b="1" dirty="0" smtClean="0">
                <a:solidFill>
                  <a:srgbClr val="FF0000"/>
                </a:solidFill>
              </a:rPr>
              <a:t>64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363195"/>
              </p:ext>
            </p:extLst>
          </p:nvPr>
        </p:nvGraphicFramePr>
        <p:xfrm>
          <a:off x="304800" y="815340"/>
          <a:ext cx="838200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828800"/>
                <a:gridCol w="5791200"/>
              </a:tblGrid>
              <a:tr h="0">
                <a:tc>
                  <a:txBody>
                    <a:bodyPr/>
                    <a:lstStyle/>
                    <a:p>
                      <a:r>
                        <a:rPr lang="th-TH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ปี 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Health work force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อายุรแพทย์โรคหัวใจ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Cardiologist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มัณฑนากรหัวใจและหลอดเลือด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interventionist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(หลักสูตร 1 ปี )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พยาบาล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CCU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 1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: 2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จำนวน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 โดยเพิ่มพยาบาลเฉพาะทางโรคหลอดเลือดหัวใจและทรวงอก และมีแผนส่งเรียน จำนวน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คนต่อปี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manager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เตรียมพยาบาลห้องสวนหัวใจ จำนวน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6-8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 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นักเทคโนโลยีหัวใจและทรวงอก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(Monitoring man) 1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นักกายภาพบำบัด โรคหัวใจ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002060"/>
                          </a:solidFill>
                        </a:rPr>
                        <a:t>ปี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</a:rPr>
                        <a:t>2566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Health work force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อายุรแพทย์โรคหัวใจ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Cardiologist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มัณฑนากรหัวใจและหลอดเลือด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interventionist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(หลักสูตร 1 ปี )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พยาบาล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CCU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อัตรา 1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: 2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จำนวน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 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 โดยเพิ่มพยาบาลเฉพาะทางโรคหลอดเลือดหัวใจและทรวงอก และมีแผนส่งเรียน จำนวน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คนต่อปี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manager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พยาบาลห้องสวนหัวใจ จำนวน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6-8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 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นักเทคโนโลยีหัวใจและทรวงอก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(Monitoring man) 1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นักกายภาพบำบัดโรคหัวใจเพิ่มอีก 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คน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302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33350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แผนพัฒนา </a:t>
            </a:r>
            <a:r>
              <a:rPr lang="en-US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Service  Plan  </a:t>
            </a:r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สาขาหัวใจ  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4552950"/>
            <a:ext cx="35524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คกก.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สาขาหัวใจ ระดับเขต  ตค </a:t>
            </a:r>
            <a:r>
              <a:rPr lang="en-US" b="1" dirty="0" smtClean="0">
                <a:solidFill>
                  <a:srgbClr val="FF0000"/>
                </a:solidFill>
              </a:rPr>
              <a:t>64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18692"/>
              </p:ext>
            </p:extLst>
          </p:nvPr>
        </p:nvGraphicFramePr>
        <p:xfrm>
          <a:off x="228600" y="1123950"/>
          <a:ext cx="8382000" cy="2243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1828800"/>
                <a:gridCol w="5791200"/>
              </a:tblGrid>
              <a:tr h="0">
                <a:tc>
                  <a:txBody>
                    <a:bodyPr/>
                    <a:lstStyle/>
                    <a:p>
                      <a:r>
                        <a:rPr lang="th-TH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ปี 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พัฒนาระบบสารสนเทศ เพื่อลงข้อมูลและรายงานเป็นระบบเดียวกันทั่วประเทศ( </a:t>
                      </a: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ACS registry)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พัฒนาข้อมูลเพื่อการส่งต่อ/ดูแลต่อเนื่องและระบบรายงานผลผู้ป่วยโรคหัวใจร่วมกับสาขา </a:t>
                      </a: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LTC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002060"/>
                          </a:solidFill>
                        </a:rPr>
                        <a:t>ปี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</a:rPr>
                        <a:t>2566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พัฒนาระบบสารสนเทศ เพื่อลงข้อมูลและรายงานเป็นระบบเดียวกันทั่วประเทศ( </a:t>
                      </a: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ACS registry)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- </a:t>
                      </a:r>
                      <a:r>
                        <a:rPr lang="th-TH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พัฒนาข้อมูลเพื่อการส่งต่อ/ดูแลต่อเนื่องและระบบรายงานผลผู้ป่วยโรคหัวใจร่วมกับสาขา </a:t>
                      </a:r>
                      <a:r>
                        <a:rPr lang="en-US" sz="1600" b="1" dirty="0">
                          <a:effectLst/>
                          <a:latin typeface="TH SarabunIT๙"/>
                          <a:ea typeface="Calibri"/>
                          <a:cs typeface="Cordia New"/>
                        </a:rPr>
                        <a:t>LTC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12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133350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แผนพัฒนา </a:t>
            </a:r>
            <a:r>
              <a:rPr lang="en-US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Service  Plan  </a:t>
            </a:r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สาขาหัวใจ  จังหวัดเลย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</a:t>
            </a:r>
            <a:r>
              <a:rPr lang="th-TH" sz="2000" dirty="0" smtClean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62600" y="4552950"/>
            <a:ext cx="35524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คกก.</a:t>
            </a:r>
            <a:r>
              <a:rPr lang="en-US" b="1" dirty="0" smtClean="0">
                <a:solidFill>
                  <a:srgbClr val="FF0000"/>
                </a:solidFill>
              </a:rPr>
              <a:t>SP </a:t>
            </a:r>
            <a:r>
              <a:rPr lang="th-TH" b="1" dirty="0" smtClean="0">
                <a:solidFill>
                  <a:srgbClr val="FF0000"/>
                </a:solidFill>
              </a:rPr>
              <a:t>สาขาหัวใจ ระดับเขต  ตค </a:t>
            </a:r>
            <a:r>
              <a:rPr lang="en-US" b="1" dirty="0" smtClean="0">
                <a:solidFill>
                  <a:srgbClr val="FF0000"/>
                </a:solidFill>
              </a:rPr>
              <a:t>64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774927"/>
              </p:ext>
            </p:extLst>
          </p:nvPr>
        </p:nvGraphicFramePr>
        <p:xfrm>
          <a:off x="228600" y="807482"/>
          <a:ext cx="8686799" cy="3669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9709"/>
                <a:gridCol w="1342505"/>
                <a:gridCol w="6554585"/>
              </a:tblGrid>
              <a:tr h="2807788">
                <a:tc>
                  <a:txBody>
                    <a:bodyPr/>
                    <a:lstStyle/>
                    <a:p>
                      <a:r>
                        <a:rPr lang="th-TH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ปี </a:t>
                      </a:r>
                      <a:r>
                        <a:rPr lang="en-US" sz="16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2565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Drug &amp; Equipment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หอผู้ป่วยวิกฤต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(CCU) 4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เตียง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เตียงไฟฟ้า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เตียง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EKG 12 Lead,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IABP,  Central monitor 1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ชุด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, echocardiogram, temporary pace pacemaker</a:t>
                      </a: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AED, Defibrillation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ในหอผู้ป่วยวิกฤต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(CCU)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และ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ในห้องตรวจสวนหัวใจอย่างละ 1 เครื่อง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ventilator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เครื่อง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infusion pump 8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เครื่อง</a:t>
                      </a:r>
                      <a:endParaRPr lang="en-US" sz="16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Trop I, CKMB </a:t>
                      </a: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Thrombolytic agent, LMWH, </a:t>
                      </a:r>
                      <a:r>
                        <a:rPr lang="en-US" sz="16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Clopidogrel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lvl="0"/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Telemedicine </a:t>
                      </a:r>
                    </a:p>
                    <a:p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รถ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 </a:t>
                      </a:r>
                      <a:r>
                        <a:rPr lang="th-TH" sz="16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ที่ได้มาตรฐาน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86148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002060"/>
                          </a:solidFill>
                        </a:rPr>
                        <a:t>ปี </a:t>
                      </a:r>
                      <a:r>
                        <a:rPr lang="en-US" sz="1600" b="1" dirty="0" smtClean="0">
                          <a:solidFill>
                            <a:srgbClr val="002060"/>
                          </a:solidFill>
                        </a:rPr>
                        <a:t>2566</a:t>
                      </a:r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Drug &amp; Equipment</a:t>
                      </a:r>
                      <a:endParaRPr lang="en-US" sz="1400" dirty="0" smtClean="0">
                        <a:solidFill>
                          <a:srgbClr val="002060"/>
                        </a:solidFill>
                      </a:endParaRPr>
                    </a:p>
                    <a:p>
                      <a:endParaRPr lang="en-US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ห้องตรวจสวนหัวใจ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เครื่องเอกซเรย์ตรวจสวนหัวใจและหลอดเลือดชนิดระนาบเดี่ยวแขวนเพดาน พร้อมอุปกรณ์ประกอบ (</a:t>
                      </a:r>
                      <a:r>
                        <a:rPr lang="en-US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CATH LAB</a:t>
                      </a:r>
                      <a:r>
                        <a:rPr lang="th-TH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47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1077</Words>
  <Application>Microsoft Office PowerPoint</Application>
  <PresentationFormat>On-screen Show (16:9)</PresentationFormat>
  <Paragraphs>199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แผนการพัฒนาระบบบริการ Service  Plan จังหวัดเลย</vt:lpstr>
      <vt:lpstr>ประเด็นปัญหาจังหวัดเลย</vt:lpstr>
      <vt:lpstr>ประเด็นปัญหาจังหวัดเลย</vt:lpstr>
      <vt:lpstr>แผนการวาง   Node  :  Service  Delivery</vt:lpstr>
      <vt:lpstr>รพ.ที่ยังไม่มีระบบสำรองเลือด   จังหวัดเลย</vt:lpstr>
      <vt:lpstr>แผนพัฒนา Service  Plan  สาขาหัวใจ  จังหวัดเลย</vt:lpstr>
      <vt:lpstr>แผนพัฒนา Service  Plan  สาขาหัวใจ  จังหวัดเลย</vt:lpstr>
      <vt:lpstr>แผนพัฒนา Service  Plan  สาขาหัวใจ  จังหวัดเลย</vt:lpstr>
      <vt:lpstr>แผนพัฒนา Service  Plan  สาขาหัวใจ  จังหวัดเลย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25</cp:revision>
  <cp:lastPrinted>2021-11-30T11:07:13Z</cp:lastPrinted>
  <dcterms:created xsi:type="dcterms:W3CDTF">2020-01-29T05:28:21Z</dcterms:created>
  <dcterms:modified xsi:type="dcterms:W3CDTF">2021-12-07T13:09:04Z</dcterms:modified>
</cp:coreProperties>
</file>