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6"/>
  </p:handoutMasterIdLst>
  <p:sldIdLst>
    <p:sldId id="256" r:id="rId2"/>
    <p:sldId id="263" r:id="rId3"/>
    <p:sldId id="257" r:id="rId4"/>
    <p:sldId id="261" r:id="rId5"/>
  </p:sldIdLst>
  <p:sldSz cx="9144000" cy="5143500" type="screen16x9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786" y="-10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F58B1259-B94B-47F8-AB91-2DD0757AE964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F63F7C4-CE21-41A9-A8BF-9FECF8B51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5913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308228-623F-46DD-8AAE-D24B24DB50A9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 descr="BG-Slide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257300" y="742950"/>
            <a:ext cx="6629400" cy="3048000"/>
          </a:xfrm>
        </p:spPr>
        <p:txBody>
          <a:bodyPr/>
          <a:lstStyle/>
          <a:p>
            <a:r>
              <a:rPr lang="th-TH" b="1" dirty="0" smtClean="0">
                <a:solidFill>
                  <a:schemeClr val="bg1"/>
                </a:solidFill>
                <a:latin typeface="TH Sarabun New" pitchFamily="34" charset="-34"/>
                <a:cs typeface="TH Sarabun New" pitchFamily="34" charset="-34"/>
              </a:rPr>
              <a:t>แผนการวาง </a:t>
            </a:r>
            <a:r>
              <a:rPr lang="en-US" b="1" dirty="0" smtClean="0">
                <a:solidFill>
                  <a:schemeClr val="bg1"/>
                </a:solidFill>
                <a:latin typeface="TH Sarabun New" pitchFamily="34" charset="-34"/>
                <a:cs typeface="TH Sarabun New" pitchFamily="34" charset="-34"/>
              </a:rPr>
              <a:t>Service  Plan</a:t>
            </a:r>
            <a:br>
              <a:rPr lang="en-US" b="1" dirty="0" smtClean="0">
                <a:solidFill>
                  <a:schemeClr val="bg1"/>
                </a:solidFill>
                <a:latin typeface="TH Sarabun New" pitchFamily="34" charset="-34"/>
                <a:cs typeface="TH Sarabun New" pitchFamily="34" charset="-34"/>
              </a:rPr>
            </a:br>
            <a:r>
              <a:rPr lang="th-TH" b="1" dirty="0" smtClean="0">
                <a:solidFill>
                  <a:schemeClr val="bg1"/>
                </a:solidFill>
                <a:latin typeface="TH Sarabun New" pitchFamily="34" charset="-34"/>
                <a:cs typeface="TH Sarabun New" pitchFamily="34" charset="-34"/>
              </a:rPr>
              <a:t>จังหวัดนครพนม</a:t>
            </a:r>
            <a:endParaRPr lang="en-US" b="1" dirty="0">
              <a:solidFill>
                <a:schemeClr val="bg1"/>
              </a:solidFill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91400" y="4476750"/>
            <a:ext cx="1600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3 </a:t>
            </a:r>
            <a:r>
              <a:rPr lang="th-TH" b="1" dirty="0" smtClean="0">
                <a:solidFill>
                  <a:srgbClr val="FF0000"/>
                </a:solidFill>
              </a:rPr>
              <a:t>ธันวาคม </a:t>
            </a:r>
            <a:r>
              <a:rPr lang="en-US" b="1" dirty="0" smtClean="0">
                <a:solidFill>
                  <a:srgbClr val="FF0000"/>
                </a:solidFill>
              </a:rPr>
              <a:t>2564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7315200" cy="857250"/>
          </a:xfrm>
        </p:spPr>
        <p:txBody>
          <a:bodyPr>
            <a:normAutofit/>
          </a:bodyPr>
          <a:lstStyle/>
          <a:p>
            <a:pPr algn="l"/>
            <a:r>
              <a:rPr lang="th-TH" sz="3200" b="1" dirty="0" smtClean="0">
                <a:solidFill>
                  <a:srgbClr val="FF0000"/>
                </a:solidFill>
                <a:latin typeface="TH Sarabun New" pitchFamily="34" charset="-34"/>
                <a:cs typeface="TH Sarabun New" pitchFamily="34" charset="-34"/>
              </a:rPr>
              <a:t>ประเด็นปัญหา</a:t>
            </a:r>
            <a:r>
              <a:rPr lang="th-TH" sz="3200" b="1" dirty="0" smtClean="0">
                <a:solidFill>
                  <a:srgbClr val="FF0000"/>
                </a:solidFill>
                <a:latin typeface="TH Sarabun New" pitchFamily="34" charset="-34"/>
                <a:cs typeface="TH Sarabun New" pitchFamily="34" charset="-34"/>
              </a:rPr>
              <a:t>จังหวัดนครพนม</a:t>
            </a:r>
            <a:endParaRPr lang="en-US" sz="3200" b="1" dirty="0">
              <a:solidFill>
                <a:srgbClr val="FF0000"/>
              </a:solidFill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971550"/>
            <a:ext cx="8229600" cy="396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2000" b="1" dirty="0">
                <a:solidFill>
                  <a:srgbClr val="FF0000"/>
                </a:solidFill>
              </a:rPr>
              <a:t>สาขาหัวใจ  </a:t>
            </a:r>
            <a:r>
              <a:rPr lang="th-TH" sz="2000" dirty="0">
                <a:solidFill>
                  <a:srgbClr val="FF0000"/>
                </a:solidFill>
              </a:rPr>
              <a:t> </a:t>
            </a:r>
            <a:endParaRPr lang="en-US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000" dirty="0" smtClean="0"/>
              <a:t>    </a:t>
            </a:r>
            <a:r>
              <a:rPr lang="th-TH" sz="2000" dirty="0" smtClean="0"/>
              <a:t>อัตรา</a:t>
            </a:r>
            <a:r>
              <a:rPr lang="th-TH" sz="2000" dirty="0"/>
              <a:t>ตายของผู้ป่วยโรคหัวใจตายเฉียบพลันชนิด</a:t>
            </a:r>
            <a:r>
              <a:rPr lang="en-US" sz="2000" dirty="0"/>
              <a:t>STEMI </a:t>
            </a:r>
            <a:r>
              <a:rPr lang="th-TH" sz="2000" dirty="0"/>
              <a:t>เป้าหมาย </a:t>
            </a:r>
            <a:r>
              <a:rPr lang="en-US" sz="2000" dirty="0"/>
              <a:t>&lt;9%</a:t>
            </a:r>
            <a:r>
              <a:rPr lang="th-TH" sz="2000" dirty="0"/>
              <a:t> </a:t>
            </a:r>
            <a:r>
              <a:rPr lang="th-TH" sz="2000" dirty="0">
                <a:solidFill>
                  <a:srgbClr val="FF0000"/>
                </a:solidFill>
              </a:rPr>
              <a:t>ผลงาน  </a:t>
            </a:r>
            <a:r>
              <a:rPr lang="en-US" sz="2000" dirty="0">
                <a:solidFill>
                  <a:srgbClr val="FF0000"/>
                </a:solidFill>
              </a:rPr>
              <a:t>14.81</a:t>
            </a:r>
            <a:r>
              <a:rPr lang="en-US" sz="2000" dirty="0" smtClean="0">
                <a:solidFill>
                  <a:srgbClr val="FF0000"/>
                </a:solidFill>
              </a:rPr>
              <a:t>%</a:t>
            </a:r>
            <a:endParaRPr lang="th-TH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h-TH" sz="2000" b="1" dirty="0">
                <a:solidFill>
                  <a:srgbClr val="FF0000"/>
                </a:solidFill>
              </a:rPr>
              <a:t>สาขาแม่และเด็ก</a:t>
            </a:r>
            <a:r>
              <a:rPr lang="th-TH" sz="2000" dirty="0">
                <a:solidFill>
                  <a:srgbClr val="FF0000"/>
                </a:solidFill>
              </a:rPr>
              <a:t> </a:t>
            </a:r>
            <a:r>
              <a:rPr lang="en-US" sz="2000" dirty="0">
                <a:solidFill>
                  <a:srgbClr val="FF0000"/>
                </a:solidFill>
              </a:rPr>
              <a:t>    </a:t>
            </a:r>
            <a:endParaRPr lang="en-US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 smtClean="0">
                <a:solidFill>
                  <a:srgbClr val="FF0000"/>
                </a:solidFill>
              </a:rPr>
              <a:t>   </a:t>
            </a:r>
            <a:r>
              <a:rPr lang="th-TH" sz="2000" dirty="0" smtClean="0"/>
              <a:t>มารดา</a:t>
            </a:r>
            <a:r>
              <a:rPr lang="th-TH" sz="2000" dirty="0"/>
              <a:t>ตาย   เป้าหมาย </a:t>
            </a:r>
            <a:r>
              <a:rPr lang="en-US" sz="2000" dirty="0"/>
              <a:t>&lt;17 </a:t>
            </a:r>
            <a:r>
              <a:rPr lang="th-TH" sz="2000" dirty="0"/>
              <a:t>ต่อแสน</a:t>
            </a:r>
            <a:r>
              <a:rPr lang="en-US" sz="2000" dirty="0"/>
              <a:t> LB </a:t>
            </a:r>
            <a:r>
              <a:rPr lang="th-TH" sz="2000" dirty="0">
                <a:solidFill>
                  <a:srgbClr val="FF0000"/>
                </a:solidFill>
              </a:rPr>
              <a:t>ผลงาน </a:t>
            </a:r>
            <a:r>
              <a:rPr lang="en-US" sz="2000" dirty="0">
                <a:solidFill>
                  <a:srgbClr val="FF0000"/>
                </a:solidFill>
              </a:rPr>
              <a:t>27.13   (1 </a:t>
            </a:r>
            <a:r>
              <a:rPr lang="th-TH" sz="2000" dirty="0">
                <a:solidFill>
                  <a:srgbClr val="FF0000"/>
                </a:solidFill>
              </a:rPr>
              <a:t>ราย</a:t>
            </a:r>
            <a:r>
              <a:rPr lang="en-US" sz="2000" dirty="0" smtClean="0">
                <a:solidFill>
                  <a:srgbClr val="FF0000"/>
                </a:solidFill>
              </a:rPr>
              <a:t>)</a:t>
            </a:r>
            <a:endParaRPr lang="th-TH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h-TH" sz="2000" b="1" dirty="0">
                <a:solidFill>
                  <a:srgbClr val="FF0000"/>
                </a:solidFill>
              </a:rPr>
              <a:t>สาขาไข้เลือดออก</a:t>
            </a:r>
            <a:r>
              <a:rPr lang="th-TH" sz="2000" dirty="0">
                <a:solidFill>
                  <a:srgbClr val="FF0000"/>
                </a:solidFill>
              </a:rPr>
              <a:t>  </a:t>
            </a:r>
            <a:endParaRPr lang="th-TH" sz="2000" dirty="0" smtClean="0">
              <a:solidFill>
                <a:srgbClr val="FF0000"/>
              </a:solidFill>
            </a:endParaRPr>
          </a:p>
          <a:p>
            <a:pPr marL="457200" indent="-457200">
              <a:buAutoNum type="arabicParenBoth"/>
            </a:pPr>
            <a:r>
              <a:rPr lang="th-TH" sz="2000" dirty="0" smtClean="0"/>
              <a:t>อัตรา</a:t>
            </a:r>
            <a:r>
              <a:rPr lang="th-TH" sz="2000" dirty="0"/>
              <a:t>ป่วยตายโรคไข้เลือดออก ไม่เกินร้อยละ </a:t>
            </a:r>
            <a:r>
              <a:rPr lang="en-US" sz="2000" dirty="0"/>
              <a:t>0.10 </a:t>
            </a:r>
            <a:r>
              <a:rPr lang="th-TH" sz="2000" dirty="0"/>
              <a:t>ผลงาน  0.14 </a:t>
            </a:r>
            <a:r>
              <a:rPr lang="en-US" sz="2000" dirty="0"/>
              <a:t>( 1</a:t>
            </a:r>
            <a:r>
              <a:rPr lang="th-TH" sz="2000" dirty="0"/>
              <a:t>ราย</a:t>
            </a:r>
            <a:r>
              <a:rPr lang="en-US" sz="2000" dirty="0"/>
              <a:t>)</a:t>
            </a:r>
            <a:r>
              <a:rPr lang="th-TH" sz="2000" dirty="0"/>
              <a:t> </a:t>
            </a:r>
            <a:r>
              <a:rPr lang="en-US" sz="2000" dirty="0"/>
              <a:t>  </a:t>
            </a:r>
            <a:endParaRPr lang="th-TH" sz="2000" dirty="0" smtClean="0"/>
          </a:p>
          <a:p>
            <a:pPr marL="0" indent="0">
              <a:buNone/>
            </a:pPr>
            <a:r>
              <a:rPr lang="en-US" sz="2000" dirty="0" smtClean="0"/>
              <a:t>(2)   </a:t>
            </a:r>
            <a:r>
              <a:rPr lang="th-TH" sz="2000" dirty="0" smtClean="0"/>
              <a:t>หมู่บ้าน</a:t>
            </a:r>
            <a:r>
              <a:rPr lang="th-TH" sz="2000" dirty="0"/>
              <a:t>/ชุมชน มีค่าดัชนีลูกน้ำตามเกณฑ์ที่กำหนด</a:t>
            </a:r>
            <a:r>
              <a:rPr lang="en-US" sz="2000" dirty="0"/>
              <a:t>   </a:t>
            </a:r>
            <a:r>
              <a:rPr lang="th-TH" sz="2000" dirty="0"/>
              <a:t>ร้อยละ </a:t>
            </a:r>
            <a:r>
              <a:rPr lang="en-US" sz="2000" dirty="0"/>
              <a:t>80 </a:t>
            </a:r>
            <a:r>
              <a:rPr lang="th-TH" sz="2000" dirty="0"/>
              <a:t>ของหมู่บ้าน/ชุมชน</a:t>
            </a:r>
            <a:r>
              <a:rPr lang="en-US" sz="2000" dirty="0"/>
              <a:t>  </a:t>
            </a:r>
            <a:r>
              <a:rPr lang="th-TH" sz="2000" dirty="0">
                <a:solidFill>
                  <a:srgbClr val="FF0000"/>
                </a:solidFill>
              </a:rPr>
              <a:t>ผลงาน </a:t>
            </a:r>
            <a:r>
              <a:rPr lang="th-TH" sz="2000" dirty="0" smtClean="0">
                <a:solidFill>
                  <a:srgbClr val="FF0000"/>
                </a:solidFill>
              </a:rPr>
              <a:t>68.42</a:t>
            </a:r>
          </a:p>
          <a:p>
            <a:pPr marL="0" indent="0">
              <a:buNone/>
            </a:pPr>
            <a:r>
              <a:rPr lang="th-TH" sz="2000" b="1" dirty="0" smtClean="0">
                <a:solidFill>
                  <a:srgbClr val="FF0000"/>
                </a:solidFill>
              </a:rPr>
              <a:t>สาขา</a:t>
            </a:r>
            <a:r>
              <a:rPr lang="th-TH" sz="2000" b="1" dirty="0">
                <a:solidFill>
                  <a:srgbClr val="FF0000"/>
                </a:solidFill>
              </a:rPr>
              <a:t>คุ้มครองผู้บริโภคด้านผลิตภัณฑ์สุขภาพและอาหารปลอดภัย </a:t>
            </a:r>
            <a:r>
              <a:rPr lang="en-US" sz="2000" b="1" dirty="0">
                <a:solidFill>
                  <a:srgbClr val="FF0000"/>
                </a:solidFill>
              </a:rPr>
              <a:t>  </a:t>
            </a:r>
            <a:r>
              <a:rPr lang="th-TH" sz="2000" dirty="0"/>
              <a:t>ตลาดสด ผ่านมาตรฐานตลาดสดน่าซื้อ </a:t>
            </a:r>
            <a:r>
              <a:rPr lang="en-US" sz="2000" dirty="0"/>
              <a:t>(</a:t>
            </a:r>
            <a:r>
              <a:rPr lang="th-TH" sz="2000" dirty="0"/>
              <a:t>ระดับดี)</a:t>
            </a:r>
            <a:r>
              <a:rPr lang="en-US" sz="2000" dirty="0"/>
              <a:t> (</a:t>
            </a:r>
            <a:r>
              <a:rPr lang="th-TH" sz="2000" dirty="0"/>
              <a:t>ระดับดี : ไม่ต่ำกว่าร้อยละ </a:t>
            </a:r>
            <a:r>
              <a:rPr lang="en-US" sz="2000" dirty="0"/>
              <a:t>70, </a:t>
            </a:r>
            <a:r>
              <a:rPr lang="th-TH" sz="2000" dirty="0"/>
              <a:t>ระดับดีมาก </a:t>
            </a:r>
            <a:r>
              <a:rPr lang="en-US" sz="2000" dirty="0"/>
              <a:t>; </a:t>
            </a:r>
            <a:r>
              <a:rPr lang="th-TH" sz="2000" dirty="0"/>
              <a:t>ไม่ต่ำกว่าร้อยละ </a:t>
            </a:r>
            <a:r>
              <a:rPr lang="en-US" sz="2000" dirty="0"/>
              <a:t>80) </a:t>
            </a:r>
            <a:r>
              <a:rPr lang="th-TH" sz="2000" dirty="0">
                <a:solidFill>
                  <a:srgbClr val="FF0000"/>
                </a:solidFill>
              </a:rPr>
              <a:t>ผลงาน  </a:t>
            </a:r>
            <a:r>
              <a:rPr lang="en-US" sz="2000" dirty="0">
                <a:solidFill>
                  <a:srgbClr val="FF0000"/>
                </a:solidFill>
              </a:rPr>
              <a:t>22.2</a:t>
            </a:r>
            <a:r>
              <a:rPr lang="th-TH" sz="2000" dirty="0">
                <a:solidFill>
                  <a:srgbClr val="FF0000"/>
                </a:solidFill>
              </a:rPr>
              <a:t> </a:t>
            </a:r>
            <a:endParaRPr lang="en-US" sz="2000" dirty="0">
              <a:solidFill>
                <a:srgbClr val="FF0000"/>
              </a:solidFill>
            </a:endParaRPr>
          </a:p>
          <a:p>
            <a:pPr marL="457200" indent="-457200">
              <a:buAutoNum type="arabicParenBoth"/>
            </a:pPr>
            <a:endParaRPr lang="en-US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th-TH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53000" y="4552950"/>
            <a:ext cx="416209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FF0000"/>
                </a:solidFill>
              </a:rPr>
              <a:t>ที่มา  </a:t>
            </a:r>
            <a:r>
              <a:rPr lang="en-US" b="1" dirty="0" smtClean="0">
                <a:solidFill>
                  <a:srgbClr val="FF0000"/>
                </a:solidFill>
              </a:rPr>
              <a:t>Focal point </a:t>
            </a:r>
            <a:r>
              <a:rPr lang="th-TH" b="1" dirty="0" smtClean="0">
                <a:solidFill>
                  <a:srgbClr val="FF0000"/>
                </a:solidFill>
              </a:rPr>
              <a:t>สรุปผลการดำเนินงาน</a:t>
            </a:r>
            <a:r>
              <a:rPr lang="en-US" b="1" dirty="0" smtClean="0">
                <a:solidFill>
                  <a:srgbClr val="FF0000"/>
                </a:solidFill>
              </a:rPr>
              <a:t>  </a:t>
            </a:r>
            <a:r>
              <a:rPr lang="th-TH" b="1" dirty="0" smtClean="0">
                <a:solidFill>
                  <a:srgbClr val="FF0000"/>
                </a:solidFill>
              </a:rPr>
              <a:t>ปี </a:t>
            </a:r>
            <a:r>
              <a:rPr lang="en-US" b="1" dirty="0" smtClean="0">
                <a:solidFill>
                  <a:srgbClr val="FF0000"/>
                </a:solidFill>
              </a:rPr>
              <a:t>2564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10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52400" y="195176"/>
            <a:ext cx="7315200" cy="533400"/>
          </a:xfrm>
        </p:spPr>
        <p:txBody>
          <a:bodyPr>
            <a:normAutofit/>
          </a:bodyPr>
          <a:lstStyle/>
          <a:p>
            <a:pPr algn="l"/>
            <a:r>
              <a:rPr lang="th-TH" sz="2000" b="1" dirty="0" smtClean="0">
                <a:solidFill>
                  <a:srgbClr val="FF0000"/>
                </a:solidFill>
                <a:latin typeface="+mn-lt"/>
                <a:cs typeface="TH Sarabun New" pitchFamily="34" charset="-34"/>
              </a:rPr>
              <a:t>แผนการวาง</a:t>
            </a:r>
            <a:r>
              <a:rPr lang="en-US" sz="2000" b="1" dirty="0" smtClean="0">
                <a:solidFill>
                  <a:srgbClr val="FF0000"/>
                </a:solidFill>
                <a:latin typeface="+mn-lt"/>
                <a:cs typeface="TH Sarabun New" pitchFamily="34" charset="-34"/>
              </a:rPr>
              <a:t>   Node  :  Service  Delivery</a:t>
            </a:r>
            <a:endParaRPr lang="en-US" sz="2000" b="1" dirty="0">
              <a:solidFill>
                <a:srgbClr val="FF0000"/>
              </a:solidFill>
              <a:latin typeface="+mn-lt"/>
              <a:cs typeface="TH Sarabun New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95800" y="277210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002060"/>
                </a:solidFill>
              </a:rPr>
              <a:t>ที่มา 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th-TH" b="1" dirty="0" smtClean="0">
                <a:solidFill>
                  <a:srgbClr val="002060"/>
                </a:solidFill>
              </a:rPr>
              <a:t>แผนการวาง </a:t>
            </a:r>
            <a:r>
              <a:rPr lang="en-US" b="1" dirty="0" smtClean="0">
                <a:solidFill>
                  <a:srgbClr val="002060"/>
                </a:solidFill>
              </a:rPr>
              <a:t>Service </a:t>
            </a:r>
            <a:r>
              <a:rPr lang="th-TH" b="1" dirty="0" smtClean="0">
                <a:solidFill>
                  <a:srgbClr val="002060"/>
                </a:solidFill>
              </a:rPr>
              <a:t>คกก. </a:t>
            </a:r>
            <a:r>
              <a:rPr lang="en-US" b="1" dirty="0" smtClean="0">
                <a:solidFill>
                  <a:srgbClr val="002060"/>
                </a:solidFill>
              </a:rPr>
              <a:t>SP </a:t>
            </a:r>
            <a:r>
              <a:rPr lang="th-TH" b="1" dirty="0" smtClean="0">
                <a:solidFill>
                  <a:srgbClr val="002060"/>
                </a:solidFill>
              </a:rPr>
              <a:t>ระดับเขต</a:t>
            </a:r>
            <a:endParaRPr lang="en-US" b="1" dirty="0">
              <a:solidFill>
                <a:srgbClr val="002060"/>
              </a:solidFill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15153865"/>
              </p:ext>
            </p:extLst>
          </p:nvPr>
        </p:nvGraphicFramePr>
        <p:xfrm>
          <a:off x="304800" y="819150"/>
          <a:ext cx="8534400" cy="384622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79583"/>
                <a:gridCol w="1920817"/>
                <a:gridCol w="228600"/>
                <a:gridCol w="5105400"/>
              </a:tblGrid>
              <a:tr h="20528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Setting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u="none" strike="noStrike" dirty="0">
                          <a:effectLst/>
                          <a:latin typeface="+mn-lt"/>
                          <a:cs typeface="+mn-cs"/>
                        </a:rPr>
                        <a:t>สาขา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Service Delivery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46344"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>
                          <a:effectLst/>
                          <a:latin typeface="+mn-lt"/>
                          <a:cs typeface="+mn-cs"/>
                        </a:rPr>
                        <a:t>รพ.นครพนม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MCH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>
                          <a:effectLst/>
                          <a:latin typeface="+mn-lt"/>
                          <a:cs typeface="+mn-cs"/>
                        </a:rPr>
                        <a:t>1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>
                          <a:effectLst/>
                          <a:latin typeface="+mn-lt"/>
                          <a:cs typeface="+mn-cs"/>
                        </a:rPr>
                        <a:t>Node ANC &amp;LR </a:t>
                      </a:r>
                      <a:r>
                        <a:rPr lang="th-TH" sz="1400" b="1" u="none" strike="noStrike">
                          <a:effectLst/>
                          <a:latin typeface="+mn-lt"/>
                          <a:cs typeface="+mn-cs"/>
                        </a:rPr>
                        <a:t>ออกตรวจ </a:t>
                      </a:r>
                      <a:r>
                        <a:rPr lang="en-US" sz="1400" b="1" u="none" strike="noStrike">
                          <a:effectLst/>
                          <a:latin typeface="+mn-lt"/>
                          <a:cs typeface="+mn-cs"/>
                        </a:rPr>
                        <a:t>HR Pregnancy </a:t>
                      </a:r>
                      <a:r>
                        <a:rPr lang="th-TH" sz="1400" b="1" u="none" strike="noStrike">
                          <a:effectLst/>
                          <a:latin typeface="+mn-lt"/>
                          <a:cs typeface="+mn-cs"/>
                        </a:rPr>
                        <a:t>รพ.ลูกข่าย  รับส่งต่อ และ </a:t>
                      </a:r>
                      <a:r>
                        <a:rPr lang="en-US" sz="1400" b="1" u="none" strike="noStrike">
                          <a:effectLst/>
                          <a:latin typeface="+mn-lt"/>
                          <a:cs typeface="+mn-cs"/>
                        </a:rPr>
                        <a:t>consult  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>
                          <a:effectLst/>
                          <a:latin typeface="+mn-lt"/>
                          <a:cs typeface="+mn-cs"/>
                        </a:rPr>
                        <a:t>IMC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>
                          <a:effectLst/>
                          <a:latin typeface="+mn-lt"/>
                          <a:cs typeface="+mn-cs"/>
                        </a:rPr>
                        <a:t>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>
                          <a:effectLst/>
                          <a:latin typeface="+mn-lt"/>
                          <a:cs typeface="+mn-cs"/>
                        </a:rPr>
                        <a:t>Node  IMC  </a:t>
                      </a:r>
                      <a:r>
                        <a:rPr lang="th-TH" sz="1400" b="1" u="none" strike="noStrike">
                          <a:effectLst/>
                          <a:latin typeface="+mn-lt"/>
                          <a:cs typeface="+mn-cs"/>
                        </a:rPr>
                        <a:t>รับส่งต่อ </a:t>
                      </a:r>
                      <a:r>
                        <a:rPr lang="en-US" sz="1400" b="1" u="none" strike="noStrike">
                          <a:effectLst/>
                          <a:latin typeface="+mn-lt"/>
                          <a:cs typeface="+mn-cs"/>
                        </a:rPr>
                        <a:t>Case  </a:t>
                      </a:r>
                      <a:r>
                        <a:rPr lang="th-TH" sz="1400" b="1" u="none" strike="noStrike">
                          <a:effectLst/>
                          <a:latin typeface="+mn-lt"/>
                          <a:cs typeface="+mn-cs"/>
                        </a:rPr>
                        <a:t>ที่ยังไม่สามารถส่งต่อ รพช.ได้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>
                          <a:effectLst/>
                          <a:latin typeface="+mn-lt"/>
                          <a:cs typeface="+mn-cs"/>
                        </a:rPr>
                        <a:t>อายุรกรรม และ </a:t>
                      </a:r>
                      <a:r>
                        <a:rPr lang="en-US" sz="1400" b="1" u="none" strike="noStrike">
                          <a:effectLst/>
                          <a:latin typeface="+mn-lt"/>
                          <a:cs typeface="+mn-cs"/>
                        </a:rPr>
                        <a:t>Sepsis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>
                          <a:effectLst/>
                          <a:latin typeface="+mn-lt"/>
                          <a:cs typeface="+mn-cs"/>
                        </a:rPr>
                        <a:t>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  <a:latin typeface="+mn-lt"/>
                          <a:cs typeface="+mn-cs"/>
                        </a:rPr>
                        <a:t>Node  ICU 10   </a:t>
                      </a:r>
                      <a:r>
                        <a:rPr lang="th-TH" sz="1400" b="1" u="none" strike="noStrike">
                          <a:effectLst/>
                          <a:latin typeface="+mn-lt"/>
                          <a:cs typeface="+mn-cs"/>
                        </a:rPr>
                        <a:t>เตียง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>
                          <a:effectLst/>
                          <a:latin typeface="+mn-lt"/>
                          <a:cs typeface="+mn-cs"/>
                        </a:rPr>
                        <a:t>สุขภาพช่องปาก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>
                          <a:effectLst/>
                          <a:latin typeface="+mn-lt"/>
                          <a:cs typeface="+mn-cs"/>
                        </a:rPr>
                        <a:t>4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>
                          <a:effectLst/>
                          <a:latin typeface="+mn-lt"/>
                          <a:cs typeface="+mn-cs"/>
                        </a:rPr>
                        <a:t>ศูนย์ฝึกอบรมศัลยกรรมช่องปาก  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>
                          <a:effectLst/>
                          <a:latin typeface="+mn-lt"/>
                          <a:cs typeface="+mn-cs"/>
                        </a:rPr>
                        <a:t>สุขภาพจิต จิตเวชและยาเสพติด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>
                          <a:effectLst/>
                          <a:latin typeface="+mn-lt"/>
                          <a:cs typeface="+mn-cs"/>
                        </a:rPr>
                        <a:t>5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>
                          <a:effectLst/>
                          <a:latin typeface="+mn-lt"/>
                          <a:cs typeface="+mn-cs"/>
                        </a:rPr>
                        <a:t>ผู้ป่วยนอกจิตเวชเด็ก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>
                          <a:effectLst/>
                          <a:latin typeface="+mn-lt"/>
                          <a:cs typeface="+mn-cs"/>
                        </a:rPr>
                        <a:t>ส่งต่อ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6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SMART  Refer   </a:t>
                      </a:r>
                      <a:r>
                        <a:rPr lang="th-TH" sz="1400" b="1" u="none" strike="noStrike" dirty="0">
                          <a:effectLst/>
                          <a:latin typeface="+mn-lt"/>
                          <a:cs typeface="+mn-cs"/>
                        </a:rPr>
                        <a:t>ติดตามผลการใช้ 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>
                          <a:effectLst/>
                          <a:latin typeface="+mn-lt"/>
                          <a:cs typeface="+mn-cs"/>
                        </a:rPr>
                        <a:t>ธาตุพนม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>
                          <a:effectLst/>
                          <a:latin typeface="+mn-lt"/>
                          <a:cs typeface="+mn-cs"/>
                        </a:rPr>
                        <a:t>Transplant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>
                          <a:effectLst/>
                          <a:latin typeface="+mn-lt"/>
                          <a:cs typeface="+mn-cs"/>
                        </a:rPr>
                        <a:t>1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>
                          <a:effectLst/>
                          <a:latin typeface="+mn-lt"/>
                          <a:cs typeface="+mn-cs"/>
                        </a:rPr>
                        <a:t>Organ retrieve &amp;Recovery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15551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>
                          <a:effectLst/>
                          <a:latin typeface="+mn-lt"/>
                          <a:cs typeface="+mn-cs"/>
                        </a:rPr>
                        <a:t>MCH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>
                          <a:effectLst/>
                          <a:latin typeface="+mn-lt"/>
                          <a:cs typeface="+mn-cs"/>
                        </a:rPr>
                        <a:t>2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>
                          <a:effectLst/>
                          <a:latin typeface="+mn-lt"/>
                          <a:cs typeface="+mn-cs"/>
                        </a:rPr>
                        <a:t>Node ANC &amp;LR </a:t>
                      </a:r>
                      <a:r>
                        <a:rPr lang="th-TH" sz="1400" b="1" u="none" strike="noStrike">
                          <a:effectLst/>
                          <a:latin typeface="+mn-lt"/>
                          <a:cs typeface="+mn-cs"/>
                        </a:rPr>
                        <a:t>ออกตรวจ </a:t>
                      </a:r>
                      <a:r>
                        <a:rPr lang="en-US" sz="1400" b="1" u="none" strike="noStrike">
                          <a:effectLst/>
                          <a:latin typeface="+mn-lt"/>
                          <a:cs typeface="+mn-cs"/>
                        </a:rPr>
                        <a:t>HR Pregnancy </a:t>
                      </a:r>
                      <a:r>
                        <a:rPr lang="th-TH" sz="1400" b="1" u="none" strike="noStrike">
                          <a:effectLst/>
                          <a:latin typeface="+mn-lt"/>
                          <a:cs typeface="+mn-cs"/>
                        </a:rPr>
                        <a:t>รพ.ลูกข่าย  รับส่งต่อ และ </a:t>
                      </a:r>
                      <a:r>
                        <a:rPr lang="en-US" sz="1400" b="1" u="none" strike="noStrike">
                          <a:effectLst/>
                          <a:latin typeface="+mn-lt"/>
                          <a:cs typeface="+mn-cs"/>
                        </a:rPr>
                        <a:t>consult  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>
                          <a:effectLst/>
                          <a:latin typeface="+mn-lt"/>
                          <a:cs typeface="+mn-cs"/>
                        </a:rPr>
                        <a:t>ศัลยกรรม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>
                          <a:effectLst/>
                          <a:latin typeface="+mn-lt"/>
                          <a:cs typeface="+mn-cs"/>
                        </a:rPr>
                        <a:t>3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>
                          <a:effectLst/>
                          <a:latin typeface="+mn-lt"/>
                          <a:cs typeface="+mn-cs"/>
                        </a:rPr>
                        <a:t>ODS   /   MIS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IMC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>
                          <a:effectLst/>
                          <a:latin typeface="+mn-lt"/>
                          <a:cs typeface="+mn-cs"/>
                        </a:rPr>
                        <a:t>4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>
                          <a:effectLst/>
                          <a:latin typeface="+mn-lt"/>
                          <a:cs typeface="+mn-cs"/>
                        </a:rPr>
                        <a:t>Node  IMC  </a:t>
                      </a:r>
                      <a:r>
                        <a:rPr lang="th-TH" sz="1400" b="1" u="none" strike="noStrike">
                          <a:effectLst/>
                          <a:latin typeface="+mn-lt"/>
                          <a:cs typeface="+mn-cs"/>
                        </a:rPr>
                        <a:t>รับส่งต่อ </a:t>
                      </a:r>
                      <a:r>
                        <a:rPr lang="en-US" sz="1400" b="1" u="none" strike="noStrike">
                          <a:effectLst/>
                          <a:latin typeface="+mn-lt"/>
                          <a:cs typeface="+mn-cs"/>
                        </a:rPr>
                        <a:t>Case  </a:t>
                      </a:r>
                      <a:r>
                        <a:rPr lang="th-TH" sz="1400" b="1" u="none" strike="noStrike">
                          <a:effectLst/>
                          <a:latin typeface="+mn-lt"/>
                          <a:cs typeface="+mn-cs"/>
                        </a:rPr>
                        <a:t>ที่ยังไม่สามารถส่งต่อ รพช.ได้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>
                          <a:effectLst/>
                          <a:latin typeface="+mn-lt"/>
                          <a:cs typeface="+mn-cs"/>
                        </a:rPr>
                        <a:t>สุขภาพจิต จิตเวชและยาเสพติด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5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>
                          <a:effectLst/>
                          <a:latin typeface="+mn-lt"/>
                          <a:cs typeface="+mn-cs"/>
                        </a:rPr>
                        <a:t>ผู้ป่วยนอกจิตเวชเด็ก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56608"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>
                          <a:effectLst/>
                          <a:latin typeface="+mn-lt"/>
                          <a:cs typeface="+mn-cs"/>
                        </a:rPr>
                        <a:t>ศรีสงคราม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>
                          <a:effectLst/>
                          <a:latin typeface="+mn-lt"/>
                          <a:cs typeface="+mn-cs"/>
                        </a:rPr>
                        <a:t>MCH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>
                          <a:effectLst/>
                          <a:latin typeface="+mn-lt"/>
                          <a:cs typeface="+mn-cs"/>
                        </a:rPr>
                        <a:t>1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>
                          <a:effectLst/>
                          <a:latin typeface="+mn-lt"/>
                          <a:cs typeface="+mn-cs"/>
                        </a:rPr>
                        <a:t>Node ANC &amp;LR </a:t>
                      </a:r>
                      <a:r>
                        <a:rPr lang="th-TH" sz="1400" b="1" u="none" strike="noStrike">
                          <a:effectLst/>
                          <a:latin typeface="+mn-lt"/>
                          <a:cs typeface="+mn-cs"/>
                        </a:rPr>
                        <a:t>ออกตรวจ </a:t>
                      </a:r>
                      <a:r>
                        <a:rPr lang="en-US" sz="1400" b="1" u="none" strike="noStrike">
                          <a:effectLst/>
                          <a:latin typeface="+mn-lt"/>
                          <a:cs typeface="+mn-cs"/>
                        </a:rPr>
                        <a:t>HR Pregnancy </a:t>
                      </a:r>
                      <a:r>
                        <a:rPr lang="th-TH" sz="1400" b="1" u="none" strike="noStrike">
                          <a:effectLst/>
                          <a:latin typeface="+mn-lt"/>
                          <a:cs typeface="+mn-cs"/>
                        </a:rPr>
                        <a:t>รพ.ลูกข่าย  รับส่งต่อ และ </a:t>
                      </a:r>
                      <a:r>
                        <a:rPr lang="en-US" sz="1400" b="1" u="none" strike="noStrike">
                          <a:effectLst/>
                          <a:latin typeface="+mn-lt"/>
                          <a:cs typeface="+mn-cs"/>
                        </a:rPr>
                        <a:t>consult  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>
                          <a:effectLst/>
                          <a:latin typeface="+mn-lt"/>
                          <a:cs typeface="+mn-cs"/>
                        </a:rPr>
                        <a:t>ศัลยกรรม</a:t>
                      </a:r>
                      <a:endParaRPr lang="th-TH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 dirty="0" smtClean="0">
                          <a:effectLst/>
                          <a:latin typeface="+mn-lt"/>
                          <a:cs typeface="+mn-cs"/>
                        </a:rPr>
                        <a:t>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ODS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IMC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 dirty="0" smtClean="0">
                          <a:effectLst/>
                          <a:latin typeface="+mn-lt"/>
                          <a:cs typeface="+mn-cs"/>
                        </a:rPr>
                        <a:t>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Node  IMC  </a:t>
                      </a:r>
                      <a:r>
                        <a:rPr lang="th-TH" sz="1400" b="1" u="none" strike="noStrike" dirty="0">
                          <a:effectLst/>
                          <a:latin typeface="+mn-lt"/>
                          <a:cs typeface="+mn-cs"/>
                        </a:rPr>
                        <a:t>รับส่งต่อ </a:t>
                      </a:r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Case  </a:t>
                      </a:r>
                      <a:r>
                        <a:rPr lang="th-TH" sz="1400" b="1" u="none" strike="noStrike" dirty="0">
                          <a:effectLst/>
                          <a:latin typeface="+mn-lt"/>
                          <a:cs typeface="+mn-cs"/>
                        </a:rPr>
                        <a:t>ที่ยังไม่สามารถส่งต่อ รพช.ได้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>
                          <a:effectLst/>
                          <a:latin typeface="+mn-lt"/>
                          <a:cs typeface="+mn-cs"/>
                        </a:rPr>
                        <a:t>สุขภาพจิต จิตเวชและยาเสพติด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 dirty="0" smtClean="0">
                          <a:effectLst/>
                          <a:latin typeface="+mn-lt"/>
                          <a:cs typeface="+mn-cs"/>
                        </a:rPr>
                        <a:t>4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>
                          <a:effectLst/>
                          <a:latin typeface="+mn-lt"/>
                          <a:cs typeface="+mn-cs"/>
                        </a:rPr>
                        <a:t>ผู้ป่วยนอกจิตเวชเด็ก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>
                          <a:effectLst/>
                          <a:latin typeface="+mn-lt"/>
                          <a:cs typeface="+mn-cs"/>
                        </a:rPr>
                        <a:t>ตา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 dirty="0" smtClean="0">
                          <a:effectLst/>
                          <a:latin typeface="+mn-lt"/>
                          <a:cs typeface="+mn-cs"/>
                        </a:rPr>
                        <a:t>5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Node  </a:t>
                      </a:r>
                      <a:r>
                        <a:rPr lang="th-TH" sz="1400" b="1" u="none" strike="noStrike" dirty="0">
                          <a:effectLst/>
                          <a:latin typeface="+mn-lt"/>
                          <a:cs typeface="+mn-cs"/>
                        </a:rPr>
                        <a:t>ผ่าตัดต้อ</a:t>
                      </a:r>
                      <a:r>
                        <a:rPr lang="th-TH" sz="1400" b="1" u="none" strike="noStrike" dirty="0" smtClean="0">
                          <a:effectLst/>
                          <a:latin typeface="+mn-lt"/>
                          <a:cs typeface="+mn-cs"/>
                        </a:rPr>
                        <a:t>กระจก</a:t>
                      </a:r>
                      <a:r>
                        <a:rPr lang="en-US" sz="1400" b="1" u="none" strike="noStrike" dirty="0" smtClean="0">
                          <a:effectLst/>
                          <a:latin typeface="+mn-lt"/>
                          <a:cs typeface="+mn-cs"/>
                        </a:rPr>
                        <a:t>   </a:t>
                      </a:r>
                      <a:r>
                        <a:rPr lang="th-TH" sz="14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cs typeface="+mn-cs"/>
                        </a:rPr>
                        <a:t>ไม่มีจักษุแพทย์</a:t>
                      </a:r>
                      <a:endParaRPr lang="th-TH" sz="14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1600" y="786884"/>
            <a:ext cx="647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FF0000"/>
                </a:solidFill>
              </a:rPr>
              <a:t>สิ่งที่จังหวัดต้องการให้เขตสนับสนุน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239387"/>
      </p:ext>
    </p:extLst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361</Words>
  <Application>Microsoft Office PowerPoint</Application>
  <PresentationFormat>On-screen Show (16:9)</PresentationFormat>
  <Paragraphs>86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ชุดรูปแบบของ Office</vt:lpstr>
      <vt:lpstr>แผนการวาง Service  Plan จังหวัดนครพนม</vt:lpstr>
      <vt:lpstr>ประเด็นปัญหาจังหวัดนครพนม</vt:lpstr>
      <vt:lpstr>แผนการวาง   Node  :  Service  Delivery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Suwiwat Sutthiboriban</dc:creator>
  <cp:lastModifiedBy>Rutchada</cp:lastModifiedBy>
  <cp:revision>10</cp:revision>
  <cp:lastPrinted>2021-11-30T11:07:13Z</cp:lastPrinted>
  <dcterms:created xsi:type="dcterms:W3CDTF">2020-01-29T05:28:21Z</dcterms:created>
  <dcterms:modified xsi:type="dcterms:W3CDTF">2021-11-30T11:07:30Z</dcterms:modified>
</cp:coreProperties>
</file>