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60" r:id="rId3"/>
    <p:sldId id="262" r:id="rId4"/>
    <p:sldId id="257" r:id="rId5"/>
    <p:sldId id="261" r:id="rId6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86" y="-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8B1259-B94B-47F8-AB91-2DD0757AE964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63F7C4-CE21-41A9-A8BF-9FECF8B51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913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08228-623F-46DD-8AAE-D24B24DB50A9}" type="datetimeFigureOut">
              <a:rPr lang="en-US" smtClean="0"/>
              <a:t>11/30/2021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BG-Slid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57300" y="742950"/>
            <a:ext cx="6629400" cy="3048000"/>
          </a:xfrm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แผนการวาง </a:t>
            </a:r>
            <a: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Service  Plan</a:t>
            </a:r>
            <a:b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จังหวัดบึงกาฬ</a:t>
            </a:r>
            <a:endParaRPr lang="en-US" b="1" dirty="0">
              <a:solidFill>
                <a:schemeClr val="bg1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91400" y="4476750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th-TH" b="1" dirty="0" smtClean="0">
                <a:solidFill>
                  <a:srgbClr val="FF0000"/>
                </a:solidFill>
              </a:rPr>
              <a:t>ธันวาคม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ประเด็นปัญหาจังหวัดบึงกาฬ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</a:t>
            </a:r>
            <a:r>
              <a:rPr lang="th-TH" sz="2000" b="1" dirty="0">
                <a:solidFill>
                  <a:srgbClr val="FF0000"/>
                </a:solidFill>
              </a:rPr>
              <a:t>อายุรกรรมและ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Sepsis</a:t>
            </a:r>
            <a:endParaRPr lang="th-TH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2000" dirty="0" smtClean="0"/>
              <a:t>     ผู้ป่วย</a:t>
            </a:r>
            <a:r>
              <a:rPr lang="th-TH" sz="2000" dirty="0"/>
              <a:t>ติดเชื้อในกระแสโลหิตแบบรุนแรงชนิด </a:t>
            </a:r>
            <a:r>
              <a:rPr lang="en-US" sz="2000" dirty="0"/>
              <a:t>community acquire ( R 65.1,R57.2) </a:t>
            </a:r>
            <a:r>
              <a:rPr lang="th-TH" sz="2000" dirty="0"/>
              <a:t>รับเข้า </a:t>
            </a:r>
            <a:r>
              <a:rPr lang="en-US" sz="2000" dirty="0"/>
              <a:t>ICU  </a:t>
            </a:r>
            <a:r>
              <a:rPr lang="th-TH" sz="2000" dirty="0"/>
              <a:t>ภายใน </a:t>
            </a:r>
            <a:r>
              <a:rPr lang="en-US" sz="2000" dirty="0"/>
              <a:t>3 </a:t>
            </a:r>
            <a:r>
              <a:rPr lang="th-TH" sz="2000" dirty="0"/>
              <a:t>ชม. เป้าหมาย  </a:t>
            </a:r>
            <a:r>
              <a:rPr lang="en-US" sz="2000" dirty="0"/>
              <a:t>&gt;30%</a:t>
            </a:r>
            <a:r>
              <a:rPr lang="th-TH" sz="2000" dirty="0"/>
              <a:t>  </a:t>
            </a:r>
            <a:r>
              <a:rPr lang="th-TH" sz="2000" dirty="0">
                <a:solidFill>
                  <a:srgbClr val="FF0000"/>
                </a:solidFill>
              </a:rPr>
              <a:t>ผลงาน   </a:t>
            </a:r>
            <a:r>
              <a:rPr lang="en-US" sz="2000" dirty="0">
                <a:solidFill>
                  <a:srgbClr val="FF0000"/>
                </a:solidFill>
              </a:rPr>
              <a:t>29.71 %</a:t>
            </a:r>
            <a:r>
              <a:rPr lang="th-TH" sz="2000" dirty="0">
                <a:solidFill>
                  <a:srgbClr val="FF0000"/>
                </a:solidFill>
              </a:rPr>
              <a:t> 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</a:rPr>
              <a:t>สาขาสุขภาพจิต/จิตเวชและยาเสพติด</a:t>
            </a:r>
            <a:r>
              <a:rPr lang="en-US" sz="2000" dirty="0"/>
              <a:t>  </a:t>
            </a:r>
            <a:endParaRPr lang="th-TH" sz="2000" dirty="0" smtClean="0"/>
          </a:p>
          <a:p>
            <a:pPr marL="457200" indent="-457200">
              <a:buAutoNum type="arabicParenBoth"/>
            </a:pPr>
            <a:r>
              <a:rPr lang="th-TH" sz="2000" dirty="0" smtClean="0"/>
              <a:t>อัตรา</a:t>
            </a:r>
            <a:r>
              <a:rPr lang="th-TH" sz="2000" dirty="0"/>
              <a:t>การฆ่าตัวตายสำเร็จ เป้าหมาย (ไม่เกิน </a:t>
            </a:r>
            <a:r>
              <a:rPr lang="en-US" sz="2000" dirty="0"/>
              <a:t>8.0 </a:t>
            </a:r>
            <a:r>
              <a:rPr lang="th-TH" sz="2000" dirty="0"/>
              <a:t>ต่อแสนประชากร)</a:t>
            </a:r>
            <a:r>
              <a:rPr lang="en-US" sz="2000" dirty="0"/>
              <a:t>  </a:t>
            </a:r>
            <a:r>
              <a:rPr lang="th-TH" sz="2000" dirty="0">
                <a:solidFill>
                  <a:srgbClr val="FF0000"/>
                </a:solidFill>
              </a:rPr>
              <a:t>ผลงาน</a:t>
            </a:r>
            <a:r>
              <a:rPr lang="en-US" sz="2000" dirty="0">
                <a:solidFill>
                  <a:srgbClr val="FF0000"/>
                </a:solidFill>
              </a:rPr>
              <a:t>9.67 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/>
              <a:t>2) </a:t>
            </a:r>
            <a:r>
              <a:rPr lang="th-TH" sz="2000" dirty="0"/>
              <a:t>ผู้ป่วยโรคสมาธิสั้นเข้าถึงบริการ  เป้าหมาย (มากกว่า   ร้อยละ </a:t>
            </a:r>
            <a:r>
              <a:rPr lang="en-US" sz="2000" dirty="0"/>
              <a:t>25</a:t>
            </a:r>
            <a:r>
              <a:rPr lang="th-TH" sz="2000" dirty="0"/>
              <a:t>) </a:t>
            </a:r>
            <a:r>
              <a:rPr lang="th-TH" sz="2000" baseline="30000" dirty="0"/>
              <a:t>    </a:t>
            </a:r>
            <a:r>
              <a:rPr lang="th-TH" sz="2000" dirty="0">
                <a:solidFill>
                  <a:srgbClr val="FF0000"/>
                </a:solidFill>
              </a:rPr>
              <a:t>ผลงาน </a:t>
            </a:r>
            <a:r>
              <a:rPr lang="en-US" sz="2000" dirty="0">
                <a:solidFill>
                  <a:srgbClr val="FF0000"/>
                </a:solidFill>
              </a:rPr>
              <a:t>31.34 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/>
              <a:t>3) </a:t>
            </a:r>
            <a:r>
              <a:rPr lang="th-TH" sz="2000" dirty="0"/>
              <a:t>ผู้ป่วยโรคออทิสติกเข้าถึงบริการ</a:t>
            </a:r>
            <a:r>
              <a:rPr lang="en-US" sz="2000" dirty="0"/>
              <a:t>  </a:t>
            </a:r>
            <a:r>
              <a:rPr lang="th-TH" sz="2000" dirty="0"/>
              <a:t> </a:t>
            </a:r>
            <a:r>
              <a:rPr lang="en-US" sz="2000" dirty="0"/>
              <a:t> </a:t>
            </a:r>
            <a:r>
              <a:rPr lang="th-TH" sz="2000" dirty="0"/>
              <a:t>เป้าหมาย</a:t>
            </a:r>
            <a:r>
              <a:rPr lang="en-US" sz="2000" dirty="0"/>
              <a:t> 55%</a:t>
            </a:r>
            <a:r>
              <a:rPr lang="th-TH" sz="2000" dirty="0"/>
              <a:t>  </a:t>
            </a:r>
            <a:r>
              <a:rPr lang="th-TH" sz="2000" dirty="0">
                <a:solidFill>
                  <a:srgbClr val="FF0000"/>
                </a:solidFill>
              </a:rPr>
              <a:t>ผลงาน</a:t>
            </a:r>
            <a:r>
              <a:rPr lang="en-US" sz="2000" dirty="0">
                <a:solidFill>
                  <a:srgbClr val="FF0000"/>
                </a:solidFill>
              </a:rPr>
              <a:t> 33.61%</a:t>
            </a: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3000" y="4552950"/>
            <a:ext cx="41620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</a:t>
            </a:r>
            <a:r>
              <a:rPr lang="en-US" b="1" dirty="0" smtClean="0">
                <a:solidFill>
                  <a:srgbClr val="FF0000"/>
                </a:solidFill>
              </a:rPr>
              <a:t>Focal point </a:t>
            </a:r>
            <a:r>
              <a:rPr lang="th-TH" b="1" dirty="0" smtClean="0">
                <a:solidFill>
                  <a:srgbClr val="FF0000"/>
                </a:solidFill>
              </a:rPr>
              <a:t>สรุปผลการดำเนินงาน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 smtClean="0">
                <a:solidFill>
                  <a:srgbClr val="FF0000"/>
                </a:solidFill>
              </a:rPr>
              <a:t>ปี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11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315200" cy="857250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ประเด็นปัญหาจังหวัดบึงกาฬ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971550"/>
            <a:ext cx="8229600" cy="396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</a:rPr>
              <a:t>สาขาวัณโรค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endParaRPr lang="th-TH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/>
              <a:t>(1) </a:t>
            </a:r>
            <a:r>
              <a:rPr lang="th-TH" sz="2000" dirty="0"/>
              <a:t>ความครอบคลุมการค้นหาและขึ้นทะเบียนรักษาผู้ป่วยวัณโรครายใหม่และกลับเป็นซ้ำ เป้าหมาย </a:t>
            </a:r>
            <a:r>
              <a:rPr lang="en-US" sz="2000" dirty="0"/>
              <a:t>82.5</a:t>
            </a:r>
            <a:r>
              <a:rPr lang="th-TH" sz="2000" dirty="0"/>
              <a:t> </a:t>
            </a:r>
            <a:r>
              <a:rPr lang="en-US" sz="2000" dirty="0"/>
              <a:t>% </a:t>
            </a:r>
            <a:r>
              <a:rPr lang="th-TH" sz="2000" dirty="0"/>
              <a:t> </a:t>
            </a:r>
            <a:r>
              <a:rPr lang="th-TH" sz="2000" dirty="0">
                <a:solidFill>
                  <a:srgbClr val="FF0000"/>
                </a:solidFill>
              </a:rPr>
              <a:t>ผลงาน </a:t>
            </a:r>
            <a:r>
              <a:rPr lang="en-US" sz="2000" dirty="0">
                <a:solidFill>
                  <a:srgbClr val="FF0000"/>
                </a:solidFill>
              </a:rPr>
              <a:t>45.91%  </a:t>
            </a:r>
            <a:endParaRPr lang="th-TH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/>
              <a:t>2) </a:t>
            </a:r>
            <a:r>
              <a:rPr lang="th-TH" sz="2000" dirty="0"/>
              <a:t>อัตราการขาดยา   เป้าหมาย </a:t>
            </a:r>
            <a:r>
              <a:rPr lang="en-US" sz="2000" dirty="0"/>
              <a:t>= 0   </a:t>
            </a:r>
            <a:r>
              <a:rPr lang="th-TH" sz="2000" dirty="0">
                <a:solidFill>
                  <a:srgbClr val="FF0000"/>
                </a:solidFill>
              </a:rPr>
              <a:t>ผลงาน </a:t>
            </a:r>
            <a:r>
              <a:rPr lang="en-US" sz="2000" dirty="0">
                <a:solidFill>
                  <a:srgbClr val="FF0000"/>
                </a:solidFill>
              </a:rPr>
              <a:t>4.76%</a:t>
            </a:r>
          </a:p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</a:t>
            </a:r>
            <a:r>
              <a:rPr lang="th-TH" sz="2000" b="1" dirty="0">
                <a:solidFill>
                  <a:srgbClr val="FF0000"/>
                </a:solidFill>
              </a:rPr>
              <a:t>คุ้มครองผู้บริโภคด้านผลิตภัณฑ์สุขภาพและอาหารปลอดภัย 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/>
              <a:t>1)</a:t>
            </a:r>
            <a:r>
              <a:rPr lang="th-TH" sz="2000" dirty="0"/>
              <a:t>ร้านอาหารผ่านมาตรฐานสุขาภิบาลอาหาร “สถานที่จำหน่ายอาหาร” </a:t>
            </a:r>
            <a:r>
              <a:rPr lang="en-US" sz="2000" dirty="0"/>
              <a:t>(</a:t>
            </a:r>
            <a:r>
              <a:rPr lang="th-TH" sz="2000" dirty="0"/>
              <a:t>ระดับดี : ไม่ต่ำกว่าร้อยละ </a:t>
            </a:r>
            <a:r>
              <a:rPr lang="en-US" sz="2000" dirty="0"/>
              <a:t>70, </a:t>
            </a:r>
            <a:r>
              <a:rPr lang="th-TH" sz="2000" dirty="0"/>
              <a:t>ระดับดีมาก </a:t>
            </a:r>
            <a:r>
              <a:rPr lang="en-US" sz="2000" dirty="0"/>
              <a:t>; </a:t>
            </a:r>
            <a:r>
              <a:rPr lang="th-TH" sz="2000" dirty="0"/>
              <a:t>ไม่ต่ำกว่าร้อยละ </a:t>
            </a:r>
            <a:r>
              <a:rPr lang="en-US" sz="2000" dirty="0"/>
              <a:t>80) 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49.5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/>
              <a:t>2) </a:t>
            </a:r>
            <a:r>
              <a:rPr lang="th-TH" sz="2000" dirty="0"/>
              <a:t>ตลาดสด ผ่านมาตรฐานตลาดสดน่าซื้อ </a:t>
            </a:r>
            <a:r>
              <a:rPr lang="en-US" sz="2000" dirty="0"/>
              <a:t>(</a:t>
            </a:r>
            <a:r>
              <a:rPr lang="th-TH" sz="2000" dirty="0"/>
              <a:t>ระดับดี)</a:t>
            </a:r>
            <a:r>
              <a:rPr lang="en-US" sz="2000" dirty="0"/>
              <a:t> (</a:t>
            </a:r>
            <a:r>
              <a:rPr lang="th-TH" sz="2000" dirty="0"/>
              <a:t>ระดับดี </a:t>
            </a:r>
            <a:r>
              <a:rPr lang="th-TH" sz="2000" dirty="0" smtClean="0"/>
              <a:t>:ไม่</a:t>
            </a:r>
            <a:r>
              <a:rPr lang="th-TH" sz="2000" dirty="0"/>
              <a:t>ต่ำกว่าร้อยละ </a:t>
            </a:r>
            <a:r>
              <a:rPr lang="en-US" sz="2000" dirty="0"/>
              <a:t>70, </a:t>
            </a:r>
            <a:r>
              <a:rPr lang="th-TH" sz="2000" dirty="0"/>
              <a:t>ระดับดีมาก </a:t>
            </a:r>
            <a:r>
              <a:rPr lang="en-US" sz="2000" dirty="0"/>
              <a:t>; </a:t>
            </a:r>
            <a:r>
              <a:rPr lang="th-TH" sz="2000" dirty="0"/>
              <a:t>ไม่ต่ำ</a:t>
            </a:r>
            <a:r>
              <a:rPr lang="th-TH" sz="2000" dirty="0" smtClean="0"/>
              <a:t>กว่า</a:t>
            </a:r>
            <a:endParaRPr lang="en-US" sz="2000" dirty="0" smtClean="0"/>
          </a:p>
          <a:p>
            <a:pPr marL="0" indent="0">
              <a:buNone/>
            </a:pPr>
            <a:r>
              <a:rPr lang="th-TH" sz="2000" dirty="0" smtClean="0"/>
              <a:t>ร้อย</a:t>
            </a:r>
            <a:r>
              <a:rPr lang="th-TH" sz="2000" dirty="0"/>
              <a:t>ละ </a:t>
            </a:r>
            <a:r>
              <a:rPr lang="en-US" sz="2000" dirty="0"/>
              <a:t>80) </a:t>
            </a:r>
            <a:r>
              <a:rPr lang="th-TH" sz="2000" dirty="0">
                <a:solidFill>
                  <a:srgbClr val="FF0000"/>
                </a:solidFill>
              </a:rPr>
              <a:t>ผลงาน   </a:t>
            </a:r>
            <a:r>
              <a:rPr lang="en-US" sz="2000" dirty="0">
                <a:solidFill>
                  <a:srgbClr val="FF0000"/>
                </a:solidFill>
              </a:rPr>
              <a:t>0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3000" y="4552950"/>
            <a:ext cx="41620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</a:t>
            </a:r>
            <a:r>
              <a:rPr lang="en-US" b="1" dirty="0" smtClean="0">
                <a:solidFill>
                  <a:srgbClr val="FF0000"/>
                </a:solidFill>
              </a:rPr>
              <a:t>Focal point </a:t>
            </a:r>
            <a:r>
              <a:rPr lang="th-TH" b="1" dirty="0" smtClean="0">
                <a:solidFill>
                  <a:srgbClr val="FF0000"/>
                </a:solidFill>
              </a:rPr>
              <a:t>สรุปผลการดำเนินงาน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 smtClean="0">
                <a:solidFill>
                  <a:srgbClr val="FF0000"/>
                </a:solidFill>
              </a:rPr>
              <a:t>ปี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50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52400" y="195176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5800" y="27721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6445034"/>
              </p:ext>
            </p:extLst>
          </p:nvPr>
        </p:nvGraphicFramePr>
        <p:xfrm>
          <a:off x="228600" y="666750"/>
          <a:ext cx="8534401" cy="43072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4"/>
                <a:gridCol w="2073216"/>
                <a:gridCol w="228600"/>
                <a:gridCol w="4953001"/>
              </a:tblGrid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Setting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สาขา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Service Delivery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รพ.บึงกาฬ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NB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NICU  2  unit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ECS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TEA  Unit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MCH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ANC &amp;LR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ออกตรวจ 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HR Pregnancy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รพ.ลูกข่าย  รับส่งต่อ และ 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consult 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IMC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 IMC 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รับส่งต่อ </a:t>
                      </a:r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Case 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ที่ยังไม่สามารถส่งต่อ รพช.ได้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อายุรกรรม และ 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Sepsis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 ICU 10  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เตียง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สุขภาพช่องปาก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รักษารากฟันกรามแท้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สุขภาพจิต จิตเวชและยาเสพติด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ผู้ป่วยในจิตเวชและยาเสพติดฉุกเฉิน (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Acute  care)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ส่งต่อ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SMART  Refer  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เหลือ…………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เซกา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NB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NICU  1  unit  /  SNB  1  unit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MCH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ANC &amp;LR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ออกตรวจ 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HR Pregnancy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รพ.ลูกข่าย  รับส่งต่อ และ 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consult 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ตา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ผ่าตัดต้อกระจก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Stroke 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Stroke  Unit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IMC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 IMC 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รับส่งต่อ </a:t>
                      </a:r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Case  </a:t>
                      </a:r>
                      <a:r>
                        <a:rPr lang="th-TH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ที่ยังไม่สามารถส่งต่อ รพช.ได้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สุขภาพจิต จิตเวชและยาเสพติด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ผู้ป่วยนอกจิตเวชเด็ก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ศรีวิไล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สุขภาพช่องปาก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รักษารากฟันกรามแท้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บึงโขงหลง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MCH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Node ANC &amp;LR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ออกตรวจ </a:t>
                      </a:r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HR Pregnancy </a:t>
                      </a:r>
                      <a:r>
                        <a:rPr lang="th-TH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รพ.ลูกข่าย  รับส่งต่อ และ </a:t>
                      </a:r>
                      <a:r>
                        <a:rPr lang="en-US" sz="16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consult 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786884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สิ่งที่จังหวัดต้องการให้เขตสนับสนุน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239387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467</Words>
  <Application>Microsoft Office PowerPoint</Application>
  <PresentationFormat>On-screen Show (16:9)</PresentationFormat>
  <Paragraphs>90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ชุดรูปแบบของ Office</vt:lpstr>
      <vt:lpstr>แผนการวาง Service  Plan จังหวัดบึงกาฬ</vt:lpstr>
      <vt:lpstr>ประเด็นปัญหาจังหวัดบึงกาฬ</vt:lpstr>
      <vt:lpstr>ประเด็นปัญหาจังหวัดบึงกาฬ</vt:lpstr>
      <vt:lpstr>แผนการวาง   Node  :  Service  Delivery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Suwiwat Sutthiboriban</dc:creator>
  <cp:lastModifiedBy>Rutchada</cp:lastModifiedBy>
  <cp:revision>8</cp:revision>
  <cp:lastPrinted>2021-11-30T10:41:47Z</cp:lastPrinted>
  <dcterms:created xsi:type="dcterms:W3CDTF">2020-01-29T05:28:21Z</dcterms:created>
  <dcterms:modified xsi:type="dcterms:W3CDTF">2021-11-30T10:55:58Z</dcterms:modified>
</cp:coreProperties>
</file>