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60" r:id="rId3"/>
    <p:sldId id="258" r:id="rId4"/>
    <p:sldId id="257" r:id="rId5"/>
    <p:sldId id="261" r:id="rId6"/>
  </p:sldIdLst>
  <p:sldSz cx="9144000" cy="5143500" type="screen16x9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70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58B1259-B94B-47F8-AB91-2DD0757AE964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63F7C4-CE21-41A9-A8BF-9FECF8B51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913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BG-Slid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257300" y="742950"/>
            <a:ext cx="6629400" cy="3048000"/>
          </a:xfrm>
        </p:spPr>
        <p:txBody>
          <a:bodyPr/>
          <a:lstStyle/>
          <a:p>
            <a:r>
              <a:rPr lang="th-TH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แผนการวาง </a:t>
            </a:r>
            <a:r>
              <a:rPr lang="en-US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Service  Plan</a:t>
            </a:r>
            <a:br>
              <a:rPr lang="en-US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จังหวัดหนองคาย</a:t>
            </a:r>
            <a:endParaRPr lang="en-US" b="1" dirty="0">
              <a:solidFill>
                <a:schemeClr val="bg1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91400" y="4476750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 </a:t>
            </a:r>
            <a:r>
              <a:rPr lang="th-TH" b="1" dirty="0" smtClean="0">
                <a:solidFill>
                  <a:srgbClr val="FF0000"/>
                </a:solidFill>
              </a:rPr>
              <a:t>ธันวาคม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315200" cy="857250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ประเด็นปัญหาจังหวัดหนองคาย</a:t>
            </a:r>
            <a:endParaRPr lang="en-US" sz="3200" b="1" dirty="0">
              <a:solidFill>
                <a:srgbClr val="FF000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สาขา</a:t>
            </a:r>
            <a:r>
              <a:rPr lang="th-TH" sz="2000" b="1" dirty="0">
                <a:solidFill>
                  <a:srgbClr val="FF0000"/>
                </a:solidFill>
              </a:rPr>
              <a:t>แม่และเด็ก</a:t>
            </a:r>
            <a:r>
              <a:rPr lang="th-TH" sz="2000" dirty="0">
                <a:solidFill>
                  <a:srgbClr val="FF0000"/>
                </a:solidFill>
              </a:rPr>
              <a:t>  </a:t>
            </a:r>
            <a:endParaRPr lang="th-TH" sz="2000" dirty="0" smtClean="0">
              <a:solidFill>
                <a:srgbClr val="FF0000"/>
              </a:solidFill>
            </a:endParaRPr>
          </a:p>
          <a:p>
            <a:pPr marL="457200" indent="-457200">
              <a:buAutoNum type="arabicParenBoth"/>
            </a:pPr>
            <a:r>
              <a:rPr lang="th-TH" sz="2000" dirty="0" smtClean="0"/>
              <a:t>ทารก</a:t>
            </a:r>
            <a:r>
              <a:rPr lang="th-TH" sz="2000" dirty="0"/>
              <a:t>ตายปริกำเนิด จากสาเหตุ </a:t>
            </a:r>
            <a:r>
              <a:rPr lang="en-US" sz="2000" dirty="0"/>
              <a:t>Birth  Asphyxia &lt;5% </a:t>
            </a:r>
            <a:r>
              <a:rPr lang="th-TH" sz="2000" dirty="0"/>
              <a:t>ของทารกตายปริกำเนิดทั้งหมด </a:t>
            </a:r>
            <a:endParaRPr lang="th-TH" sz="2000" dirty="0" smtClean="0"/>
          </a:p>
          <a:p>
            <a:pPr marL="0" indent="0">
              <a:buNone/>
            </a:pPr>
            <a:r>
              <a:rPr lang="th-TH" sz="2000" dirty="0" smtClean="0">
                <a:solidFill>
                  <a:srgbClr val="FF0000"/>
                </a:solidFill>
              </a:rPr>
              <a:t>ผลงาน  </a:t>
            </a:r>
            <a:r>
              <a:rPr lang="en-US" sz="2000" dirty="0">
                <a:solidFill>
                  <a:srgbClr val="FF0000"/>
                </a:solidFill>
              </a:rPr>
              <a:t>16.67 </a:t>
            </a:r>
            <a:r>
              <a:rPr lang="en-US" sz="2000" dirty="0" smtClean="0">
                <a:solidFill>
                  <a:srgbClr val="FF0000"/>
                </a:solidFill>
              </a:rPr>
              <a:t>%</a:t>
            </a: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(</a:t>
            </a:r>
            <a:r>
              <a:rPr lang="en-US" sz="2000" dirty="0"/>
              <a:t>2</a:t>
            </a:r>
            <a:r>
              <a:rPr lang="en-US" sz="2000" dirty="0" smtClean="0"/>
              <a:t>)</a:t>
            </a:r>
            <a:r>
              <a:rPr lang="th-TH" sz="2000" dirty="0" smtClean="0"/>
              <a:t>   จำนวน</a:t>
            </a:r>
            <a:r>
              <a:rPr lang="th-TH" sz="2000" dirty="0"/>
              <a:t>ทารกคลอดก่อนกำหนด  ลดลง </a:t>
            </a:r>
            <a:r>
              <a:rPr lang="en-US" sz="2000" dirty="0"/>
              <a:t>23%</a:t>
            </a:r>
            <a:r>
              <a:rPr lang="th-TH" sz="2000" dirty="0"/>
              <a:t>   </a:t>
            </a:r>
            <a:r>
              <a:rPr lang="th-TH" sz="2000" dirty="0">
                <a:solidFill>
                  <a:srgbClr val="FF0000"/>
                </a:solidFill>
              </a:rPr>
              <a:t>ผลงาน ลดลง  </a:t>
            </a:r>
            <a:r>
              <a:rPr lang="en-US" sz="2000" dirty="0">
                <a:solidFill>
                  <a:srgbClr val="FF0000"/>
                </a:solidFill>
              </a:rPr>
              <a:t>8.52</a:t>
            </a:r>
            <a:r>
              <a:rPr lang="th-TH" sz="2000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rgbClr val="FF0000"/>
                </a:solidFill>
              </a:rPr>
              <a:t>%</a:t>
            </a:r>
          </a:p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สาขา</a:t>
            </a:r>
            <a:r>
              <a:rPr lang="th-TH" sz="2000" b="1" dirty="0">
                <a:solidFill>
                  <a:srgbClr val="FF0000"/>
                </a:solidFill>
              </a:rPr>
              <a:t>อายุรกรรมและ</a:t>
            </a:r>
            <a:r>
              <a:rPr lang="en-US" sz="2000" b="1" dirty="0">
                <a:solidFill>
                  <a:srgbClr val="FF0000"/>
                </a:solidFill>
              </a:rPr>
              <a:t> Sepsis</a:t>
            </a:r>
            <a:r>
              <a:rPr lang="en-US" sz="2000" dirty="0">
                <a:solidFill>
                  <a:srgbClr val="FF0000"/>
                </a:solidFill>
              </a:rPr>
              <a:t>   </a:t>
            </a:r>
            <a:endParaRPr lang="th-TH" sz="2000" dirty="0" smtClean="0">
              <a:solidFill>
                <a:srgbClr val="FF0000"/>
              </a:solidFill>
            </a:endParaRPr>
          </a:p>
          <a:p>
            <a:pPr marL="457200" indent="-457200">
              <a:buAutoNum type="arabicParenBoth"/>
            </a:pPr>
            <a:r>
              <a:rPr lang="th-TH" sz="2000" dirty="0" smtClean="0"/>
              <a:t>อัตรา</a:t>
            </a:r>
            <a:r>
              <a:rPr lang="th-TH" sz="2000" dirty="0"/>
              <a:t>เสียชีวิตผู้ป่วยติดเชื้อในกระแสเลือดแบบรุนแรงชนิด </a:t>
            </a:r>
            <a:r>
              <a:rPr lang="en-US" sz="2000" dirty="0"/>
              <a:t>community acquire   </a:t>
            </a:r>
            <a:r>
              <a:rPr lang="th-TH" sz="2000" dirty="0"/>
              <a:t>โรงพยาบาล </a:t>
            </a:r>
            <a:r>
              <a:rPr lang="en-US" sz="2000" dirty="0"/>
              <a:t>  </a:t>
            </a:r>
            <a:r>
              <a:rPr lang="th-TH" sz="2000" dirty="0"/>
              <a:t>เป้าหมาย</a:t>
            </a:r>
            <a:r>
              <a:rPr lang="en-US" sz="2000" dirty="0"/>
              <a:t> &lt; </a:t>
            </a:r>
            <a:r>
              <a:rPr lang="th-TH" sz="2000" dirty="0"/>
              <a:t> </a:t>
            </a:r>
            <a:r>
              <a:rPr lang="en-US" sz="2000" dirty="0"/>
              <a:t>28%  </a:t>
            </a:r>
            <a:r>
              <a:rPr lang="th-TH" sz="2000" dirty="0">
                <a:solidFill>
                  <a:srgbClr val="FF0000"/>
                </a:solidFill>
              </a:rPr>
              <a:t>ผลงาน  </a:t>
            </a:r>
            <a:r>
              <a:rPr lang="en-US" sz="2000" dirty="0">
                <a:solidFill>
                  <a:srgbClr val="FF0000"/>
                </a:solidFill>
              </a:rPr>
              <a:t>37.9%</a:t>
            </a:r>
            <a:r>
              <a:rPr lang="th-TH" sz="2000" dirty="0">
                <a:solidFill>
                  <a:srgbClr val="FF0000"/>
                </a:solidFill>
              </a:rPr>
              <a:t>  </a:t>
            </a:r>
            <a:r>
              <a:rPr lang="en-US" sz="2000" dirty="0">
                <a:solidFill>
                  <a:srgbClr val="FF0000"/>
                </a:solidFill>
              </a:rPr>
              <a:t>   </a:t>
            </a:r>
            <a:endParaRPr lang="th-TH" sz="2000" dirty="0" smtClean="0">
              <a:solidFill>
                <a:srgbClr val="FF0000"/>
              </a:solidFill>
            </a:endParaRPr>
          </a:p>
          <a:p>
            <a:pPr marL="457200" indent="-457200">
              <a:buAutoNum type="arabicParenBoth"/>
            </a:pPr>
            <a:r>
              <a:rPr lang="th-TH" sz="2000" dirty="0" smtClean="0"/>
              <a:t>ผู้ป่วย</a:t>
            </a:r>
            <a:r>
              <a:rPr lang="th-TH" sz="2000" dirty="0"/>
              <a:t>ติดเชื้อในกระแสโลหิตแบบรุนแรงชนิด </a:t>
            </a:r>
            <a:r>
              <a:rPr lang="en-US" sz="2000" dirty="0"/>
              <a:t>community acquire ( R 65.1,R57.2) </a:t>
            </a:r>
            <a:r>
              <a:rPr lang="th-TH" sz="2000" dirty="0"/>
              <a:t>รับเข้า </a:t>
            </a:r>
            <a:r>
              <a:rPr lang="en-US" sz="2000" dirty="0"/>
              <a:t>ICU  </a:t>
            </a:r>
            <a:r>
              <a:rPr lang="th-TH" sz="2000" dirty="0"/>
              <a:t>ภายใน </a:t>
            </a:r>
            <a:r>
              <a:rPr lang="en-US" sz="2000" dirty="0"/>
              <a:t>3 </a:t>
            </a:r>
            <a:r>
              <a:rPr lang="th-TH" sz="2000" dirty="0"/>
              <a:t>ชม. เป้าหมาย  </a:t>
            </a:r>
            <a:r>
              <a:rPr lang="en-US" sz="2000" dirty="0"/>
              <a:t>&gt;30%</a:t>
            </a:r>
            <a:r>
              <a:rPr lang="th-TH" sz="2000" dirty="0"/>
              <a:t>  </a:t>
            </a:r>
            <a:r>
              <a:rPr lang="th-TH" sz="2000" dirty="0">
                <a:solidFill>
                  <a:srgbClr val="FF0000"/>
                </a:solidFill>
              </a:rPr>
              <a:t>ผลงาน   </a:t>
            </a:r>
            <a:r>
              <a:rPr lang="en-US" sz="2000" dirty="0">
                <a:solidFill>
                  <a:srgbClr val="FF0000"/>
                </a:solidFill>
              </a:rPr>
              <a:t>25.75 %</a:t>
            </a:r>
            <a:r>
              <a:rPr lang="th-TH" sz="2000" dirty="0">
                <a:solidFill>
                  <a:srgbClr val="FF0000"/>
                </a:solidFill>
              </a:rPr>
              <a:t>  </a:t>
            </a:r>
            <a:endParaRPr lang="th-TH" sz="2000" dirty="0" smtClean="0">
              <a:solidFill>
                <a:srgbClr val="FF0000"/>
              </a:solidFill>
            </a:endParaRPr>
          </a:p>
          <a:p>
            <a:pPr marL="457200" indent="-457200">
              <a:buAutoNum type="arabicParenBoth"/>
            </a:pPr>
            <a:r>
              <a:rPr lang="th-TH" sz="2000" dirty="0" smtClean="0"/>
              <a:t>แผน</a:t>
            </a:r>
            <a:r>
              <a:rPr lang="th-TH" sz="2000" dirty="0"/>
              <a:t>ขยาย เพิ่ม </a:t>
            </a:r>
            <a:r>
              <a:rPr lang="en-US" sz="2000" dirty="0"/>
              <a:t>Node  ICU  </a:t>
            </a:r>
            <a:r>
              <a:rPr lang="th-TH" sz="2000" dirty="0"/>
              <a:t>รพ.หนองคาย </a:t>
            </a:r>
            <a:r>
              <a:rPr lang="en-US" sz="2000" dirty="0"/>
              <a:t>  </a:t>
            </a:r>
            <a:r>
              <a:rPr lang="th-TH" sz="2000" dirty="0"/>
              <a:t>ปี </a:t>
            </a:r>
            <a:r>
              <a:rPr lang="en-US" sz="2000" dirty="0"/>
              <a:t>65  = 4   </a:t>
            </a:r>
            <a:r>
              <a:rPr lang="th-TH" sz="2000" dirty="0"/>
              <a:t>เตียง</a:t>
            </a:r>
            <a:endParaRPr lang="en-US" sz="2000" dirty="0"/>
          </a:p>
          <a:p>
            <a:pPr marL="0" indent="0">
              <a:buNone/>
            </a:pPr>
            <a:endParaRPr lang="en-US" sz="20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53000" y="4552950"/>
            <a:ext cx="41620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 </a:t>
            </a:r>
            <a:r>
              <a:rPr lang="en-US" b="1" dirty="0" smtClean="0">
                <a:solidFill>
                  <a:srgbClr val="FF0000"/>
                </a:solidFill>
              </a:rPr>
              <a:t>Focal point </a:t>
            </a:r>
            <a:r>
              <a:rPr lang="th-TH" b="1" dirty="0" smtClean="0">
                <a:solidFill>
                  <a:srgbClr val="FF0000"/>
                </a:solidFill>
              </a:rPr>
              <a:t>สรุปผลการดำเนินงาน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th-TH" b="1" dirty="0" smtClean="0">
                <a:solidFill>
                  <a:srgbClr val="FF0000"/>
                </a:solidFill>
              </a:rPr>
              <a:t>ปี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11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3400" y="361950"/>
            <a:ext cx="7315200" cy="689371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ประเด็นปัญหาจังหวัดหนองคาย</a:t>
            </a:r>
            <a:endParaRPr lang="en-US" sz="32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3944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2200" b="1" dirty="0">
                <a:solidFill>
                  <a:srgbClr val="FF0000"/>
                </a:solidFill>
              </a:rPr>
              <a:t>สาขาคุ้มครองผู้บริโภคด้านผลิตภัณฑ์สุขภาพและอาหาร</a:t>
            </a:r>
            <a:r>
              <a:rPr lang="th-TH" sz="2200" b="1" dirty="0" smtClean="0">
                <a:solidFill>
                  <a:srgbClr val="FF0000"/>
                </a:solidFill>
              </a:rPr>
              <a:t>ปลอดภัย</a:t>
            </a:r>
          </a:p>
          <a:p>
            <a:pPr marL="0" indent="0">
              <a:buNone/>
            </a:pPr>
            <a:r>
              <a:rPr lang="en-US" sz="2000" dirty="0" smtClean="0"/>
              <a:t>(1)</a:t>
            </a:r>
            <a:r>
              <a:rPr lang="th-TH" sz="2000" dirty="0"/>
              <a:t>สถานที่ผลิตอาหารผ่านตามหลักเกณฑ์วิธีการที่ดีในการผลิตอาหาร</a:t>
            </a:r>
            <a:r>
              <a:rPr lang="en-US" sz="2000" dirty="0"/>
              <a:t>  (</a:t>
            </a:r>
            <a:r>
              <a:rPr lang="th-TH" sz="2000" dirty="0"/>
              <a:t>ระดับดี : ไม่ต่ำกว่าร้อยละ </a:t>
            </a:r>
            <a:r>
              <a:rPr lang="en-US" sz="2000" dirty="0"/>
              <a:t>70, </a:t>
            </a:r>
            <a:r>
              <a:rPr lang="th-TH" sz="2000" dirty="0"/>
              <a:t>ระดับดีมาก </a:t>
            </a:r>
            <a:r>
              <a:rPr lang="en-US" sz="2000" dirty="0"/>
              <a:t>; </a:t>
            </a:r>
            <a:r>
              <a:rPr lang="th-TH" sz="2000" dirty="0"/>
              <a:t>ไม่ต่ำกว่าร้อยละ </a:t>
            </a:r>
            <a:r>
              <a:rPr lang="en-US" sz="2000" dirty="0"/>
              <a:t>80) </a:t>
            </a:r>
            <a:r>
              <a:rPr lang="th-TH" sz="2000" dirty="0"/>
              <a:t>ผลงาน </a:t>
            </a:r>
            <a:r>
              <a:rPr lang="en-US" sz="2000" dirty="0"/>
              <a:t> 57.2%  </a:t>
            </a:r>
            <a:endParaRPr lang="th-TH" sz="2000" dirty="0" smtClean="0"/>
          </a:p>
          <a:p>
            <a:pPr marL="0" indent="0">
              <a:buNone/>
            </a:pPr>
            <a:r>
              <a:rPr lang="en-US" sz="2000" dirty="0" smtClean="0"/>
              <a:t>(</a:t>
            </a:r>
            <a:r>
              <a:rPr lang="en-US" sz="2000" dirty="0"/>
              <a:t>2) </a:t>
            </a:r>
            <a:r>
              <a:rPr lang="th-TH" sz="2000" dirty="0"/>
              <a:t>ร้านอาหารผ่านมาตรฐานสุขาภิบาลอาหาร “สถานที่จำหน่ายอาหาร</a:t>
            </a:r>
            <a:r>
              <a:rPr lang="th-TH" sz="2000" dirty="0" smtClean="0"/>
              <a:t>”</a:t>
            </a:r>
            <a:r>
              <a:rPr lang="en-US" sz="2000" dirty="0" smtClean="0"/>
              <a:t>(</a:t>
            </a:r>
            <a:r>
              <a:rPr lang="th-TH" sz="2000" dirty="0"/>
              <a:t>ระดับดี </a:t>
            </a:r>
            <a:r>
              <a:rPr lang="th-TH" sz="2000" dirty="0" smtClean="0"/>
              <a:t>:ไม่</a:t>
            </a:r>
            <a:r>
              <a:rPr lang="th-TH" sz="2000" dirty="0"/>
              <a:t>ต่ำกว่าร้อยละ </a:t>
            </a:r>
            <a:r>
              <a:rPr lang="en-US" sz="2000" dirty="0"/>
              <a:t>70, </a:t>
            </a:r>
            <a:r>
              <a:rPr lang="th-TH" sz="2000" dirty="0"/>
              <a:t>ระดับดีมาก </a:t>
            </a:r>
            <a:r>
              <a:rPr lang="en-US" sz="2000" dirty="0"/>
              <a:t>; </a:t>
            </a:r>
            <a:r>
              <a:rPr lang="th-TH" sz="2000" dirty="0"/>
              <a:t>ไม่ต่ำกว่าร้อยละ </a:t>
            </a:r>
            <a:r>
              <a:rPr lang="en-US" sz="2000" dirty="0"/>
              <a:t>80)  </a:t>
            </a:r>
            <a:r>
              <a:rPr lang="th-TH" sz="2000" dirty="0"/>
              <a:t>ผลงาน  </a:t>
            </a:r>
            <a:r>
              <a:rPr lang="en-US" sz="2000" dirty="0"/>
              <a:t>0</a:t>
            </a:r>
            <a:r>
              <a:rPr lang="th-TH" sz="2000" dirty="0"/>
              <a:t> </a:t>
            </a:r>
            <a:endParaRPr lang="th-TH" sz="2000" dirty="0" smtClean="0"/>
          </a:p>
          <a:p>
            <a:pPr marL="0" indent="0">
              <a:buNone/>
            </a:pPr>
            <a:r>
              <a:rPr lang="en-US" sz="2000" dirty="0" smtClean="0"/>
              <a:t>(</a:t>
            </a:r>
            <a:r>
              <a:rPr lang="en-US" sz="2000" dirty="0"/>
              <a:t>3) </a:t>
            </a:r>
            <a:r>
              <a:rPr lang="th-TH" sz="2000" dirty="0"/>
              <a:t>ตลาดสด ผ่านมาตรฐานตลาดสดน่า</a:t>
            </a:r>
            <a:r>
              <a:rPr lang="th-TH" sz="2000" dirty="0" smtClean="0"/>
              <a:t>ซื้อ</a:t>
            </a:r>
            <a:r>
              <a:rPr lang="en-US" sz="2000" dirty="0" smtClean="0"/>
              <a:t>(</a:t>
            </a:r>
            <a:r>
              <a:rPr lang="th-TH" sz="2000" dirty="0"/>
              <a:t>ระดับดี)</a:t>
            </a:r>
            <a:r>
              <a:rPr lang="en-US" sz="2000" dirty="0"/>
              <a:t> (</a:t>
            </a:r>
            <a:r>
              <a:rPr lang="th-TH" sz="2000" dirty="0"/>
              <a:t>ระดับดี : ไม่ต่ำกว่าร้อยละ </a:t>
            </a:r>
            <a:r>
              <a:rPr lang="en-US" sz="2000" dirty="0"/>
              <a:t>70, </a:t>
            </a:r>
            <a:r>
              <a:rPr lang="th-TH" sz="2000" dirty="0"/>
              <a:t>ระดับดีมาก </a:t>
            </a:r>
            <a:r>
              <a:rPr lang="en-US" sz="2000" dirty="0"/>
              <a:t>; </a:t>
            </a:r>
            <a:r>
              <a:rPr lang="th-TH" sz="2000" dirty="0"/>
              <a:t>ไม่ต่ำกว่าร้อยละ </a:t>
            </a:r>
            <a:r>
              <a:rPr lang="en-US" sz="2000" dirty="0"/>
              <a:t>80) </a:t>
            </a:r>
            <a:r>
              <a:rPr lang="th-TH" sz="2000" dirty="0"/>
              <a:t>ผลงาน   </a:t>
            </a:r>
            <a:r>
              <a:rPr lang="en-US" sz="2000" dirty="0"/>
              <a:t>0</a:t>
            </a:r>
            <a:r>
              <a:rPr lang="th-TH" sz="2000" dirty="0"/>
              <a:t> </a:t>
            </a:r>
            <a:endParaRPr lang="th-TH" sz="2000" dirty="0" smtClean="0"/>
          </a:p>
          <a:p>
            <a:pPr marL="0" indent="0">
              <a:buNone/>
            </a:pPr>
            <a:r>
              <a:rPr lang="en-US" sz="2000" dirty="0" smtClean="0"/>
              <a:t>(</a:t>
            </a:r>
            <a:r>
              <a:rPr lang="en-US" sz="2000" dirty="0"/>
              <a:t>4) </a:t>
            </a:r>
            <a:r>
              <a:rPr lang="th-TH" sz="2000" dirty="0"/>
              <a:t>ตลาดนัดผ่านมาตรฐานตลาดนัดน่าซื้อ</a:t>
            </a:r>
            <a:r>
              <a:rPr lang="en-US" sz="2000" dirty="0"/>
              <a:t>  </a:t>
            </a:r>
            <a:r>
              <a:rPr lang="th-TH" sz="2000" dirty="0"/>
              <a:t>ตลาดนัดผ่านมาตรฐานตลาดนัดน่าซื้ออย่างน้อย </a:t>
            </a:r>
            <a:r>
              <a:rPr lang="en-US" sz="2000" dirty="0"/>
              <a:t>1 </a:t>
            </a:r>
            <a:r>
              <a:rPr lang="th-TH" sz="2000" dirty="0"/>
              <a:t>แห่ง</a:t>
            </a:r>
            <a:r>
              <a:rPr lang="en-US" sz="2000" dirty="0"/>
              <a:t>  </a:t>
            </a:r>
            <a:r>
              <a:rPr lang="th-TH" sz="2000" dirty="0"/>
              <a:t>ผลงาน   </a:t>
            </a:r>
            <a:r>
              <a:rPr lang="en-US" sz="2000" dirty="0"/>
              <a:t>0 (5) </a:t>
            </a:r>
            <a:r>
              <a:rPr lang="th-TH" sz="2000" dirty="0"/>
              <a:t>อาหารริมบาทวิถี ผ่านมาตรฐานอาหารริมบาทวิถี อย่างน้อย 1 แห่ง</a:t>
            </a:r>
            <a:r>
              <a:rPr lang="en-US" sz="2000" dirty="0"/>
              <a:t>  </a:t>
            </a:r>
            <a:r>
              <a:rPr lang="th-TH" sz="2000" dirty="0"/>
              <a:t>ผลงาน   </a:t>
            </a:r>
            <a:r>
              <a:rPr lang="en-US" sz="2000" dirty="0"/>
              <a:t>0</a:t>
            </a:r>
            <a:r>
              <a:rPr lang="th-TH" sz="2000" dirty="0"/>
              <a:t>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(</a:t>
            </a:r>
            <a:r>
              <a:rPr lang="en-US" sz="2000" dirty="0"/>
              <a:t>6) </a:t>
            </a:r>
            <a:r>
              <a:rPr lang="th-TH" sz="2000" dirty="0"/>
              <a:t>โรงพยาบาล (รพศ. รพท. และ รพช.) ผ่านมาตรฐานโรงพยาบาลอาหารปลอดภัย    ผ่านมาตรฐาน โรงพยาบาลอาหารปลอดภัยไม่ต่ำกว่า 70</a:t>
            </a:r>
            <a:r>
              <a:rPr lang="en-US" sz="2000" dirty="0"/>
              <a:t>%  </a:t>
            </a:r>
            <a:r>
              <a:rPr lang="th-TH" sz="2000" dirty="0"/>
              <a:t>ผลงาน </a:t>
            </a:r>
            <a:r>
              <a:rPr lang="en-US" sz="2000" dirty="0"/>
              <a:t>0</a:t>
            </a:r>
            <a:r>
              <a:rPr lang="th-TH" sz="2000" dirty="0"/>
              <a:t>   </a:t>
            </a:r>
            <a:endParaRPr lang="en-US" sz="2000" dirty="0"/>
          </a:p>
          <a:p>
            <a:endParaRPr lang="en-US" sz="20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53000" y="4552950"/>
            <a:ext cx="41620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 </a:t>
            </a:r>
            <a:r>
              <a:rPr lang="en-US" b="1" dirty="0" smtClean="0">
                <a:solidFill>
                  <a:srgbClr val="FF0000"/>
                </a:solidFill>
              </a:rPr>
              <a:t>Focal point </a:t>
            </a:r>
            <a:r>
              <a:rPr lang="th-TH" b="1" dirty="0" smtClean="0">
                <a:solidFill>
                  <a:srgbClr val="FF0000"/>
                </a:solidFill>
              </a:rPr>
              <a:t>สรุปผลการดำเนินงาน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th-TH" b="1" dirty="0" smtClean="0">
                <a:solidFill>
                  <a:srgbClr val="FF0000"/>
                </a:solidFill>
              </a:rPr>
              <a:t>ปี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468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85750"/>
            <a:ext cx="7315200" cy="533400"/>
          </a:xfrm>
        </p:spPr>
        <p:txBody>
          <a:bodyPr>
            <a:normAutofit fontScale="90000"/>
          </a:bodyPr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แผนการวาง</a:t>
            </a:r>
            <a:r>
              <a:rPr lang="en-US" sz="32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   Node  :  Service  Delivery</a:t>
            </a:r>
            <a:endParaRPr lang="en-US" sz="3200" b="1" dirty="0">
              <a:solidFill>
                <a:srgbClr val="FF0000"/>
              </a:solidFill>
              <a:latin typeface="+mn-lt"/>
              <a:cs typeface="TH Sarabun New" pitchFamily="34" charset="-34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8211379"/>
              </p:ext>
            </p:extLst>
          </p:nvPr>
        </p:nvGraphicFramePr>
        <p:xfrm>
          <a:off x="381000" y="819150"/>
          <a:ext cx="8153400" cy="38309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2460"/>
                <a:gridCol w="1571208"/>
                <a:gridCol w="249632"/>
                <a:gridCol w="5110100"/>
              </a:tblGrid>
              <a:tr h="20003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Setting</a:t>
                      </a:r>
                      <a:endParaRPr 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สาขา</a:t>
                      </a:r>
                      <a:endParaRPr lang="th-TH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8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Service Delivery </a:t>
                      </a:r>
                      <a:endParaRPr lang="en-US" sz="18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40041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หนองคาย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MCH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Node ANC &amp;LR </a:t>
                      </a:r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ออกตรวจ </a:t>
                      </a:r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HR Pregnancy </a:t>
                      </a:r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รพ.ลูกข่าย  รับส่งต่อ และ </a:t>
                      </a:r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consult 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0041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IMC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Node  IMC  </a:t>
                      </a:r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รับส่งต่อ </a:t>
                      </a:r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Case  </a:t>
                      </a:r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ที่ยังไม่สามารถส่งต่อ รพช.ได้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0041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อายุรกรรม และ </a:t>
                      </a:r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Sepsis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Node  ICU   4   </a:t>
                      </a:r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เตียง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0041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ส่งต่อ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SMART  Refer   </a:t>
                      </a:r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เหลืออบรม 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00034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ท่าบ่อ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ECS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TEA  Unit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50042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MCH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Node ANC &amp;LR </a:t>
                      </a:r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ออกตรวจ </a:t>
                      </a:r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HR Pregnancy </a:t>
                      </a:r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รพ.ลูกข่าย  รับส่งต่อ และ </a:t>
                      </a:r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consult 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50042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IMC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Node  IMC  </a:t>
                      </a:r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รับส่งต่อ </a:t>
                      </a:r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Case  </a:t>
                      </a:r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ที่ยังไม่สามารถส่งต่อ รพช.ได้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3003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สุขภาพจิต จิตเวชและยาเสพติด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ผู้ป่วยนอกจิตเวชเด็ก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0034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ผู้ป่วยนอกยาเสพติดคุณภาพ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40041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โพนพิสัย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MCH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Node ANC &amp;LR </a:t>
                      </a:r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ออกตรวจ </a:t>
                      </a:r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HR Pregnancy </a:t>
                      </a:r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รพ.ลูกข่าย  รับส่งต่อ และ </a:t>
                      </a:r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consult 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0034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Stroke 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Stroke  Unit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0034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IMC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Node  IMC  </a:t>
                      </a:r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รับส่งต่อ </a:t>
                      </a:r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Case  </a:t>
                      </a:r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ที่ยังไม่สามารถส่งต่อ รพช.ได้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0034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ศรีเชียงใหม่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สุขภาพช่องปาก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รักษารากฟันกรามแท้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00034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สังคม</a:t>
                      </a:r>
                      <a:endParaRPr lang="th-TH" sz="16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สุขภาพช่องปาก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รักษารากฟันกรามแท้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800600" y="470535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th-TH" b="1" dirty="0" smtClean="0">
                <a:solidFill>
                  <a:srgbClr val="FF0000"/>
                </a:solidFill>
              </a:rPr>
              <a:t>แผนการวาง </a:t>
            </a:r>
            <a:r>
              <a:rPr lang="en-US" b="1" dirty="0" smtClean="0">
                <a:solidFill>
                  <a:srgbClr val="FF0000"/>
                </a:solidFill>
              </a:rPr>
              <a:t>Service </a:t>
            </a:r>
            <a:r>
              <a:rPr lang="th-TH" b="1" dirty="0" smtClean="0">
                <a:solidFill>
                  <a:srgbClr val="FF0000"/>
                </a:solidFill>
              </a:rPr>
              <a:t>คกก. </a:t>
            </a:r>
            <a:r>
              <a:rPr lang="en-US" b="1" dirty="0" smtClean="0">
                <a:solidFill>
                  <a:srgbClr val="FF0000"/>
                </a:solidFill>
              </a:rPr>
              <a:t>SP </a:t>
            </a:r>
            <a:r>
              <a:rPr lang="th-TH" b="1" dirty="0" smtClean="0">
                <a:solidFill>
                  <a:srgbClr val="FF0000"/>
                </a:solidFill>
              </a:rPr>
              <a:t>ระดับเขต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786884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สิ่งที่จังหวัดต้องการให้เขตสนับสนุน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239387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525</Words>
  <Application>Microsoft Office PowerPoint</Application>
  <PresentationFormat>On-screen Show (16:9)</PresentationFormat>
  <Paragraphs>82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ชุดรูปแบบของ Office</vt:lpstr>
      <vt:lpstr>แผนการวาง Service  Plan จังหวัดหนองคาย</vt:lpstr>
      <vt:lpstr>ประเด็นปัญหาจังหวัดหนองคาย</vt:lpstr>
      <vt:lpstr>ประเด็นปัญหาจังหวัดหนองคาย</vt:lpstr>
      <vt:lpstr>แผนการวาง   Node  :  Service  Delivery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Suwiwat Sutthiboriban</dc:creator>
  <cp:lastModifiedBy>Rutchada</cp:lastModifiedBy>
  <cp:revision>6</cp:revision>
  <cp:lastPrinted>2021-11-30T10:41:47Z</cp:lastPrinted>
  <dcterms:created xsi:type="dcterms:W3CDTF">2020-01-29T05:28:21Z</dcterms:created>
  <dcterms:modified xsi:type="dcterms:W3CDTF">2021-12-16T03:35:15Z</dcterms:modified>
</cp:coreProperties>
</file>