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56" r:id="rId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DH\Desktop\&#3629;&#3633;&#3609;&#3604;&#3633;&#3610;&#3626;&#3606;&#3634;&#3609;&#3614;&#3618;&#3634;&#3610;&#3634;&#3621;&#3626;&#3656;&#3591;&#3605;&#3656;&#3629;&#3609;&#3629;&#3585;&#3648;&#3586;&#3605;&#3611;&#3637;%202561-256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DH\Desktop\&#3629;&#3633;&#3609;&#3604;&#3633;&#3610;&#3626;&#3606;&#3634;&#3609;&#3614;&#3618;&#3634;&#3610;&#3634;&#3621;&#3626;&#3656;&#3591;&#3605;&#3656;&#3629;&#3609;&#3629;&#3585;&#3648;&#3586;&#3605;&#3611;&#3637;%202561-256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DH\Desktop\&#3629;&#3633;&#3609;&#3604;&#3633;&#3610;&#3626;&#3606;&#3634;&#3609;&#3614;&#3618;&#3634;&#3610;&#3634;&#3621;&#3626;&#3656;&#3591;&#3605;&#3656;&#3629;&#3609;&#3629;&#3585;&#3648;&#3586;&#3605;&#3611;&#3637;%202561-256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2"/>
              <c:layout>
                <c:manualLayout>
                  <c:x val="1.9862471068651338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poly"/>
            <c:order val="2"/>
            <c:dispRSqr val="0"/>
            <c:dispEq val="0"/>
          </c:trendline>
          <c:cat>
            <c:strRef>
              <c:f>'อันดับสถานพยาบาลส่งต่อนอกเขตปี '!$J$53:$J$55</c:f>
              <c:strCache>
                <c:ptCount val="3"/>
                <c:pt idx="0">
                  <c:v>ปี 2561</c:v>
                </c:pt>
                <c:pt idx="1">
                  <c:v>ปี2562</c:v>
                </c:pt>
                <c:pt idx="2">
                  <c:v>ปี 2563</c:v>
                </c:pt>
              </c:strCache>
            </c:strRef>
          </c:cat>
          <c:val>
            <c:numRef>
              <c:f>'อันดับสถานพยาบาลส่งต่อนอกเขตปี '!$K$53:$K$55</c:f>
              <c:numCache>
                <c:formatCode>General</c:formatCode>
                <c:ptCount val="3"/>
                <c:pt idx="0">
                  <c:v>3971</c:v>
                </c:pt>
                <c:pt idx="1">
                  <c:v>3990</c:v>
                </c:pt>
                <c:pt idx="2">
                  <c:v>3012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145344"/>
        <c:axId val="133146880"/>
      </c:barChart>
      <c:catAx>
        <c:axId val="1331453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pPr>
            <a:endParaRPr lang="en-US"/>
          </a:p>
        </c:txPr>
        <c:crossAx val="133146880"/>
        <c:crosses val="autoZero"/>
        <c:auto val="1"/>
        <c:lblAlgn val="ctr"/>
        <c:lblOffset val="100"/>
        <c:noMultiLvlLbl val="0"/>
      </c:catAx>
      <c:valAx>
        <c:axId val="13314688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3314534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055156061241466E-2"/>
          <c:y val="9.9036553850674822E-2"/>
          <c:w val="0.93174932700610336"/>
          <c:h val="0.649549908822279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'อันดับสถานพยาบาลส่งต่อนอกเขตปี '!$K$46</c:f>
              <c:strCache>
                <c:ptCount val="1"/>
                <c:pt idx="0">
                  <c:v>ครั้ง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800" b="1">
                        <a:latin typeface="TH SarabunPSK" panose="020B0500040200020003" pitchFamily="34" charset="-34"/>
                        <a:cs typeface="TH SarabunPSK" panose="020B0500040200020003" pitchFamily="34" charset="-34"/>
                      </a:defRPr>
                    </a:pPr>
                    <a:r>
                      <a:rPr lang="en-US" sz="18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2692</a:t>
                    </a:r>
                    <a:r>
                      <a:rPr lang="th-TH" sz="18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ครั้ง</a:t>
                    </a:r>
                  </a:p>
                  <a:p>
                    <a:pPr>
                      <a:defRPr sz="1800" b="1">
                        <a:latin typeface="TH SarabunPSK" panose="020B0500040200020003" pitchFamily="34" charset="-34"/>
                        <a:cs typeface="TH SarabunPSK" panose="020B0500040200020003" pitchFamily="34" charset="-34"/>
                      </a:defRPr>
                    </a:pPr>
                    <a:r>
                      <a:rPr lang="th-TH" sz="1800" b="1" dirty="0" smtClean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ร้อย</a:t>
                    </a:r>
                    <a:r>
                      <a: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ละ</a:t>
                    </a:r>
                    <a:r>
                      <a:rPr lang="th-TH" sz="1800" b="1" baseline="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 89.38</a:t>
                    </a:r>
                    <a:endParaRPr lang="en-US" sz="1800" b="1" dirty="0">
                      <a:solidFill>
                        <a:srgbClr val="FF0000"/>
                      </a:solidFill>
                      <a:latin typeface="TH SarabunPSK" panose="020B0500040200020003" pitchFamily="34" charset="-34"/>
                      <a:cs typeface="TH SarabunPSK" panose="020B0500040200020003" pitchFamily="34" charset="-34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474857896989727E-2"/>
                  <c:y val="-4.0995195083131195E-2"/>
                </c:manualLayout>
              </c:layout>
              <c:tx>
                <c:rich>
                  <a:bodyPr/>
                  <a:lstStyle/>
                  <a:p>
                    <a:pPr>
                      <a:defRPr sz="2000" b="1">
                        <a:latin typeface="TH SarabunPSK" panose="020B0500040200020003" pitchFamily="34" charset="-34"/>
                        <a:cs typeface="TH SarabunPSK" panose="020B0500040200020003" pitchFamily="34" charset="-34"/>
                      </a:defRPr>
                    </a:pPr>
                    <a:r>
                      <a:rPr lang="en-US" sz="20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320</a:t>
                    </a:r>
                    <a:r>
                      <a:rPr lang="th-TH" sz="20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ครั้ง</a:t>
                    </a:r>
                  </a:p>
                  <a:p>
                    <a:pPr>
                      <a:defRPr sz="2000" b="1">
                        <a:latin typeface="TH SarabunPSK" panose="020B0500040200020003" pitchFamily="34" charset="-34"/>
                        <a:cs typeface="TH SarabunPSK" panose="020B0500040200020003" pitchFamily="34" charset="-34"/>
                      </a:defRPr>
                    </a:pPr>
                    <a:r>
                      <a:rPr lang="th-TH" sz="2000" b="1" dirty="0" smtClean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ร้อย</a:t>
                    </a:r>
                    <a:r>
                      <a:rPr lang="th-TH" sz="20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ละ</a:t>
                    </a:r>
                    <a:r>
                      <a:rPr lang="th-TH" sz="2000" b="1" baseline="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rPr>
                      <a:t> 10.62</a:t>
                    </a:r>
                    <a:endParaRPr lang="en-US" sz="2000" b="1" dirty="0">
                      <a:solidFill>
                        <a:srgbClr val="FF0000"/>
                      </a:solidFill>
                      <a:latin typeface="TH SarabunPSK" panose="020B0500040200020003" pitchFamily="34" charset="-34"/>
                      <a:cs typeface="TH SarabunPSK" panose="020B0500040200020003" pitchFamily="34" charset="-34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'อันดับสถานพยาบาลส่งต่อนอกเขตปี '!$J$47:$J$48</c:f>
              <c:strCache>
                <c:ptCount val="2"/>
                <c:pt idx="0">
                  <c:v>นอกเขต ( รพ.ศรีนครินทร์/ศูนย์หัวใจสิริกิตต์/รพ.เขต 7 )</c:v>
                </c:pt>
                <c:pt idx="1">
                  <c:v>ส่วนกลาง ( รพ.มหาวิทยาลัยใน กทม/กรมการแพทย์)</c:v>
                </c:pt>
              </c:strCache>
            </c:strRef>
          </c:cat>
          <c:val>
            <c:numRef>
              <c:f>'อันดับสถานพยาบาลส่งต่อนอกเขตปี '!$K$47:$K$48</c:f>
              <c:numCache>
                <c:formatCode>General</c:formatCode>
                <c:ptCount val="2"/>
                <c:pt idx="0">
                  <c:v>2692</c:v>
                </c:pt>
                <c:pt idx="1">
                  <c:v>320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1147136"/>
        <c:axId val="201148672"/>
        <c:axId val="0"/>
      </c:bar3DChart>
      <c:catAx>
        <c:axId val="201147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pPr>
            <a:endParaRPr lang="en-US"/>
          </a:p>
        </c:txPr>
        <c:crossAx val="201148672"/>
        <c:crosses val="autoZero"/>
        <c:auto val="1"/>
        <c:lblAlgn val="ctr"/>
        <c:lblOffset val="100"/>
        <c:noMultiLvlLbl val="0"/>
      </c:catAx>
      <c:valAx>
        <c:axId val="201148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1147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32807828214186"/>
          <c:y val="0.36753699820390329"/>
          <c:w val="0.64081909578484841"/>
          <c:h val="0.62465310567344368"/>
        </c:manualLayout>
      </c:layout>
      <c:pie3DChart>
        <c:varyColors val="1"/>
        <c:ser>
          <c:idx val="0"/>
          <c:order val="0"/>
          <c:tx>
            <c:strRef>
              <c:f>'อันดับสถานพยาบาลส่งต่อนอกเขตปี '!$K$1</c:f>
              <c:strCache>
                <c:ptCount val="1"/>
                <c:pt idx="0">
                  <c:v>จำนวน(ราย)</c:v>
                </c:pt>
              </c:strCache>
            </c:strRef>
          </c:tx>
          <c:dLbls>
            <c:dLbl>
              <c:idx val="0"/>
              <c:layout>
                <c:manualLayout>
                  <c:x val="-0.20051100842620279"/>
                  <c:y val="-0.15534066816650002"/>
                </c:manualLayout>
              </c:layout>
              <c:spPr>
                <a:solidFill>
                  <a:schemeClr val="tx2">
                    <a:lumMod val="20000"/>
                    <a:lumOff val="80000"/>
                  </a:schemeClr>
                </a:solidFill>
              </c:spPr>
              <c:txPr>
                <a:bodyPr/>
                <a:lstStyle/>
                <a:p>
                  <a:pPr>
                    <a:defRPr sz="1600" b="1">
                      <a:latin typeface="TH SarabunPSK" panose="020B0500040200020003" pitchFamily="34" charset="-34"/>
                      <a:cs typeface="TH SarabunPSK" panose="020B0500040200020003" pitchFamily="34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2053189742202558"/>
                  <c:y val="0.24053172332703773"/>
                </c:manualLayout>
              </c:layout>
              <c:spPr>
                <a:solidFill>
                  <a:schemeClr val="accent2">
                    <a:lumMod val="40000"/>
                    <a:lumOff val="60000"/>
                  </a:schemeClr>
                </a:solidFill>
              </c:spPr>
              <c:txPr>
                <a:bodyPr/>
                <a:lstStyle/>
                <a:p>
                  <a:pPr>
                    <a:defRPr sz="1600" b="1">
                      <a:latin typeface="TH SarabunPSK" panose="020B0500040200020003" pitchFamily="34" charset="-34"/>
                      <a:cs typeface="TH SarabunPSK" panose="020B0500040200020003" pitchFamily="34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26006128143571811"/>
                  <c:y val="2.3242209198977893E-2"/>
                </c:manualLayout>
              </c:layout>
              <c:spPr>
                <a:solidFill>
                  <a:schemeClr val="accent3">
                    <a:lumMod val="60000"/>
                    <a:lumOff val="40000"/>
                  </a:schemeClr>
                </a:solidFill>
              </c:spPr>
              <c:txPr>
                <a:bodyPr/>
                <a:lstStyle/>
                <a:p>
                  <a:pPr>
                    <a:defRPr sz="1600" b="1">
                      <a:latin typeface="TH SarabunPSK" panose="020B0500040200020003" pitchFamily="34" charset="-34"/>
                      <a:cs typeface="TH SarabunPSK" panose="020B0500040200020003" pitchFamily="34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9.6857998064627276E-2"/>
                  <c:y val="-7.7392442506388173E-2"/>
                </c:manualLayout>
              </c:layout>
              <c:spPr>
                <a:solidFill>
                  <a:schemeClr val="accent4">
                    <a:lumMod val="40000"/>
                    <a:lumOff val="60000"/>
                  </a:schemeClr>
                </a:solidFill>
              </c:spPr>
              <c:txPr>
                <a:bodyPr/>
                <a:lstStyle/>
                <a:p>
                  <a:pPr>
                    <a:defRPr sz="1600" b="1">
                      <a:latin typeface="TH SarabunPSK" panose="020B0500040200020003" pitchFamily="34" charset="-34"/>
                      <a:cs typeface="TH SarabunPSK" panose="020B0500040200020003" pitchFamily="34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4375858398986263"/>
                  <c:y val="-0.16420831713142983"/>
                </c:manualLayout>
              </c:layout>
              <c:spPr>
                <a:solidFill>
                  <a:schemeClr val="accent1">
                    <a:lumMod val="40000"/>
                    <a:lumOff val="60000"/>
                  </a:schemeClr>
                </a:solidFill>
              </c:spPr>
              <c:txPr>
                <a:bodyPr/>
                <a:lstStyle/>
                <a:p>
                  <a:pPr>
                    <a:defRPr sz="1600" b="1">
                      <a:latin typeface="TH SarabunPSK" panose="020B0500040200020003" pitchFamily="34" charset="-34"/>
                      <a:cs typeface="TH SarabunPSK" panose="020B0500040200020003" pitchFamily="34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34035148817613492"/>
                  <c:y val="3.3993060140979046E-2"/>
                </c:manualLayout>
              </c:layout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1600" b="1">
                      <a:latin typeface="TH SarabunPSK" panose="020B0500040200020003" pitchFamily="34" charset="-34"/>
                      <a:cs typeface="TH SarabunPSK" panose="020B0500040200020003" pitchFamily="34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>
                    <a:latin typeface="TH SarabunPSK" panose="020B0500040200020003" pitchFamily="34" charset="-34"/>
                    <a:cs typeface="TH SarabunPSK" panose="020B0500040200020003" pitchFamily="34" charset="-34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'อันดับสถานพยาบาลส่งต่อนอกเขตปี '!$J$2:$J$7</c:f>
              <c:strCache>
                <c:ptCount val="6"/>
                <c:pt idx="0">
                  <c:v>บัตร UC </c:v>
                </c:pt>
                <c:pt idx="1">
                  <c:v>บัตรประกันสังคม</c:v>
                </c:pt>
                <c:pt idx="2">
                  <c:v>เบิกต้นสังกัด ระบบจ่ายตรง/รัฐวิสาหกิจ</c:v>
                </c:pt>
                <c:pt idx="3">
                  <c:v>ชำระเงินเอง(เงินสด)/ชาวต่างชาติ</c:v>
                </c:pt>
                <c:pt idx="4">
                  <c:v>UC อุบัติเหตุ/ฉุกเฉิน</c:v>
                </c:pt>
                <c:pt idx="5">
                  <c:v>พรบ.ผู้ประสบภัยจากรถ</c:v>
                </c:pt>
              </c:strCache>
            </c:strRef>
          </c:cat>
          <c:val>
            <c:numRef>
              <c:f>'อันดับสถานพยาบาลส่งต่อนอกเขตปี '!$K$2:$K$7</c:f>
              <c:numCache>
                <c:formatCode>General</c:formatCode>
                <c:ptCount val="6"/>
                <c:pt idx="0">
                  <c:v>2480</c:v>
                </c:pt>
                <c:pt idx="1">
                  <c:v>366</c:v>
                </c:pt>
                <c:pt idx="2">
                  <c:v>116</c:v>
                </c:pt>
                <c:pt idx="3">
                  <c:v>39</c:v>
                </c:pt>
                <c:pt idx="4">
                  <c:v>7</c:v>
                </c:pt>
                <c:pt idx="5">
                  <c:v>4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63880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73943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80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3902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095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899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041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7524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74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711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565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C2D6E-9D63-45B4-854F-D61F64B376D8}" type="datetimeFigureOut">
              <a:rPr lang="th-TH" smtClean="0"/>
              <a:t>30/11/63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E133F-6A27-41AC-9151-A129D35105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351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60" y="116632"/>
            <a:ext cx="7848872" cy="52322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สถานการณ์การส่งต่อผู้ป่วยไปนอกเขต  โรงพยาบาลอุดรธานี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836712"/>
            <a:ext cx="31323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จำนวนผู้ป่วยส่งต่อนอกเขต 3 ปี ย้อนหลัง   </a:t>
            </a:r>
          </a:p>
          <a:p>
            <a:r>
              <a:rPr lang="th-TH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2561 </a:t>
            </a:r>
            <a:r>
              <a:rPr lang="en-US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= 3971   </a:t>
            </a:r>
            <a:r>
              <a:rPr lang="th-TH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ครั้ง</a:t>
            </a:r>
            <a:r>
              <a:rPr lang="en-US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2000" b="1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</a:t>
            </a:r>
            <a:r>
              <a:rPr lang="en-US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2562</a:t>
            </a:r>
            <a:r>
              <a:rPr lang="en-US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</a:t>
            </a:r>
            <a:r>
              <a:rPr lang="th-TH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3990  ครั้ง  </a:t>
            </a:r>
          </a:p>
          <a:p>
            <a:r>
              <a:rPr lang="th-TH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2563  </a:t>
            </a:r>
            <a:r>
              <a:rPr lang="en-US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3012  ครั้ง</a:t>
            </a:r>
            <a:endParaRPr lang="th-TH" sz="2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10" name="แผนภูมิ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3347145"/>
              </p:ext>
            </p:extLst>
          </p:nvPr>
        </p:nvGraphicFramePr>
        <p:xfrm>
          <a:off x="1475656" y="2852936"/>
          <a:ext cx="644420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504847" y="2160151"/>
            <a:ext cx="626469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ปี 2563  การส่งต่อนอกเขต ลดลงจากปี 2562  ร้อยละ 24.51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06205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178218"/>
              </p:ext>
            </p:extLst>
          </p:nvPr>
        </p:nvGraphicFramePr>
        <p:xfrm>
          <a:off x="31034" y="2329604"/>
          <a:ext cx="5904655" cy="45385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1637"/>
                <a:gridCol w="526052"/>
                <a:gridCol w="2270052"/>
                <a:gridCol w="746565"/>
                <a:gridCol w="746565"/>
                <a:gridCol w="1153784"/>
              </a:tblGrid>
              <a:tr h="24002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รหัสสถานพยาบาล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ctr"/>
                </a:tc>
                <a:tc rowSpan="2"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 </a:t>
                      </a:r>
                      <a:r>
                        <a:rPr lang="th-TH" sz="1600" u="none" strike="noStrike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2563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40027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ส่งต่อ </a:t>
                      </a:r>
                      <a:r>
                        <a:rPr lang="en-US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OPD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ส่งต่อ</a:t>
                      </a:r>
                      <a:r>
                        <a:rPr lang="en-US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IPD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ส่งต่อทั้งหมด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13777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ศรีนครินทร์ มหาวิทยาลัยขอนแก่น, รพ.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2,285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163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2,448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14584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ศูนย์หัวใจสิริกิติ์ ม.ขอนแก่น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207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13756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จุฬาลงกรณ์ สภากาชาดไทย,รพ.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84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13781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รามาธิบดี คณะแพทย์ศาสตร์ มหิดล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13814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ศิริราชพยาบาล(คณะแพทยศาสตร์),ร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73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11472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ราชวิถี,รพ.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10670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ขอนแก่น,รพศ.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12438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สถาบันสุขภาพเด็กแห่งชาติมหาราช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13813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ศิริราช มหิดล(คณะพยาบาลศาสตร์)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12439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สถาบันประสาทวิทยา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12272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จิตเวชขอนแก่น,รพ.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>
                    <a:solidFill>
                      <a:srgbClr val="FFFF00"/>
                    </a:solidFill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11481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พระมงกุฎเกล้า,รพ.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11535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วชิรพยาบาล,รพ.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13730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นพรัตน์วชิระ กรุงเทพ,วิทยาลัยพ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12937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รามาคลีนิค (คลีนิคเด็ก)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  <a:tr h="24002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2,811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3,012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301" marR="8301" marT="8301" marB="0" anchor="b"/>
                </a:tc>
              </a:tr>
            </a:tbl>
          </a:graphicData>
        </a:graphic>
      </p:graphicFrame>
      <p:graphicFrame>
        <p:nvGraphicFramePr>
          <p:cNvPr id="5" name="แผนภูมิ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3636985"/>
              </p:ext>
            </p:extLst>
          </p:nvPr>
        </p:nvGraphicFramePr>
        <p:xfrm>
          <a:off x="2051720" y="25216"/>
          <a:ext cx="6912767" cy="2395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4799" y="320652"/>
            <a:ext cx="2376264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สถานพยาบาลนอกเขต/ส่วนกลาง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72200" y="2855537"/>
            <a:ext cx="2150775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สถานพยาบาลที่ส่งต่อ </a:t>
            </a:r>
          </a:p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= 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ส่งนอกเขต  </a:t>
            </a:r>
          </a:p>
          <a:p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= 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ส่วนกลาง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516216" y="3311685"/>
            <a:ext cx="360040" cy="288032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6516216" y="3665942"/>
            <a:ext cx="360040" cy="2880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37145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แผนภูมิ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34871"/>
              </p:ext>
            </p:extLst>
          </p:nvPr>
        </p:nvGraphicFramePr>
        <p:xfrm>
          <a:off x="107504" y="567844"/>
          <a:ext cx="4968552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528" y="44624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สิทธิการรักษาผู้ป่วยส่งต่อนอกเขต</a:t>
            </a:r>
            <a:endParaRPr lang="th-TH" b="1" i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8" name="ตาราง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869643"/>
              </p:ext>
            </p:extLst>
          </p:nvPr>
        </p:nvGraphicFramePr>
        <p:xfrm>
          <a:off x="4211960" y="2204864"/>
          <a:ext cx="4610100" cy="4104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2081"/>
                <a:gridCol w="698019"/>
              </a:tblGrid>
              <a:tr h="37313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เหตุผลการส่งต่อจำแนกตามขีด</a:t>
                      </a:r>
                      <a:r>
                        <a:rPr lang="th-TH" sz="2000" b="1" u="none" strike="noStrike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ความสามารถ/ศักยภาพ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ครั้ง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เกินศักยภาพ เพื่อวินิจฉัย/รักษา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2035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เกินศักยภาพ ไปตามนัด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646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เกินศักยภาพ ขาดอุปกรณ์เครื่องมือ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เกินศักยภาพเพื่อฉายแสง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เกินศักยภาพ เพื่อผ่าตัด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มีศักยภาพเพื่อไปตามนัด</a:t>
                      </a:r>
                      <a:endParaRPr lang="th-TH" sz="18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มีศักยภาพ  ญาติ/ผู้ป่วยต้องการ</a:t>
                      </a:r>
                      <a:endParaRPr lang="th-TH" sz="18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เกินศักยภาพ  ขาดแพทย์เฉพาะทาง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มีศักยภาพ  รักษาต่อตามสิทธิ์</a:t>
                      </a:r>
                      <a:endParaRPr lang="th-TH" sz="18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</a:tr>
              <a:tr h="373132"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เกินศักยภาพ เพื่อชันสูตร</a:t>
                      </a:r>
                      <a:endParaRPr lang="th-TH" sz="18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535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833693"/>
              </p:ext>
            </p:extLst>
          </p:nvPr>
        </p:nvGraphicFramePr>
        <p:xfrm>
          <a:off x="179512" y="764704"/>
          <a:ext cx="8964487" cy="35785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0877"/>
                <a:gridCol w="3012655"/>
                <a:gridCol w="587835"/>
                <a:gridCol w="4923120"/>
              </a:tblGrid>
              <a:tr h="301124">
                <a:tc>
                  <a:txBody>
                    <a:bodyPr/>
                    <a:lstStyle/>
                    <a:p>
                      <a:pPr algn="ctr" fontAlgn="b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โรคที่ส่งต่อนอกเขต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ครั้ง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เหตุผลการส่งต่อนอกเขต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C73 | Malignant neoplasm of thyroid gland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กลืนแร่รังสีไอโอดีน</a:t>
                      </a:r>
                      <a:r>
                        <a:rPr lang="th-TH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(ไม่มีแพทย์เวชศาสตร์นิวเคลียร์)</a:t>
                      </a:r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ctr">
                    <a:solidFill>
                      <a:srgbClr val="FFC000"/>
                    </a:solidFill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E050 | Thyrotoxicosis with diffuse goitre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C220 | Liver cell carcinoma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ไม่สามารถทำ</a:t>
                      </a:r>
                      <a:r>
                        <a:rPr lang="en-US" sz="1600" b="1" i="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Trans Arterial Chemo Embolization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>
                    <a:solidFill>
                      <a:srgbClr val="00B0F0"/>
                    </a:solidFill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N185 | Chronic kidney disease, stage 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ส่งไปทำ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Kidney transplant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C509 | Breast malignant neoplasm, unspecified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CA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metastasis </a:t>
                      </a:r>
                      <a:r>
                        <a:rPr lang="th-TH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ไป กระดูก /สมอง / มีบางช่วงคิวที่ รพ.มะเร็งยาว 2-3 เดือน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>
                    <a:solidFill>
                      <a:srgbClr val="FFFF00"/>
                    </a:solidFill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E05 | Thyrotoxicosis [hyperthyroidsm]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กลืนแร่รังสีไอโอดีน</a:t>
                      </a:r>
                      <a:r>
                        <a:rPr lang="th-TH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(ไม่มีแพทย์เวชศาสตร์นิวเคลียร์)</a:t>
                      </a:r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>
                    <a:solidFill>
                      <a:srgbClr val="FFC000"/>
                    </a:solidFill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G540 | Brachial plexus disorders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ไม่มีแพทย์เฉพาะทาง ศัลยกรรม</a:t>
                      </a:r>
                      <a:r>
                        <a:rPr lang="th-TH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ออร์โธปิดิกส์</a:t>
                      </a:r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ด้านมือ  ผู้ป่วยต้องไปตามนัด/แผนการรักษา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C221 | Intrahepatic bile duct carcinoma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มะเร็งลุกลามไปที่ตับ ตับอ่อน การผ่าตัดยุ่งยากซับซ้อน</a:t>
                      </a:r>
                      <a:r>
                        <a:rPr lang="th-TH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/ 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ERCP </a:t>
                      </a:r>
                      <a:r>
                        <a:rPr lang="th-TH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บางราย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>
                    <a:solidFill>
                      <a:srgbClr val="00B0F0"/>
                    </a:solidFill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H500 | Convergent concomitant strabismus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ไม่มีจักษุแพทย์เฉพาะทางกล้ามเนื้อตา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</a:tr>
              <a:tr h="301124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Q210 | Ventricular septal defect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ไม่มี</a:t>
                      </a:r>
                      <a:r>
                        <a:rPr lang="th-TH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CVT </a:t>
                      </a:r>
                      <a:r>
                        <a:rPr lang="th-TH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เด็ก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03" marR="7503" marT="750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179439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576</Words>
  <Application>Microsoft Office PowerPoint</Application>
  <PresentationFormat>On-screen Show (4:3)</PresentationFormat>
  <Paragraphs>188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ชุดรูปแบบของ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UDH</dc:creator>
  <cp:lastModifiedBy>Rutchada</cp:lastModifiedBy>
  <cp:revision>9</cp:revision>
  <dcterms:created xsi:type="dcterms:W3CDTF">2020-11-30T04:30:21Z</dcterms:created>
  <dcterms:modified xsi:type="dcterms:W3CDTF">2020-11-30T16:22:26Z</dcterms:modified>
</cp:coreProperties>
</file>