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6" r:id="rId3"/>
    <p:sldId id="259" r:id="rId4"/>
    <p:sldId id="260" r:id="rId5"/>
    <p:sldId id="271" r:id="rId6"/>
    <p:sldId id="270" r:id="rId7"/>
    <p:sldId id="272" r:id="rId8"/>
    <p:sldId id="264" r:id="rId9"/>
    <p:sldId id="274" r:id="rId10"/>
    <p:sldId id="262" r:id="rId11"/>
    <p:sldId id="288" r:id="rId12"/>
    <p:sldId id="289" r:id="rId13"/>
    <p:sldId id="293" r:id="rId14"/>
    <p:sldId id="278" r:id="rId15"/>
    <p:sldId id="291" r:id="rId16"/>
    <p:sldId id="261" r:id="rId17"/>
    <p:sldId id="285" r:id="rId18"/>
    <p:sldId id="281" r:id="rId19"/>
    <p:sldId id="286" r:id="rId20"/>
    <p:sldId id="283" r:id="rId21"/>
    <p:sldId id="276" r:id="rId22"/>
    <p:sldId id="277" r:id="rId23"/>
    <p:sldId id="284" r:id="rId24"/>
    <p:sldId id="287" r:id="rId25"/>
  </p:sldIdLst>
  <p:sldSz cx="1080135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7" autoAdjust="0"/>
    <p:restoredTop sz="94660"/>
  </p:normalViewPr>
  <p:slideViewPr>
    <p:cSldViewPr>
      <p:cViewPr>
        <p:scale>
          <a:sx n="80" d="100"/>
          <a:sy n="80" d="100"/>
        </p:scale>
        <p:origin x="-372" y="30"/>
      </p:cViewPr>
      <p:guideLst>
        <p:guide orient="horz" pos="2160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&#3648;&#3614;&#3592;%20%20PR%20%20SMC\&#3609;&#3635;&#3648;&#3626;&#3609;&#3629;\&#3626;&#3619;&#3640;&#3611;%20&#3619;&#3623;&#3617;%20&#3648;&#3586;&#3605;%208%20%20&#3603;%20&#3617;&#3636;%20&#3618;%2063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D:\&#3648;&#3614;&#3592;%20%20PR%20%20SMC\&#3609;&#3635;&#3648;&#3626;&#3609;&#3629;\&#3626;&#3619;&#3640;&#3611;%20&#3619;&#3623;&#3617;%20&#3648;&#3586;&#3605;%208%20%20&#3603;%20&#3617;&#3636;%20&#3618;%2063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D:\&#3648;&#3614;&#3592;%20%20PR%20%20SMC\&#3609;&#3635;&#3648;&#3626;&#3609;&#3629;\&#3626;&#3619;&#3640;&#3611;%20&#3619;&#3623;&#3617;%20&#3648;&#3586;&#3605;%208%20%20&#3603;%20&#3617;&#3636;%20&#3618;%2063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D:\&#3648;&#3614;&#3592;%20%20PR%20%20SMC\&#3609;&#3635;&#3648;&#3626;&#3609;&#3629;\&#3626;&#3619;&#3640;&#3611;%20&#3619;&#3623;&#3617;%20&#3648;&#3586;&#3605;%208%20%20&#3603;%20&#3617;&#3636;%20&#3618;%2063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G:\&#3607;&#3635;&#3585;&#3619;&#3634;&#3615;%20%20OPD%20SMC...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D:\&#3648;&#3614;&#3592;%20%20PR%20%20SMC\&#3609;&#3635;&#3648;&#3626;&#3609;&#3629;\&#3626;&#3619;&#3640;&#3611;%20&#3619;&#3623;&#3617;%20&#3648;&#3586;&#3605;%208%20%20&#3603;%20&#3617;&#3636;%20&#3618;%206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'สกลนคร + อุดร'!$B$3</c:f>
              <c:strCache>
                <c:ptCount val="1"/>
                <c:pt idx="0">
                  <c:v>สถิติการให้บริการ รพ.สกลนคร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'สกลนคร + อุดร'!$A$4:$A$9</c:f>
              <c:strCache>
                <c:ptCount val="6"/>
                <c:pt idx="0">
                  <c:v>อายุรกรรม</c:v>
                </c:pt>
                <c:pt idx="1">
                  <c:v>ศัลยกรรม</c:v>
                </c:pt>
                <c:pt idx="2">
                  <c:v>สูติกรรม</c:v>
                </c:pt>
                <c:pt idx="3">
                  <c:v>ตา หู คอ จมูก</c:v>
                </c:pt>
                <c:pt idx="4">
                  <c:v>กุมารเวชกรรม</c:v>
                </c:pt>
                <c:pt idx="5">
                  <c:v>ทำหัตถการและผ่าตัด</c:v>
                </c:pt>
              </c:strCache>
            </c:strRef>
          </c:cat>
          <c:val>
            <c:numRef>
              <c:f>'สกลนคร + อุดร'!$B$4:$B$9</c:f>
              <c:numCache>
                <c:formatCode>General</c:formatCode>
                <c:ptCount val="6"/>
                <c:pt idx="0">
                  <c:v>4814</c:v>
                </c:pt>
                <c:pt idx="1">
                  <c:v>679</c:v>
                </c:pt>
                <c:pt idx="2">
                  <c:v>497</c:v>
                </c:pt>
                <c:pt idx="3">
                  <c:v>781</c:v>
                </c:pt>
                <c:pt idx="4">
                  <c:v>39</c:v>
                </c:pt>
                <c:pt idx="5">
                  <c:v>62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9909120"/>
        <c:axId val="37329088"/>
      </c:lineChart>
      <c:catAx>
        <c:axId val="17990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7329088"/>
        <c:crosses val="autoZero"/>
        <c:auto val="1"/>
        <c:lblAlgn val="ctr"/>
        <c:lblOffset val="100"/>
        <c:noMultiLvlLbl val="0"/>
      </c:catAx>
      <c:valAx>
        <c:axId val="3732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7990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'สกลนคร + อุดร'!$B$25</c:f>
              <c:strCache>
                <c:ptCount val="1"/>
                <c:pt idx="0">
                  <c:v>สถิติการให้บริการ รพ.อุดรธานี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'สกลนคร + อุดร'!$A$26:$A$30</c:f>
              <c:strCache>
                <c:ptCount val="5"/>
                <c:pt idx="0">
                  <c:v>อายุรกรรม</c:v>
                </c:pt>
                <c:pt idx="1">
                  <c:v>ออร์โธปิดิกส์</c:v>
                </c:pt>
                <c:pt idx="2">
                  <c:v>สูติกรรม</c:v>
                </c:pt>
                <c:pt idx="3">
                  <c:v>ศัลยกรรม</c:v>
                </c:pt>
                <c:pt idx="4">
                  <c:v>กุมารเวชกรรม</c:v>
                </c:pt>
              </c:strCache>
            </c:strRef>
          </c:cat>
          <c:val>
            <c:numRef>
              <c:f>'สกลนคร + อุดร'!$B$26:$B$30</c:f>
              <c:numCache>
                <c:formatCode>General</c:formatCode>
                <c:ptCount val="5"/>
                <c:pt idx="0">
                  <c:v>3792</c:v>
                </c:pt>
                <c:pt idx="1">
                  <c:v>693</c:v>
                </c:pt>
                <c:pt idx="2">
                  <c:v>157</c:v>
                </c:pt>
                <c:pt idx="3">
                  <c:v>240</c:v>
                </c:pt>
                <c:pt idx="4">
                  <c:v>246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0028928"/>
        <c:axId val="188775168"/>
      </c:lineChart>
      <c:catAx>
        <c:axId val="18002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88775168"/>
        <c:crosses val="autoZero"/>
        <c:auto val="1"/>
        <c:lblAlgn val="ctr"/>
        <c:lblOffset val="100"/>
        <c:noMultiLvlLbl val="0"/>
      </c:catAx>
      <c:valAx>
        <c:axId val="188775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80028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'หนองคาย + นครพนม'!$J$5</c:f>
              <c:strCache>
                <c:ptCount val="1"/>
                <c:pt idx="0">
                  <c:v>ผลการดำเนินงานOPD SMC  ต.ค. 62 - มิ.ย.63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'หนองคาย + นครพนม'!$I$6:$I$12</c:f>
              <c:strCache>
                <c:ptCount val="7"/>
                <c:pt idx="0">
                  <c:v>คลินิกทันตกรรม</c:v>
                </c:pt>
                <c:pt idx="1">
                  <c:v>ศัลยกรรมระบบประสาท</c:v>
                </c:pt>
                <c:pt idx="2">
                  <c:v>ศัลยกรรมทางเดินปัสสาวะและเพศชาย</c:v>
                </c:pt>
                <c:pt idx="3">
                  <c:v>ศัลยกรรมกระดูก</c:v>
                </c:pt>
                <c:pt idx="4">
                  <c:v>จิตเวช (คลินิกรักษ์ใจ)</c:v>
                </c:pt>
                <c:pt idx="5">
                  <c:v>โรคหัวใจ</c:v>
                </c:pt>
                <c:pt idx="6">
                  <c:v>ฝากครรภ์  ANC</c:v>
                </c:pt>
              </c:strCache>
            </c:strRef>
          </c:cat>
          <c:val>
            <c:numRef>
              <c:f>'หนองคาย + นครพนม'!$J$6:$J$12</c:f>
              <c:numCache>
                <c:formatCode>General</c:formatCode>
                <c:ptCount val="7"/>
                <c:pt idx="0">
                  <c:v>850</c:v>
                </c:pt>
                <c:pt idx="1">
                  <c:v>127</c:v>
                </c:pt>
                <c:pt idx="2">
                  <c:v>216</c:v>
                </c:pt>
                <c:pt idx="3">
                  <c:v>255</c:v>
                </c:pt>
                <c:pt idx="4">
                  <c:v>96</c:v>
                </c:pt>
                <c:pt idx="5">
                  <c:v>880</c:v>
                </c:pt>
                <c:pt idx="6">
                  <c:v>245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8812800"/>
        <c:axId val="37342016"/>
      </c:lineChart>
      <c:catAx>
        <c:axId val="18881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7342016"/>
        <c:crosses val="autoZero"/>
        <c:auto val="1"/>
        <c:lblAlgn val="ctr"/>
        <c:lblOffset val="100"/>
        <c:noMultiLvlLbl val="0"/>
      </c:catAx>
      <c:valAx>
        <c:axId val="3734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8881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'หนองคาย + นครพนม'!$B$4</c:f>
              <c:strCache>
                <c:ptCount val="1"/>
                <c:pt idx="0">
                  <c:v>ผลการดำเนินงานIPD SMC  ต.ค. 62 - มิ.ย.63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'หนองคาย + นครพนม'!$A$5:$A$8</c:f>
              <c:strCache>
                <c:ptCount val="4"/>
                <c:pt idx="0">
                  <c:v>สาขาสูติ-นรีเวช (C/S)</c:v>
                </c:pt>
                <c:pt idx="1">
                  <c:v>สาขาระบบทางเดินปัสสาวะ</c:v>
                </c:pt>
                <c:pt idx="2">
                  <c:v>สาขาศัลยกรรมกระดูกและข้อ</c:v>
                </c:pt>
                <c:pt idx="3">
                  <c:v>สาขาจักษุ</c:v>
                </c:pt>
              </c:strCache>
            </c:strRef>
          </c:cat>
          <c:val>
            <c:numRef>
              <c:f>'หนองคาย + นครพนม'!$B$5:$B$8</c:f>
              <c:numCache>
                <c:formatCode>General</c:formatCode>
                <c:ptCount val="4"/>
                <c:pt idx="0">
                  <c:v>144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8858368"/>
        <c:axId val="37343744"/>
      </c:lineChart>
      <c:catAx>
        <c:axId val="18885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7343744"/>
        <c:crosses val="autoZero"/>
        <c:auto val="1"/>
        <c:lblAlgn val="ctr"/>
        <c:lblOffset val="100"/>
        <c:noMultiLvlLbl val="0"/>
      </c:catAx>
      <c:valAx>
        <c:axId val="3734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8885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รายรับ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Sheet3!$B$1:$J$1</c:f>
              <c:strCache>
                <c:ptCount val="9"/>
                <c:pt idx="0">
                  <c:v>ทันตฯ</c:v>
                </c:pt>
                <c:pt idx="1">
                  <c:v>cardio</c:v>
                </c:pt>
                <c:pt idx="2">
                  <c:v>Neuro</c:v>
                </c:pt>
                <c:pt idx="3">
                  <c:v>Ortho</c:v>
                </c:pt>
                <c:pt idx="4">
                  <c:v>Uro</c:v>
                </c:pt>
                <c:pt idx="5">
                  <c:v>รักษ์ใจ</c:v>
                </c:pt>
                <c:pt idx="6">
                  <c:v>ANC</c:v>
                </c:pt>
                <c:pt idx="7">
                  <c:v>การเงิน+Lab+เภสัช</c:v>
                </c:pt>
                <c:pt idx="8">
                  <c:v>รวมรับ</c:v>
                </c:pt>
              </c:strCache>
            </c:strRef>
          </c:cat>
          <c:val>
            <c:numRef>
              <c:f>Sheet3!$B$2:$J$2</c:f>
              <c:numCache>
                <c:formatCode>#,##0.00</c:formatCode>
                <c:ptCount val="9"/>
                <c:pt idx="0">
                  <c:v>387607.25</c:v>
                </c:pt>
                <c:pt idx="1">
                  <c:v>1077299.75</c:v>
                </c:pt>
                <c:pt idx="2">
                  <c:v>38100</c:v>
                </c:pt>
                <c:pt idx="3">
                  <c:v>92880</c:v>
                </c:pt>
                <c:pt idx="4">
                  <c:v>71420</c:v>
                </c:pt>
                <c:pt idx="5">
                  <c:v>62400</c:v>
                </c:pt>
                <c:pt idx="6">
                  <c:v>205800</c:v>
                </c:pt>
                <c:pt idx="7">
                  <c:v>0</c:v>
                </c:pt>
                <c:pt idx="8">
                  <c:v>1935507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รายจ่าย(ค่าตอบแทน)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Sheet3!$B$1:$J$1</c:f>
              <c:strCache>
                <c:ptCount val="9"/>
                <c:pt idx="0">
                  <c:v>ทันตฯ</c:v>
                </c:pt>
                <c:pt idx="1">
                  <c:v>cardio</c:v>
                </c:pt>
                <c:pt idx="2">
                  <c:v>Neuro</c:v>
                </c:pt>
                <c:pt idx="3">
                  <c:v>Ortho</c:v>
                </c:pt>
                <c:pt idx="4">
                  <c:v>Uro</c:v>
                </c:pt>
                <c:pt idx="5">
                  <c:v>รักษ์ใจ</c:v>
                </c:pt>
                <c:pt idx="6">
                  <c:v>ANC</c:v>
                </c:pt>
                <c:pt idx="7">
                  <c:v>การเงิน+Lab+เภสัช</c:v>
                </c:pt>
                <c:pt idx="8">
                  <c:v>รวมรับ</c:v>
                </c:pt>
              </c:strCache>
            </c:strRef>
          </c:cat>
          <c:val>
            <c:numRef>
              <c:f>Sheet3!$B$3:$J$3</c:f>
              <c:numCache>
                <c:formatCode>#,##0</c:formatCode>
                <c:ptCount val="9"/>
                <c:pt idx="0">
                  <c:v>560192</c:v>
                </c:pt>
                <c:pt idx="1">
                  <c:v>195440</c:v>
                </c:pt>
                <c:pt idx="2">
                  <c:v>52425</c:v>
                </c:pt>
                <c:pt idx="3">
                  <c:v>87450</c:v>
                </c:pt>
                <c:pt idx="4">
                  <c:v>78215</c:v>
                </c:pt>
                <c:pt idx="5">
                  <c:v>73115</c:v>
                </c:pt>
                <c:pt idx="6">
                  <c:v>171670</c:v>
                </c:pt>
                <c:pt idx="7">
                  <c:v>100100</c:v>
                </c:pt>
                <c:pt idx="8">
                  <c:v>1318607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860928"/>
        <c:axId val="188719680"/>
      </c:lineChart>
      <c:catAx>
        <c:axId val="18886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88719680"/>
        <c:crosses val="autoZero"/>
        <c:auto val="1"/>
        <c:lblAlgn val="ctr"/>
        <c:lblOffset val="100"/>
        <c:noMultiLvlLbl val="0"/>
      </c:catAx>
      <c:valAx>
        <c:axId val="18871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88860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'หนองคาย + นครพนม'!$B$27</c:f>
              <c:strCache>
                <c:ptCount val="1"/>
                <c:pt idx="0">
                  <c:v>ผลการดำเนินงาน โรงพยาบาลนครพนม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'หนองคาย + นครพนม'!$A$28:$A$31</c:f>
              <c:strCache>
                <c:ptCount val="4"/>
                <c:pt idx="0">
                  <c:v>Echo.</c:v>
                </c:pt>
                <c:pt idx="1">
                  <c:v>Neuro</c:v>
                </c:pt>
                <c:pt idx="2">
                  <c:v>Heart</c:v>
                </c:pt>
                <c:pt idx="3">
                  <c:v>MED</c:v>
                </c:pt>
              </c:strCache>
            </c:strRef>
          </c:cat>
          <c:val>
            <c:numRef>
              <c:f>'หนองคาย + นครพนม'!$B$28:$B$31</c:f>
              <c:numCache>
                <c:formatCode>General</c:formatCode>
                <c:ptCount val="4"/>
                <c:pt idx="0">
                  <c:v>15</c:v>
                </c:pt>
                <c:pt idx="1">
                  <c:v>129</c:v>
                </c:pt>
                <c:pt idx="2">
                  <c:v>118</c:v>
                </c:pt>
                <c:pt idx="3">
                  <c:v>83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0604800"/>
        <c:axId val="188723712"/>
      </c:lineChart>
      <c:catAx>
        <c:axId val="19060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88723712"/>
        <c:crosses val="autoZero"/>
        <c:auto val="1"/>
        <c:lblAlgn val="ctr"/>
        <c:lblOffset val="100"/>
        <c:noMultiLvlLbl val="0"/>
      </c:catAx>
      <c:valAx>
        <c:axId val="18872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9060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DAE52-E27E-435F-AD8A-2CB77CA7B05D}" type="datetimeFigureOut">
              <a:rPr lang="th-TH" smtClean="0"/>
              <a:t>04/08/63</a:t>
            </a:fld>
            <a:endParaRPr lang="th-TH" dirty="0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0B54F-9F94-4342-9CEE-7A27FA788AFB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8418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EABDD-3ED5-4D89-B8D2-0DF35D893A18}" type="slidenum">
              <a:rPr lang="th-TH" smtClean="0"/>
              <a:t>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6260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0B54F-9F94-4342-9CEE-7A27FA788AFB}" type="slidenum">
              <a:rPr lang="th-TH" smtClean="0"/>
              <a:t>23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8624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810101" y="2130426"/>
            <a:ext cx="9181148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620203" y="3886200"/>
            <a:ext cx="756094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04/08/63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4791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04/08/63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4551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7830979" y="274639"/>
            <a:ext cx="2430304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540067" y="274639"/>
            <a:ext cx="7110889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04/08/63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3072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04/08/63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7922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53232" y="4406901"/>
            <a:ext cx="91811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53232" y="2906713"/>
            <a:ext cx="91811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04/08/63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204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540068" y="1600201"/>
            <a:ext cx="4770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5490686" y="1600201"/>
            <a:ext cx="4770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04/08/63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8398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40068" y="1535113"/>
            <a:ext cx="47724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540068" y="2174875"/>
            <a:ext cx="47724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5486936" y="1535113"/>
            <a:ext cx="47743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5486936" y="2174875"/>
            <a:ext cx="477434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04/08/63</a:t>
            </a:fld>
            <a:endParaRPr lang="th-TH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8129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04/08/63</a:t>
            </a:fld>
            <a:endParaRPr lang="th-TH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6596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04/08/63</a:t>
            </a:fld>
            <a:endParaRPr lang="th-TH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3613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40068" y="273050"/>
            <a:ext cx="3553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223028" y="273051"/>
            <a:ext cx="60382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540068" y="1435101"/>
            <a:ext cx="3553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04/08/63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17414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17140" y="4800600"/>
            <a:ext cx="64808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117140" y="612775"/>
            <a:ext cx="64808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117140" y="5367338"/>
            <a:ext cx="64808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D61B-F1F0-4CAB-BCA0-F2685390B2CD}" type="datetimeFigureOut">
              <a:rPr lang="th-TH" smtClean="0"/>
              <a:t>04/08/63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7415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40068" y="1600201"/>
            <a:ext cx="972121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540068" y="6356351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6D61B-F1F0-4CAB-BCA0-F2685390B2CD}" type="datetimeFigureOut">
              <a:rPr lang="th-TH" smtClean="0"/>
              <a:t>04/08/63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7740968" y="6356351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03246-8D56-4301-93CD-3E20CDC2069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1202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h.qr-code-generator.com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chart" Target="../charts/chart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1214"/>
            <a:ext cx="10801349" cy="500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3274116" y="5232990"/>
            <a:ext cx="74847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แพทย์หญิงฤดีมน   สกุลคู</a:t>
            </a:r>
          </a:p>
          <a:p>
            <a:pPr algn="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ประธานสาขาการจัดระบบบริการเพิ่มพิเศษสำหรับประชาชน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:CHC</a:t>
            </a:r>
            <a:endPara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และคลินิกพิเศษเฉพาะทางนอกเวลาราชการ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:SMC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552052" y="404664"/>
            <a:ext cx="76972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 smtClean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คลินิก</a:t>
            </a:r>
            <a:r>
              <a:rPr lang="th-TH" sz="44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พิเศษเฉพาะทางนอกเวลาราชการ </a:t>
            </a:r>
            <a:endParaRPr lang="th-TH" sz="4400" b="1" dirty="0" smtClean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400" b="1" dirty="0" smtClean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4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</a:t>
            </a:r>
            <a:r>
              <a:rPr lang="en-US" sz="4400" b="1" dirty="0" smtClean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Clinic:SMC</a:t>
            </a:r>
            <a:r>
              <a:rPr lang="en-US" sz="44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413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216024" y="603551"/>
            <a:ext cx="5631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สาขาแพทย์เฉพาะทาง</a:t>
            </a:r>
            <a:r>
              <a:rPr lang="th-TH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ที่ดำเนินการ</a:t>
            </a:r>
            <a:r>
              <a:rPr lang="th-TH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เปิด</a:t>
            </a:r>
            <a:r>
              <a:rPr lang="th-TH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ให้บริการ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6099" y="1052736"/>
            <a:ext cx="75435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</a:t>
            </a:r>
            <a:r>
              <a:rPr lang="th-TH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ทันตก</a:t>
            </a:r>
            <a:r>
              <a:rPr lang="th-TH" dirty="0" err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รรม</a:t>
            </a:r>
            <a:r>
              <a:rPr lang="th-TH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th-TH" dirty="0" smtClean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2.อายุรก</a:t>
            </a:r>
            <a:r>
              <a:rPr lang="th-TH" dirty="0" err="1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รรม</a:t>
            </a:r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โรคหัวใจ</a:t>
            </a:r>
          </a:p>
          <a:p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3.ศัลยกรรมกระดูกและข้อ</a:t>
            </a:r>
          </a:p>
          <a:p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4.ศัลยกรรมทางเดินปัสสาวะและสุขภาพเพศชาย</a:t>
            </a:r>
          </a:p>
          <a:p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5.ศัลยกรรมระบบประสาท</a:t>
            </a:r>
          </a:p>
          <a:p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6.คลินิกฝากครรภ์ (</a:t>
            </a:r>
            <a:r>
              <a:rPr lang="en-US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ANC) </a:t>
            </a:r>
            <a:endParaRPr lang="th-TH" dirty="0" smtClean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7.จิตเวช</a:t>
            </a:r>
          </a:p>
          <a:p>
            <a:r>
              <a:rPr lang="th-TH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สาขาที่กำลังจะเปิดให้บริการ</a:t>
            </a:r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เดือนกรกฎาคม 2563</a:t>
            </a:r>
          </a:p>
          <a:p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1.อายุรก</a:t>
            </a:r>
            <a:r>
              <a:rPr lang="th-TH" dirty="0" err="1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รรม</a:t>
            </a:r>
            <a:r>
              <a:rPr lang="th-TH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ทางเดินหายใจ </a:t>
            </a:r>
            <a:endParaRPr lang="th-TH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4" name="สี่เหลี่ยมผืนผ้า 83"/>
          <p:cNvSpPr/>
          <p:nvPr/>
        </p:nvSpPr>
        <p:spPr>
          <a:xfrm>
            <a:off x="3960515" y="83127"/>
            <a:ext cx="28873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SMC: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โรงพยาบาลหนองคาย</a:t>
            </a:r>
            <a:endParaRPr lang="th-TH" dirty="0"/>
          </a:p>
        </p:txBody>
      </p:sp>
      <p:sp>
        <p:nvSpPr>
          <p:cNvPr id="85" name="สี่เหลี่ยมผืนผ้า 84"/>
          <p:cNvSpPr/>
          <p:nvPr/>
        </p:nvSpPr>
        <p:spPr>
          <a:xfrm>
            <a:off x="7822649" y="-78466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ลูกศรขวา 3"/>
          <p:cNvSpPr/>
          <p:nvPr/>
        </p:nvSpPr>
        <p:spPr>
          <a:xfrm>
            <a:off x="2428125" y="1527723"/>
            <a:ext cx="429922" cy="5040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2815488" y="1188326"/>
            <a:ext cx="1008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-ตรวจ</a:t>
            </a:r>
          </a:p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ECHO</a:t>
            </a:r>
          </a:p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EST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170" y="3069160"/>
            <a:ext cx="2546097" cy="1800000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251" y="1124944"/>
            <a:ext cx="2400000" cy="1800000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317" y="1175867"/>
            <a:ext cx="2690113" cy="1800000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67" y="4981160"/>
            <a:ext cx="2691588" cy="1800000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4" y="5023054"/>
            <a:ext cx="2546097" cy="1799977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46" y="4981160"/>
            <a:ext cx="2546097" cy="1799977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41" y="5013376"/>
            <a:ext cx="2356357" cy="1665839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20" y="3065184"/>
            <a:ext cx="2561306" cy="17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50"/>
          <a:stretch/>
        </p:blipFill>
        <p:spPr>
          <a:xfrm>
            <a:off x="-1" y="-1"/>
            <a:ext cx="6120755" cy="2782909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" t="32285" r="3235" b="31751"/>
          <a:stretch/>
        </p:blipFill>
        <p:spPr>
          <a:xfrm>
            <a:off x="72083" y="2782906"/>
            <a:ext cx="10657183" cy="4174486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68470" r="3482"/>
          <a:stretch/>
        </p:blipFill>
        <p:spPr>
          <a:xfrm>
            <a:off x="6120754" y="310294"/>
            <a:ext cx="4608512" cy="21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สี่เหลี่ยมผืนผ้า 83"/>
          <p:cNvSpPr/>
          <p:nvPr/>
        </p:nvSpPr>
        <p:spPr>
          <a:xfrm>
            <a:off x="3960515" y="83127"/>
            <a:ext cx="28873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SMC: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โรงพยาบาลหนองคาย</a:t>
            </a:r>
            <a:endParaRPr lang="th-TH" dirty="0"/>
          </a:p>
        </p:txBody>
      </p:sp>
      <p:sp>
        <p:nvSpPr>
          <p:cNvPr id="85" name="สี่เหลี่ยมผืนผ้า 84"/>
          <p:cNvSpPr/>
          <p:nvPr/>
        </p:nvSpPr>
        <p:spPr>
          <a:xfrm>
            <a:off x="7822649" y="-78466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1" name="แผนภูมิ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6585355"/>
              </p:ext>
            </p:extLst>
          </p:nvPr>
        </p:nvGraphicFramePr>
        <p:xfrm>
          <a:off x="288107" y="1696271"/>
          <a:ext cx="482453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แผนภูมิ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6106856"/>
              </p:ext>
            </p:extLst>
          </p:nvPr>
        </p:nvGraphicFramePr>
        <p:xfrm>
          <a:off x="5472683" y="1696271"/>
          <a:ext cx="5166320" cy="309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กลุ่ม 12"/>
          <p:cNvGrpSpPr/>
          <p:nvPr/>
        </p:nvGrpSpPr>
        <p:grpSpPr>
          <a:xfrm>
            <a:off x="1239123" y="4971153"/>
            <a:ext cx="8064894" cy="1678756"/>
            <a:chOff x="216101" y="5013175"/>
            <a:chExt cx="8064894" cy="1678756"/>
          </a:xfrm>
        </p:grpSpPr>
        <p:pic>
          <p:nvPicPr>
            <p:cNvPr id="15" name="รูปภาพ 14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01" y="5013175"/>
              <a:ext cx="2844315" cy="1672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รูปภาพ 15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715" y="5019211"/>
              <a:ext cx="2520280" cy="1666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รูปภาพ 16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5019211"/>
              <a:ext cx="2448273" cy="167272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5971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43294" y="577993"/>
            <a:ext cx="5579861" cy="518074"/>
          </a:xfrm>
          <a:prstGeom prst="rect">
            <a:avLst/>
          </a:prstGeom>
          <a:noFill/>
        </p:spPr>
        <p:txBody>
          <a:bodyPr wrap="square" lIns="81010" tIns="40505" rIns="81010" bIns="40505">
            <a:spAutoFit/>
          </a:bodyPr>
          <a:lstStyle/>
          <a:p>
            <a:r>
              <a:rPr lang="th-TH" sz="2835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คลินิกพิเศษนอกเวลาราชการ </a:t>
            </a:r>
            <a:r>
              <a:rPr lang="en-US" sz="2835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SMC </a:t>
            </a:r>
            <a:r>
              <a:rPr lang="th-TH" sz="2835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2835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OPD</a:t>
            </a:r>
            <a:r>
              <a:rPr lang="th-TH" sz="2835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553087" y="1427300"/>
            <a:ext cx="827471" cy="255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063" dirty="0"/>
              <a:t>จำนวนเงิน (บาท)</a:t>
            </a:r>
          </a:p>
        </p:txBody>
      </p:sp>
      <p:graphicFrame>
        <p:nvGraphicFramePr>
          <p:cNvPr id="10" name="แผนภูมิ 9"/>
          <p:cNvGraphicFramePr>
            <a:graphicFrameLocks/>
          </p:cNvGraphicFramePr>
          <p:nvPr>
            <p:extLst/>
          </p:nvPr>
        </p:nvGraphicFramePr>
        <p:xfrm>
          <a:off x="575716" y="1604528"/>
          <a:ext cx="9583421" cy="473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136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699" y="55501"/>
            <a:ext cx="4752603" cy="6781682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3" y="55501"/>
            <a:ext cx="4752528" cy="672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3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812998"/>
              </p:ext>
            </p:extLst>
          </p:nvPr>
        </p:nvGraphicFramePr>
        <p:xfrm>
          <a:off x="720155" y="1340768"/>
          <a:ext cx="9145016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สี่เหลี่ยมผืนผ้า 4"/>
          <p:cNvSpPr/>
          <p:nvPr/>
        </p:nvSpPr>
        <p:spPr>
          <a:xfrm>
            <a:off x="3960515" y="116632"/>
            <a:ext cx="28953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SMC: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โรงพยาบาลนครพนม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8740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41" y="183356"/>
            <a:ext cx="4931292" cy="229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" y="107577"/>
            <a:ext cx="3891192" cy="2202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6" y="2479746"/>
            <a:ext cx="3210094" cy="4195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755" y="2309795"/>
            <a:ext cx="3157526" cy="426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ลูกศรโค้งลง 2"/>
          <p:cNvSpPr/>
          <p:nvPr/>
        </p:nvSpPr>
        <p:spPr>
          <a:xfrm rot="2143148">
            <a:off x="7510747" y="1905456"/>
            <a:ext cx="1389499" cy="6715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8" name="ลูกศรโค้งลง 7"/>
          <p:cNvSpPr/>
          <p:nvPr/>
        </p:nvSpPr>
        <p:spPr>
          <a:xfrm rot="7048209">
            <a:off x="6182171" y="2274346"/>
            <a:ext cx="996412" cy="58111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5" name="ลูกศรโค้งขวา 4"/>
          <p:cNvSpPr/>
          <p:nvPr/>
        </p:nvSpPr>
        <p:spPr>
          <a:xfrm rot="5742940">
            <a:off x="4710594" y="-379731"/>
            <a:ext cx="618339" cy="1572152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939004" y="-55320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วงรี 9"/>
          <p:cNvSpPr/>
          <p:nvPr/>
        </p:nvSpPr>
        <p:spPr>
          <a:xfrm>
            <a:off x="6264770" y="472837"/>
            <a:ext cx="720080" cy="6388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วงรี 13"/>
          <p:cNvSpPr/>
          <p:nvPr/>
        </p:nvSpPr>
        <p:spPr>
          <a:xfrm>
            <a:off x="5904730" y="1243591"/>
            <a:ext cx="720080" cy="6388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วงรี 14"/>
          <p:cNvSpPr/>
          <p:nvPr/>
        </p:nvSpPr>
        <p:spPr>
          <a:xfrm>
            <a:off x="6984850" y="1230249"/>
            <a:ext cx="720080" cy="6388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31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/>
          <p:cNvSpPr txBox="1"/>
          <p:nvPr/>
        </p:nvSpPr>
        <p:spPr>
          <a:xfrm>
            <a:off x="4338353" y="251937"/>
            <a:ext cx="2585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/>
              <a:t>แผนดำเนินงาน 5 ปี</a:t>
            </a:r>
            <a:endParaRPr lang="th-TH" sz="3200" b="1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0001" t="23925" r="22667" b="9705"/>
          <a:stretch/>
        </p:blipFill>
        <p:spPr>
          <a:xfrm>
            <a:off x="1440235" y="980728"/>
            <a:ext cx="8064896" cy="52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46" y="857571"/>
            <a:ext cx="9142857" cy="5142857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4338353" y="251937"/>
            <a:ext cx="2430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House model</a:t>
            </a:r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401781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000" t="8519" r="30001" b="6149"/>
          <a:stretch/>
        </p:blipFill>
        <p:spPr>
          <a:xfrm>
            <a:off x="1224211" y="822485"/>
            <a:ext cx="8424936" cy="5947013"/>
          </a:xfrm>
          <a:prstGeom prst="rect">
            <a:avLst/>
          </a:prstGeom>
        </p:spPr>
      </p:pic>
      <p:sp>
        <p:nvSpPr>
          <p:cNvPr id="3" name="กล่องข้อความ 2"/>
          <p:cNvSpPr txBox="1"/>
          <p:nvPr/>
        </p:nvSpPr>
        <p:spPr>
          <a:xfrm>
            <a:off x="4338353" y="251937"/>
            <a:ext cx="3168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Service Plan 2563</a:t>
            </a:r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2785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58256" y="116632"/>
            <a:ext cx="9937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คลินิกพิเศษเฉพาะทางนอกเวลา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ราชการ: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Special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Medical Clinic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(SMC)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" name="กลุ่ม 9"/>
          <p:cNvGrpSpPr/>
          <p:nvPr/>
        </p:nvGrpSpPr>
        <p:grpSpPr>
          <a:xfrm>
            <a:off x="864171" y="1052736"/>
            <a:ext cx="9191526" cy="5040560"/>
            <a:chOff x="864171" y="1052736"/>
            <a:chExt cx="9191526" cy="5040560"/>
          </a:xfrm>
        </p:grpSpPr>
        <p:grpSp>
          <p:nvGrpSpPr>
            <p:cNvPr id="2" name="กลุ่ม 1"/>
            <p:cNvGrpSpPr/>
            <p:nvPr/>
          </p:nvGrpSpPr>
          <p:grpSpPr>
            <a:xfrm>
              <a:off x="864171" y="1052736"/>
              <a:ext cx="1278300" cy="5040560"/>
              <a:chOff x="864171" y="1052736"/>
              <a:chExt cx="1224136" cy="489585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0056" y="1271811"/>
                <a:ext cx="668251" cy="445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171" y="1052736"/>
                <a:ext cx="790575" cy="4895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สี่เหลี่ยมผืนผ้า 2"/>
            <p:cNvSpPr/>
            <p:nvPr/>
          </p:nvSpPr>
          <p:spPr>
            <a:xfrm>
              <a:off x="2160315" y="1052736"/>
              <a:ext cx="7895382" cy="10456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41604" indent="-228904">
                <a:lnSpc>
                  <a:spcPts val="3500"/>
                </a:lnSpc>
                <a:spcBef>
                  <a:spcPts val="210"/>
                </a:spcBef>
              </a:pP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พื่อ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บส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งการ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</a:t>
              </a:r>
              <a:r>
                <a:rPr lang="th-TH" sz="2400" spc="-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</a:t>
              </a:r>
              <a:r>
                <a:rPr lang="th-TH" sz="2400" spc="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spc="-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ะ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</a:t>
              </a:r>
              <a:r>
                <a:rPr lang="th-TH" sz="2400" spc="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ชน</a:t>
              </a:r>
              <a:r>
                <a:rPr lang="th-TH" sz="2400" spc="-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พิ่ม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ทางเ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ลื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ห้ผู้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ารั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2400" spc="-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2400" spc="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ริการ</a:t>
              </a:r>
            </a:p>
            <a:p>
              <a:pPr marL="241604" indent="-228904">
                <a:lnSpc>
                  <a:spcPts val="3500"/>
                </a:lnSpc>
                <a:spcBef>
                  <a:spcPts val="210"/>
                </a:spcBef>
              </a:pPr>
              <a:r>
                <a:rPr lang="th-TH" sz="2400" spc="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ด้เ</a:t>
              </a:r>
              <a:r>
                <a:rPr lang="th-TH" sz="2400" spc="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</a:t>
              </a:r>
              <a:r>
                <a:rPr lang="th-TH" sz="2400" spc="-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ถึ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รบ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ริ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โดยแพทย์เ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ฉ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พาะทาง</a:t>
              </a:r>
            </a:p>
          </p:txBody>
        </p:sp>
        <p:sp>
          <p:nvSpPr>
            <p:cNvPr id="5" name="สี่เหลี่ยมผืนผ้า 4"/>
            <p:cNvSpPr/>
            <p:nvPr/>
          </p:nvSpPr>
          <p:spPr>
            <a:xfrm>
              <a:off x="2160314" y="2132856"/>
              <a:ext cx="4515931" cy="665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พื่อ</a:t>
              </a:r>
              <a:r>
                <a:rPr lang="th-TH" sz="3600" spc="-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</a:t>
              </a:r>
              <a:r>
                <a:rPr lang="th-TH" sz="3600" spc="-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ออั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งผู้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ารั</a:t>
              </a:r>
              <a:r>
                <a:rPr lang="th-TH" sz="3600" spc="-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บบ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ริการ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นเ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</a:t>
              </a:r>
              <a:r>
                <a:rPr lang="th-TH" sz="3600" spc="-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ารา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</a:t>
              </a:r>
              <a:r>
                <a:rPr lang="th-TH" sz="3600" spc="4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</a:t>
              </a:r>
              <a:r>
                <a:rPr lang="th-TH" sz="3600" baseline="952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endParaRPr lang="th-TH" sz="3600" dirty="0"/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2160314" y="2887826"/>
              <a:ext cx="7143441" cy="5411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>
                <a:lnSpc>
                  <a:spcPts val="3500"/>
                </a:lnSpc>
                <a:spcBef>
                  <a:spcPts val="350"/>
                </a:spcBef>
              </a:pP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</a:t>
              </a:r>
              <a:r>
                <a:rPr lang="th-TH" sz="2400" spc="-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นั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2400" spc="-9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</a:t>
              </a:r>
              <a:r>
                <a:rPr lang="th-TH" sz="2400" spc="4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นุ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ารธำร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รักษา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บุ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คลากรสาธารณ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สุ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ขไ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ว้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ะ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ริ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สุ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ขภ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พของ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ฐ </a:t>
              </a:r>
            </a:p>
          </p:txBody>
        </p:sp>
        <p:sp>
          <p:nvSpPr>
            <p:cNvPr id="7" name="สี่เหลี่ยมผืนผ้า 6"/>
            <p:cNvSpPr/>
            <p:nvPr/>
          </p:nvSpPr>
          <p:spPr>
            <a:xfrm>
              <a:off x="2142471" y="4509120"/>
              <a:ext cx="7356381" cy="5411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>
                <a:lnSpc>
                  <a:spcPts val="3500"/>
                </a:lnSpc>
                <a:spcBef>
                  <a:spcPts val="528"/>
                </a:spcBef>
              </a:pP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พัฒนา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ศั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กยภาพ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ารใ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ริ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ะพัฒนา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บุ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คลากร</a:t>
              </a:r>
              <a:r>
                <a:rPr lang="th-TH" sz="2400" spc="-3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ื่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อให้เ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ดบริกา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ี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มคุ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ณภาพ</a:t>
              </a:r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2142471" y="5393095"/>
              <a:ext cx="5508906" cy="4898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53975">
                <a:lnSpc>
                  <a:spcPts val="3090"/>
                </a:lnSpc>
                <a:spcBef>
                  <a:spcPts val="683"/>
                </a:spcBef>
              </a:pP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</a:t>
              </a:r>
              <a:r>
                <a:rPr lang="th-TH" sz="3600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พื่อ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ริหารทรั</a:t>
              </a:r>
              <a:r>
                <a:rPr lang="th-TH" sz="3600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พย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ากรที่มี</a:t>
              </a:r>
              <a:r>
                <a:rPr lang="th-TH" sz="3600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อยู่ใ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เกิด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ะสิ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ธิ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</a:t>
              </a:r>
              <a:r>
                <a:rPr lang="th-TH" sz="3600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และป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ะสิ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</a:t>
              </a:r>
              <a:r>
                <a:rPr lang="th-TH" sz="3600" spc="-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ธิ</a:t>
              </a:r>
              <a:r>
                <a:rPr lang="th-TH" sz="3600" spc="4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</a:t>
              </a:r>
              <a:r>
                <a:rPr lang="th-TH" sz="3600" baseline="2857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สี่เหลี่ยมผืนผ้า 8"/>
            <p:cNvSpPr/>
            <p:nvPr/>
          </p:nvSpPr>
          <p:spPr>
            <a:xfrm>
              <a:off x="2160315" y="3759423"/>
              <a:ext cx="7132986" cy="475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เพื่อเ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พิ่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มรายได้</a:t>
              </a:r>
              <a:r>
                <a:rPr lang="th-TH" sz="2400" spc="-3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พิ่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มความ</a:t>
              </a:r>
              <a:r>
                <a:rPr lang="th-TH" sz="2400" spc="-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มั่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นคง</a:t>
              </a:r>
              <a:r>
                <a:rPr lang="th-TH" sz="2400" spc="-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ทา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ด้านก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า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spc="4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งินกา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</a:t>
              </a:r>
              <a:r>
                <a:rPr lang="th-TH" sz="2400" spc="-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ลั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งของ</a:t>
              </a:r>
              <a:r>
                <a:rPr lang="th-TH" sz="2400" spc="9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รงพยาบาล </a:t>
              </a:r>
              <a:endParaRPr lang="th-TH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21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t="5524" r="4204" b="24585"/>
          <a:stretch/>
        </p:blipFill>
        <p:spPr>
          <a:xfrm>
            <a:off x="432123" y="842927"/>
            <a:ext cx="10049696" cy="5472608"/>
          </a:xfrm>
          <a:prstGeom prst="rect">
            <a:avLst/>
          </a:prstGeom>
        </p:spPr>
      </p:pic>
      <p:sp>
        <p:nvSpPr>
          <p:cNvPr id="3" name="กล่องข้อความ 2"/>
          <p:cNvSpPr txBox="1"/>
          <p:nvPr/>
        </p:nvSpPr>
        <p:spPr>
          <a:xfrm>
            <a:off x="4338353" y="251937"/>
            <a:ext cx="3049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Action Plan 2563</a:t>
            </a:r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29329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248453" y="210801"/>
            <a:ext cx="2736303" cy="666421"/>
            <a:chOff x="144092" y="130928"/>
            <a:chExt cx="2736303" cy="66642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92" y="130928"/>
              <a:ext cx="2736303" cy="666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สี่เหลี่ยมผืนผ้า 3"/>
            <p:cNvSpPr/>
            <p:nvPr/>
          </p:nvSpPr>
          <p:spPr>
            <a:xfrm>
              <a:off x="685965" y="212574"/>
              <a:ext cx="20665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ปัญหา/อุปสรรค </a:t>
              </a:r>
              <a:endParaRPr lang="th-TH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-41248"/>
            <a:ext cx="31400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1224211" y="1556792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-แพทย์ไม่สามารถเปิดให้บริการได้ครบทุกแผนก 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ระบบงานที่เกี่ยวข้องยัง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ไม่ประสานกัน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รอผลเลือดนาน เอกซเรย์พิเศษ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นาน 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ผ่าตัด ยังไม่สมบูรณ์ลงตัว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ประชาสัมพันธ์ยังไม่ทั่วถึง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-แพทย์ไม่สามารถเปิดให้บริการได้ครบทุกแผนก 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-บุคลากรผู้รับผิดชอบโดยตรง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-สถานที่คับแคบ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-ระบบ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ไม่สมบูรณ์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8187" y="105268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ระบบบริการ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43" y="3728602"/>
            <a:ext cx="3069765" cy="2333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9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931" y="1340768"/>
            <a:ext cx="10081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NKH: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218960" y="3049796"/>
            <a:ext cx="111320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SKNH: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180527" y="4705980"/>
            <a:ext cx="118931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UDH:</a:t>
            </a:r>
            <a:endParaRPr lang="th-TH" dirty="0"/>
          </a:p>
        </p:txBody>
      </p:sp>
      <p:grpSp>
        <p:nvGrpSpPr>
          <p:cNvPr id="6" name="กลุ่ม 5"/>
          <p:cNvGrpSpPr/>
          <p:nvPr/>
        </p:nvGrpSpPr>
        <p:grpSpPr>
          <a:xfrm>
            <a:off x="3960515" y="260442"/>
            <a:ext cx="3024336" cy="693463"/>
            <a:chOff x="216100" y="188640"/>
            <a:chExt cx="3024336" cy="809625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00" y="188640"/>
              <a:ext cx="3024336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สี่เหลี่ยมผืนผ้า 4"/>
            <p:cNvSpPr/>
            <p:nvPr/>
          </p:nvSpPr>
          <p:spPr>
            <a:xfrm>
              <a:off x="1080195" y="297328"/>
              <a:ext cx="14334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แผนพัฒนา</a:t>
              </a:r>
            </a:p>
          </p:txBody>
        </p:sp>
      </p:grpSp>
      <p:sp>
        <p:nvSpPr>
          <p:cNvPr id="7" name="สี่เหลี่ยมผืนผ้า 6"/>
          <p:cNvSpPr/>
          <p:nvPr/>
        </p:nvSpPr>
        <p:spPr>
          <a:xfrm>
            <a:off x="1942118" y="1321604"/>
            <a:ext cx="8652976" cy="5232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-เปิดให้บริการคลินิกพิเศษนอกเวลาราชการโรคระบบทางเดินหายใจ เดือน กรกฎาคม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411511" y="3121804"/>
            <a:ext cx="7488323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-เปิดบริการตรวจสวน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หัวใจ เริ่ม มิถุนายน 2563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411511" y="4635133"/>
            <a:ext cx="8183583" cy="95410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ปี 2564 นำเข้าแผนยุทธศาสตร์โรงพยาบาล เรื่องเพิ่มรายได้จาก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SMC 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ตั้งเป้าหมาย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เพื่อเพิ่มจำนวนผู้รับบริการ และเพิ่มรายได้จำนวน 20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ลูกศรขวา 9"/>
          <p:cNvSpPr/>
          <p:nvPr/>
        </p:nvSpPr>
        <p:spPr>
          <a:xfrm>
            <a:off x="1349410" y="1196752"/>
            <a:ext cx="532225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ลูกศรขวา 11"/>
          <p:cNvSpPr/>
          <p:nvPr/>
        </p:nvSpPr>
        <p:spPr>
          <a:xfrm>
            <a:off x="1563342" y="2924944"/>
            <a:ext cx="532225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ลูกศรขวา 12"/>
          <p:cNvSpPr/>
          <p:nvPr/>
        </p:nvSpPr>
        <p:spPr>
          <a:xfrm>
            <a:off x="1530785" y="4581128"/>
            <a:ext cx="532225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905" y="6486525"/>
            <a:ext cx="17335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07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3" y="-162512"/>
            <a:ext cx="6984775" cy="6984775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432123" y="332656"/>
            <a:ext cx="401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4"/>
              </a:rPr>
              <a:t>QR </a:t>
            </a:r>
            <a:r>
              <a:rPr lang="en-US" sz="3200" dirty="0" smtClean="0">
                <a:hlinkClick r:id="rId4"/>
              </a:rPr>
              <a:t>Code </a:t>
            </a:r>
            <a:r>
              <a:rPr lang="en-US" sz="3200" dirty="0" smtClean="0"/>
              <a:t>SMC </a:t>
            </a:r>
            <a:r>
              <a:rPr lang="th-TH" sz="3200" b="1" dirty="0" smtClean="0"/>
              <a:t>เขต8</a:t>
            </a:r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374885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35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989013" y="68532"/>
            <a:ext cx="72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คณะกรรมการดำเนินงาน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พัฒนาระบบบริการสุขภาพ สาขาการจัดระบบบริการเพิ่มพิเศษสำหรับประชาชน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เขตสุขภาพที่ ๘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973618" y="4146446"/>
            <a:ext cx="7610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1089518" y="2376856"/>
            <a:ext cx="849463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สุร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           ยศพล	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ผู้อำนวยการโรงพยาบาลหนองคาย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โรงพยาบาลอุดรธานี 	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นายกิติศักดิ์     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ด่าน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วิบูลย์ 		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โรงพยาบาลสกลนคร	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๔. นาย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ยุทธ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ชัย     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ตริ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สกุล    		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โรงพยาบาลนครพนม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 นายชุมนุม 	  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นันท์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โรงพยาบาลเลย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นายสมชาย      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เชื้อ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นานนท์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โรงพยาบาลหนองบัวลำภู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GB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นายณรงค์	    ธาดาเดช		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โรงพยาบาลจังหวัดบึงกาฬ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9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3038490" y="2967335"/>
            <a:ext cx="4951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สถานการณ์แต่ละจังหวัด </a:t>
            </a:r>
          </a:p>
        </p:txBody>
      </p:sp>
    </p:spTree>
    <p:extLst>
      <p:ext uri="{BB962C8B-B14F-4D97-AF65-F5344CB8AC3E}">
        <p14:creationId xmlns:p14="http://schemas.microsoft.com/office/powerpoint/2010/main" val="408131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82" y="980728"/>
            <a:ext cx="6679004" cy="236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2409343" y="3359773"/>
            <a:ext cx="6442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พิธีเปิดคลินิกพิเศษเฉพาะทางนอกเวลาราชการ โรงพยาบาลสกลนคร 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นายแพทย์กิตติศักดิ์ กลับดี ที่ปรึกษารัฐมนตรีว่าการกระทรวงสาธารณสุข ณ ตึกหัวใจเพื่อแผ่นดิน โรงพยาบาลสกลนคร  วันที่ 7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มกราคม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51" y="4727388"/>
            <a:ext cx="4262891" cy="18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339" y="4767587"/>
            <a:ext cx="4076848" cy="171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103901" y="69272"/>
            <a:ext cx="475252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SMC: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โรงพยาบาลสกลนคร</a:t>
            </a:r>
            <a:endParaRPr lang="th-TH" sz="4000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920955" y="-55320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55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23668" y="-21785"/>
            <a:ext cx="9101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 คลินิกพิเศษ เฉพาะทางนอกเวลาราชการ โรงพยาบาลสกลนคร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917069"/>
              </p:ext>
            </p:extLst>
          </p:nvPr>
        </p:nvGraphicFramePr>
        <p:xfrm>
          <a:off x="126989" y="935543"/>
          <a:ext cx="6880194" cy="19083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80194"/>
              </a:tblGrid>
              <a:tr h="241211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-ประชาสัมพันธ์ 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กลุ่มเป้าหมาย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/>
                </a:tc>
              </a:tr>
              <a:tr h="29461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-เขียน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โครงการ/เสนอโครงการ/ปรับปรุงอาคาร</a:t>
                      </a:r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สถานที่และจัดเตรียมอุปกรณ์</a:t>
                      </a:r>
                      <a:endParaRPr lang="th-TH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/>
                </a:tc>
              </a:tr>
              <a:tr h="241211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-อบรม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พฤติกรรมบริการเจ้าหน้าที่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/>
                </a:tc>
              </a:tr>
              <a:tr h="394849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-เปิด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ดำเนินการให้บริการคลินิกพิเศษเฉพาะทางนอกเวลาราชการในผู้ป่วยนอก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/>
                </a:tc>
              </a:tr>
              <a:tr h="39484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เปิดบริการผ่าตัดและหัตถการที่ไม่วิกฤตและไม่ฉุกเฉิน</a:t>
                      </a:r>
                      <a:endParaRPr lang="th-TH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2405" y="491480"/>
            <a:ext cx="306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 2561 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191165" y="531318"/>
            <a:ext cx="37650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1.ลดความแออัดในผู้ป่วยนอกในเวลาราชการ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t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ผู้ป่วยมีโอกาสรักษากับแพทย์เฉพาะทาง   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t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เป็นการให้บริการสำหรับ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</a:t>
            </a:r>
          </a:p>
          <a:p>
            <a:pPr fontAlgn="t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ฉุกเฉิน   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t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ผู้ป่วยและญาติมีทางเลือก     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t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เพิ่มรายได้ให้แก่บุคลากร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t"/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ลดระยะเวลารอคอยในการผ่าตัด            </a:t>
            </a:r>
          </a:p>
          <a:p>
            <a:pPr fontAlgn="t"/>
            <a:endParaRPr lang="th-TH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ลูกศรขวา 8"/>
          <p:cNvSpPr/>
          <p:nvPr/>
        </p:nvSpPr>
        <p:spPr>
          <a:xfrm>
            <a:off x="6622745" y="722312"/>
            <a:ext cx="680476" cy="576064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781213"/>
              </p:ext>
            </p:extLst>
          </p:nvPr>
        </p:nvGraphicFramePr>
        <p:xfrm>
          <a:off x="212049" y="3386609"/>
          <a:ext cx="6804756" cy="7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04756"/>
              </a:tblGrid>
              <a:tr h="241211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-เปิด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บริการคลินิกทันตกรรมเด็ก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41211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-เปิด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บริการตรวจสวนหัวใจ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23668" y="2924945"/>
            <a:ext cx="306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มกราคม 2562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992719"/>
              </p:ext>
            </p:extLst>
          </p:nvPr>
        </p:nvGraphicFramePr>
        <p:xfrm>
          <a:off x="212049" y="4555438"/>
          <a:ext cx="6804756" cy="7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04756"/>
              </a:tblGrid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-เปิด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ให้จองคิวด้วยแอปพลิเคชั่น </a:t>
                      </a:r>
                      <a:r>
                        <a:rPr lang="en-US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SMART Q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7195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-ย้าย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สถานที่ทำการคลินิกบางแห่งไปตึก 9 ชั้น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22405" y="4077073"/>
            <a:ext cx="306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สิงหาคม 2562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7332321" y="4529175"/>
            <a:ext cx="3555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สะดวก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ในการใช้เครื่องมือที่มีความพร้อม เช่น คลินิกจักษุ โสต ศอ นาสิก สูตินรี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เวชฯ</a:t>
            </a:r>
            <a:endParaRPr lang="th-TH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ลูกศรขวา 16"/>
          <p:cNvSpPr/>
          <p:nvPr/>
        </p:nvSpPr>
        <p:spPr>
          <a:xfrm>
            <a:off x="6535106" y="3814611"/>
            <a:ext cx="680476" cy="5760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7240715" y="3822786"/>
            <a:ext cx="3297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และญาติมี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ทางเลือก </a:t>
            </a:r>
            <a:endParaRPr lang="th-TH" sz="2400" dirty="0"/>
          </a:p>
        </p:txBody>
      </p:sp>
      <p:sp>
        <p:nvSpPr>
          <p:cNvPr id="21" name="ลูกศรขวา 20"/>
          <p:cNvSpPr/>
          <p:nvPr/>
        </p:nvSpPr>
        <p:spPr>
          <a:xfrm>
            <a:off x="6515398" y="4806174"/>
            <a:ext cx="680476" cy="5760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2" name="TextBox 21"/>
          <p:cNvSpPr txBox="1"/>
          <p:nvPr/>
        </p:nvSpPr>
        <p:spPr>
          <a:xfrm>
            <a:off x="681033" y="5360172"/>
            <a:ext cx="306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2562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3" name="ตาราง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138154"/>
              </p:ext>
            </p:extLst>
          </p:nvPr>
        </p:nvGraphicFramePr>
        <p:xfrm>
          <a:off x="212048" y="5813064"/>
          <a:ext cx="6793800" cy="8562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3800"/>
              </a:tblGrid>
              <a:tr h="241211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-เปิด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คลินิก </a:t>
                      </a:r>
                      <a:r>
                        <a:rPr lang="en-US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NCD 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ในช่วงวันเสาร์เช้า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83411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-เปิด</a:t>
                      </a:r>
                      <a:r>
                        <a:rPr lang="th-TH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คลินิกตรวจพิเศษด้าน </a:t>
                      </a:r>
                      <a:r>
                        <a:rPr lang="en-US" sz="2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Ultrasound Mammogram IVP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416" marR="8416" marT="7125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ลูกศรขวา 23"/>
          <p:cNvSpPr/>
          <p:nvPr/>
        </p:nvSpPr>
        <p:spPr>
          <a:xfrm>
            <a:off x="6556962" y="5969803"/>
            <a:ext cx="680476" cy="576064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7222678" y="5735246"/>
            <a:ext cx="3534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สะดวก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ในการใช้เครื่องมือที่มีความพร้อม เช่น คลินิกจักษุ โสต ศอ นาสิก สูตินรี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เวชฯ</a:t>
            </a:r>
            <a:endParaRPr lang="th-TH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7876840" y="-23049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231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52" y="339713"/>
            <a:ext cx="4652852" cy="1527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01" y="3752404"/>
            <a:ext cx="3566726" cy="150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35" y="5323152"/>
            <a:ext cx="3598266" cy="149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931" y="2150894"/>
            <a:ext cx="3598266" cy="153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กลุ่ม 11"/>
          <p:cNvGrpSpPr/>
          <p:nvPr/>
        </p:nvGrpSpPr>
        <p:grpSpPr>
          <a:xfrm>
            <a:off x="144092" y="116400"/>
            <a:ext cx="3096343" cy="606658"/>
            <a:chOff x="288107" y="494009"/>
            <a:chExt cx="4714875" cy="857578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07" y="494337"/>
              <a:ext cx="4714875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สี่เหลี่ยมผืนผ้า 13"/>
            <p:cNvSpPr/>
            <p:nvPr/>
          </p:nvSpPr>
          <p:spPr>
            <a:xfrm>
              <a:off x="1245632" y="494009"/>
              <a:ext cx="214193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ผลการดำเนินงาน</a:t>
              </a:r>
              <a:endPara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5" name="สี่เหลี่ยมผืนผ้า 4"/>
          <p:cNvSpPr/>
          <p:nvPr/>
        </p:nvSpPr>
        <p:spPr>
          <a:xfrm>
            <a:off x="864170" y="687939"/>
            <a:ext cx="4589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เปิดอย่างเป็นทางการในวันที่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มกราคม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ณ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ตึกหัวใจเพื่อแผ่นดิน โรงพยาบาลสกลนคร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7848947" y="-55320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5" name="แผนภูมิ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1070095"/>
              </p:ext>
            </p:extLst>
          </p:nvPr>
        </p:nvGraphicFramePr>
        <p:xfrm>
          <a:off x="288107" y="2150894"/>
          <a:ext cx="6300701" cy="432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7136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60515" y="83127"/>
            <a:ext cx="27270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SMC: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โรงพยาบาลอุดรธานี</a:t>
            </a:r>
            <a:endParaRPr lang="th-TH" dirty="0"/>
          </a:p>
        </p:txBody>
      </p:sp>
      <p:grpSp>
        <p:nvGrpSpPr>
          <p:cNvPr id="18" name="กลุ่ม 17"/>
          <p:cNvGrpSpPr/>
          <p:nvPr/>
        </p:nvGrpSpPr>
        <p:grpSpPr>
          <a:xfrm>
            <a:off x="2038742" y="1052736"/>
            <a:ext cx="7279640" cy="1967020"/>
            <a:chOff x="1473909" y="957924"/>
            <a:chExt cx="7279640" cy="1967020"/>
          </a:xfrm>
        </p:grpSpPr>
        <p:pic>
          <p:nvPicPr>
            <p:cNvPr id="5" name="image3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73909" y="982719"/>
              <a:ext cx="3676677" cy="1942225"/>
            </a:xfrm>
            <a:prstGeom prst="rect">
              <a:avLst/>
            </a:prstGeom>
            <a:ln/>
          </p:spPr>
        </p:pic>
        <p:pic>
          <p:nvPicPr>
            <p:cNvPr id="6" name="image2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00975" y="957924"/>
              <a:ext cx="3552574" cy="1967020"/>
            </a:xfrm>
            <a:prstGeom prst="rect">
              <a:avLst/>
            </a:prstGeom>
            <a:ln/>
          </p:spPr>
        </p:pic>
      </p:grpSp>
      <p:sp>
        <p:nvSpPr>
          <p:cNvPr id="8" name="สี่เหลี่ยมผืนผ้า 7"/>
          <p:cNvSpPr/>
          <p:nvPr/>
        </p:nvSpPr>
        <p:spPr>
          <a:xfrm>
            <a:off x="355477" y="3212976"/>
            <a:ext cx="9937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พิธีเปิดคลินิกพิเศษเฉพาะทางนอกเวลาราชการ โรง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พยาบาลอุดรธานี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อดีตรัฐมนตรีว่าการกระทรวงสาธารณะสุข  พณ.นพ.ปิยะสกล  สกลสัต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ยาทร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ณ วันที่ 1 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มกราคม 2562 </a:t>
            </a:r>
          </a:p>
        </p:txBody>
      </p:sp>
      <p:pic>
        <p:nvPicPr>
          <p:cNvPr id="4" name="image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971" y="4927264"/>
            <a:ext cx="3563520" cy="1868937"/>
          </a:xfrm>
          <a:prstGeom prst="rect">
            <a:avLst/>
          </a:prstGeom>
          <a:ln/>
        </p:spPr>
      </p:pic>
      <p:sp>
        <p:nvSpPr>
          <p:cNvPr id="17" name="สี่เหลี่ยมผืนผ้า 16"/>
          <p:cNvSpPr/>
          <p:nvPr/>
        </p:nvSpPr>
        <p:spPr>
          <a:xfrm>
            <a:off x="7829032" y="-29336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" name="image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1135" y="4917218"/>
            <a:ext cx="3958108" cy="1858205"/>
          </a:xfrm>
          <a:prstGeom prst="rect">
            <a:avLst/>
          </a:prstGeom>
          <a:ln/>
        </p:spPr>
      </p:pic>
      <p:pic>
        <p:nvPicPr>
          <p:cNvPr id="21" name="image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9410" y="4927264"/>
            <a:ext cx="2899857" cy="183811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722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88107" y="287844"/>
            <a:ext cx="10107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เปิด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ให้บริการคลินิกเฉพาะทางนอกเวลา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ราชการให้บริการวัน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จันทร์-วันศุกร์  ยกเว้นวันหยุดราชการและวันหยุดนักขัตฤกษ์ 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 16.00-20.00 น.  อัตราค่าบริการ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OPD  case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300 บาท/ครั้ง  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น้ำดื่ม 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Free 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Wifi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822649" y="-55320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Special Medical Clinic : SMC</a:t>
            </a:r>
            <a:endParaRPr lang="en-US" sz="2400" b="1" i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/>
          <p:cNvGrpSpPr/>
          <p:nvPr/>
        </p:nvGrpSpPr>
        <p:grpSpPr>
          <a:xfrm>
            <a:off x="115281" y="1701315"/>
            <a:ext cx="4273319" cy="4157662"/>
            <a:chOff x="97920" y="2208760"/>
            <a:chExt cx="4273319" cy="415766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479" y="5009149"/>
              <a:ext cx="2081020" cy="135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890" y="3608315"/>
              <a:ext cx="2073349" cy="1334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20" y="3573016"/>
              <a:ext cx="2155950" cy="13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20" y="4997974"/>
              <a:ext cx="1957162" cy="134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20" y="2208760"/>
              <a:ext cx="2306639" cy="1333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4" name="แผนภูมิ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182622"/>
              </p:ext>
            </p:extLst>
          </p:nvPr>
        </p:nvGraphicFramePr>
        <p:xfrm>
          <a:off x="4623936" y="1290348"/>
          <a:ext cx="5974357" cy="4082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28689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</TotalTime>
  <Words>801</Words>
  <Application>Microsoft Office PowerPoint</Application>
  <PresentationFormat>กำหนดเอง</PresentationFormat>
  <Paragraphs>118</Paragraphs>
  <Slides>24</Slides>
  <Notes>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24</vt:i4>
      </vt:variant>
    </vt:vector>
  </HeadingPairs>
  <TitlesOfParts>
    <vt:vector size="25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acer</dc:creator>
  <cp:lastModifiedBy>NKH</cp:lastModifiedBy>
  <cp:revision>134</cp:revision>
  <dcterms:created xsi:type="dcterms:W3CDTF">2019-07-28T12:41:09Z</dcterms:created>
  <dcterms:modified xsi:type="dcterms:W3CDTF">2020-08-04T05:02:44Z</dcterms:modified>
</cp:coreProperties>
</file>