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304" r:id="rId3"/>
    <p:sldId id="307" r:id="rId4"/>
    <p:sldId id="308" r:id="rId5"/>
    <p:sldId id="309" r:id="rId6"/>
    <p:sldId id="257" r:id="rId7"/>
    <p:sldId id="260" r:id="rId8"/>
    <p:sldId id="263" r:id="rId9"/>
    <p:sldId id="264" r:id="rId10"/>
    <p:sldId id="258" r:id="rId11"/>
    <p:sldId id="265" r:id="rId12"/>
    <p:sldId id="266" r:id="rId13"/>
    <p:sldId id="267" r:id="rId14"/>
    <p:sldId id="268" r:id="rId15"/>
    <p:sldId id="269" r:id="rId16"/>
    <p:sldId id="316" r:id="rId17"/>
    <p:sldId id="318" r:id="rId18"/>
    <p:sldId id="319" r:id="rId19"/>
    <p:sldId id="315" r:id="rId20"/>
    <p:sldId id="314" r:id="rId21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132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__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__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7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___Microsoft_Excel7.xlsx"/><Relationship Id="rId4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</c:v>
                </c:pt>
              </c:strCache>
            </c:strRef>
          </c:tx>
          <c:explosion val="6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1F2-4971-9733-6BF39B751A28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1F2-4971-9733-6BF39B751A28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1F2-4971-9733-6BF39B751A28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1F2-4971-9733-6BF39B751A28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1F2-4971-9733-6BF39B751A28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1F2-4971-9733-6BF39B751A28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1F2-4971-9733-6BF39B751A28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1F2-4971-9733-6BF39B751A28}"/>
              </c:ext>
            </c:extLst>
          </c:dPt>
          <c:dPt>
            <c:idx val="8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1F2-4971-9733-6BF39B751A28}"/>
              </c:ext>
            </c:extLst>
          </c:dPt>
          <c:dLbls>
            <c:dLbl>
              <c:idx val="0"/>
              <c:layout>
                <c:manualLayout>
                  <c:x val="-0.26336841930542154"/>
                  <c:y val="-0.111114918002502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1F2-4971-9733-6BF39B751A28}"/>
                </c:ext>
              </c:extLst>
            </c:dLbl>
            <c:dLbl>
              <c:idx val="1"/>
              <c:layout>
                <c:manualLayout>
                  <c:x val="9.6751006870153394E-2"/>
                  <c:y val="-0.1523835241351223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1F2-4971-9733-6BF39B751A28}"/>
                </c:ext>
              </c:extLst>
            </c:dLbl>
            <c:dLbl>
              <c:idx val="2"/>
              <c:layout>
                <c:manualLayout>
                  <c:x val="-0.19569130117952158"/>
                  <c:y val="-0.1533714713207444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F2-4971-9733-6BF39B751A28}"/>
                </c:ext>
              </c:extLst>
            </c:dLbl>
            <c:dLbl>
              <c:idx val="3"/>
              <c:layout>
                <c:manualLayout>
                  <c:x val="-9.9368337034617421E-2"/>
                  <c:y val="-0.153309835001870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1F2-4971-9733-6BF39B751A28}"/>
                </c:ext>
              </c:extLst>
            </c:dLbl>
            <c:dLbl>
              <c:idx val="4"/>
              <c:layout>
                <c:manualLayout>
                  <c:x val="-5.9179049234566626E-3"/>
                  <c:y val="-0.15326868525316634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F2-4971-9733-6BF39B751A28}"/>
                </c:ext>
              </c:extLst>
            </c:dLbl>
            <c:dLbl>
              <c:idx val="5"/>
              <c:layout>
                <c:manualLayout>
                  <c:x val="5.781129711649844E-2"/>
                  <c:y val="7.831874489381069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1F2-4971-9733-6BF39B751A28}"/>
                </c:ext>
              </c:extLst>
            </c:dLbl>
            <c:dLbl>
              <c:idx val="6"/>
              <c:layout>
                <c:manualLayout>
                  <c:x val="-0.12786813433451144"/>
                  <c:y val="6.8445277721949915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1F2-4971-9733-6BF39B751A28}"/>
                </c:ext>
              </c:extLst>
            </c:dLbl>
            <c:dLbl>
              <c:idx val="7"/>
              <c:layout>
                <c:manualLayout>
                  <c:x val="-0.13571011160503663"/>
                  <c:y val="0.1203660173012617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1F2-4971-9733-6BF39B751A28}"/>
                </c:ext>
              </c:extLst>
            </c:dLbl>
            <c:dLbl>
              <c:idx val="8"/>
              <c:layout>
                <c:manualLayout>
                  <c:x val="-9.668903313943765E-2"/>
                  <c:y val="-0.1834499949313399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F2-4971-9733-6BF39B751A28}"/>
                </c:ext>
              </c:extLst>
            </c:dLbl>
            <c:dLbl>
              <c:idx val="9"/>
              <c:layout>
                <c:manualLayout>
                  <c:x val="-0.21592432601538145"/>
                  <c:y val="4.48585243382219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defRPr>
                  </a:pPr>
                  <a:endParaRPr lang="th-TH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F2-4971-9733-6BF39B751A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LGO</c:v>
                </c:pt>
                <c:pt idx="1">
                  <c:v>OFC</c:v>
                </c:pt>
                <c:pt idx="2">
                  <c:v>OFL</c:v>
                </c:pt>
                <c:pt idx="3">
                  <c:v>SSS</c:v>
                </c:pt>
                <c:pt idx="4">
                  <c:v>STP</c:v>
                </c:pt>
                <c:pt idx="5">
                  <c:v>UCS</c:v>
                </c:pt>
                <c:pt idx="6">
                  <c:v>VOF</c:v>
                </c:pt>
                <c:pt idx="7">
                  <c:v>VSS</c:v>
                </c:pt>
                <c:pt idx="8">
                  <c:v>WEL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11</c:v>
                </c:pt>
                <c:pt idx="1">
                  <c:v>61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1068</c:v>
                </c:pt>
                <c:pt idx="6">
                  <c:v>5</c:v>
                </c:pt>
                <c:pt idx="7">
                  <c:v>1</c:v>
                </c:pt>
                <c:pt idx="8">
                  <c:v>2744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F2-4971-9733-6BF39B751A2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0880611531877"/>
          <c:y val="0.33669995969797145"/>
          <c:w val="6.7397379350136427E-2"/>
          <c:h val="0.50711731705051322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08118007370612E-2"/>
          <c:y val="4.6863999142964276E-2"/>
          <c:w val="0.93070737760415034"/>
          <c:h val="0.887861588729980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Sheet1!$A$2:$A$23</c:f>
              <c:strCache>
                <c:ptCount val="22"/>
                <c:pt idx="0">
                  <c:v>76</c:v>
                </c:pt>
                <c:pt idx="1">
                  <c:v>89</c:v>
                </c:pt>
                <c:pt idx="2">
                  <c:v>77</c:v>
                </c:pt>
                <c:pt idx="3">
                  <c:v>72</c:v>
                </c:pt>
                <c:pt idx="4">
                  <c:v>74</c:v>
                </c:pt>
                <c:pt idx="5">
                  <c:v>O4</c:v>
                </c:pt>
                <c:pt idx="6">
                  <c:v>S1</c:v>
                </c:pt>
                <c:pt idx="7">
                  <c:v>88</c:v>
                </c:pt>
                <c:pt idx="8">
                  <c:v>O3</c:v>
                </c:pt>
                <c:pt idx="9">
                  <c:v>90</c:v>
                </c:pt>
                <c:pt idx="10">
                  <c:v>L2</c:v>
                </c:pt>
                <c:pt idx="11">
                  <c:v>82</c:v>
                </c:pt>
                <c:pt idx="12">
                  <c:v>75</c:v>
                </c:pt>
                <c:pt idx="13">
                  <c:v>E2</c:v>
                </c:pt>
                <c:pt idx="14">
                  <c:v>O5</c:v>
                </c:pt>
                <c:pt idx="15">
                  <c:v>92</c:v>
                </c:pt>
                <c:pt idx="16">
                  <c:v>B4</c:v>
                </c:pt>
                <c:pt idx="17">
                  <c:v>E1</c:v>
                </c:pt>
                <c:pt idx="18">
                  <c:v>G1</c:v>
                </c:pt>
                <c:pt idx="19">
                  <c:v>L4</c:v>
                </c:pt>
                <c:pt idx="20">
                  <c:v>O2</c:v>
                </c:pt>
                <c:pt idx="21">
                  <c:v>ST</c:v>
                </c:pt>
              </c:strCache>
            </c:strRef>
          </c:cat>
          <c:val>
            <c:numRef>
              <c:f>Sheet1!$B$2:$B$23</c:f>
              <c:numCache>
                <c:formatCode>###0</c:formatCode>
                <c:ptCount val="22"/>
                <c:pt idx="0">
                  <c:v>2027</c:v>
                </c:pt>
                <c:pt idx="1">
                  <c:v>1068</c:v>
                </c:pt>
                <c:pt idx="2">
                  <c:v>323</c:v>
                </c:pt>
                <c:pt idx="3">
                  <c:v>198</c:v>
                </c:pt>
                <c:pt idx="4">
                  <c:v>154</c:v>
                </c:pt>
                <c:pt idx="5">
                  <c:v>39</c:v>
                </c:pt>
                <c:pt idx="6">
                  <c:v>39</c:v>
                </c:pt>
                <c:pt idx="7">
                  <c:v>20</c:v>
                </c:pt>
                <c:pt idx="8">
                  <c:v>19</c:v>
                </c:pt>
                <c:pt idx="9">
                  <c:v>10</c:v>
                </c:pt>
                <c:pt idx="10">
                  <c:v>10</c:v>
                </c:pt>
                <c:pt idx="11">
                  <c:v>7</c:v>
                </c:pt>
                <c:pt idx="12">
                  <c:v>4</c:v>
                </c:pt>
                <c:pt idx="13">
                  <c:v>3</c:v>
                </c:pt>
                <c:pt idx="14">
                  <c:v>3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87-4E1D-AC6C-ED3F817CBEB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0469120"/>
        <c:axId val="35731328"/>
      </c:barChart>
      <c:catAx>
        <c:axId val="30469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5731328"/>
        <c:crosses val="autoZero"/>
        <c:auto val="1"/>
        <c:lblAlgn val="ctr"/>
        <c:lblOffset val="100"/>
        <c:noMultiLvlLbl val="0"/>
      </c:catAx>
      <c:valAx>
        <c:axId val="3573132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0469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07137549760918"/>
          <c:y val="1.598294984216837E-2"/>
          <c:w val="0.46514820922399647"/>
          <c:h val="0.8063508314122855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การขาย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2E-4959-B8DC-A0FC095B69F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2E-4959-B8DC-A0FC095B69F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2E-4959-B8DC-A0FC095B69F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สิทธิไม่ต้องที่จำวัด</c:v>
                </c:pt>
                <c:pt idx="1">
                  <c:v>สิทธิถูกต้อง</c:v>
                </c:pt>
                <c:pt idx="2">
                  <c:v>สิทธิอื่น ๆ 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779</c:v>
                </c:pt>
                <c:pt idx="1">
                  <c:v>3034</c:v>
                </c:pt>
                <c:pt idx="2">
                  <c:v>118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DF-4BFE-B598-6F81B2680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22609107590992"/>
          <c:y val="0.74393968028241331"/>
          <c:w val="0.75077230689692664"/>
          <c:h val="6.67681855452735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ชุดข้อมูล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5CC0A97E-1BA3-4DE2-88E1-BA590A4B5F0E}" type="VALUE">
                      <a:rPr lang="en-US" smtClean="0"/>
                      <a:pPr/>
                      <a:t>[VALUE]</a:t>
                    </a:fld>
                    <a:r>
                      <a:rPr lang="en-US"/>
                      <a:t>  (41.9%)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80-4E6C-959C-3AF190E8BDDD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fld id="{5794E708-4179-432F-904A-FBD104FD87C1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 (18.6%)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D80-4E6C-959C-3AF190E8BDDD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fld id="{4CF3EBCE-1440-441D-AABB-7708F48FC40E}" type="VALUE">
                      <a:rPr lang="en-US" smtClean="0"/>
                      <a:pPr/>
                      <a:t>[VALUE]</a:t>
                    </a:fld>
                    <a:r>
                      <a:rPr lang="en-US"/>
                      <a:t> (10.6%)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3D80-4E6C-959C-3AF190E8BDDD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fld id="{45CCD695-C903-442D-B4E3-36DD72F28D36}" type="VALUE">
                      <a:rPr lang="en-US" smtClean="0"/>
                      <a:pPr/>
                      <a:t>[VALUE]</a:t>
                    </a:fld>
                    <a:r>
                      <a:rPr lang="en-US"/>
                      <a:t> (11.3%)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D80-4E6C-959C-3AF190E8BDDD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DAA7ED3B-63B0-4E5A-84AC-BA9E188041EC}" type="VALUE">
                      <a:rPr lang="en-US" smtClean="0"/>
                      <a:pPr/>
                      <a:t>[VALUE]</a:t>
                    </a:fld>
                    <a:r>
                      <a:rPr lang="en-US"/>
                      <a:t>(19.3%)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3D80-4E6C-959C-3AF190E8BD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ไม่เคยสูบ ตลอดชีวิตไม่เคยสูบเลย</c:v>
                </c:pt>
                <c:pt idx="1">
                  <c:v>คยสูบแต่เลิกแล้ว</c:v>
                </c:pt>
                <c:pt idx="2">
                  <c:v>สูบนาน ๆครั้ง</c:v>
                </c:pt>
                <c:pt idx="3">
                  <c:v>สูบเป็นครั้งคราว</c:v>
                </c:pt>
                <c:pt idx="4">
                  <c:v>สูบเป็นประจำ</c:v>
                </c:pt>
              </c:strCache>
            </c:strRef>
          </c:cat>
          <c:val>
            <c:numRef>
              <c:f>Sheet1!$B$2:$B$6</c:f>
              <c:numCache>
                <c:formatCode>###0</c:formatCode>
                <c:ptCount val="5"/>
                <c:pt idx="0">
                  <c:v>1649</c:v>
                </c:pt>
                <c:pt idx="1">
                  <c:v>661</c:v>
                </c:pt>
                <c:pt idx="2">
                  <c:v>416</c:v>
                </c:pt>
                <c:pt idx="3">
                  <c:v>446</c:v>
                </c:pt>
                <c:pt idx="4">
                  <c:v>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80-4E6C-959C-3AF190E8B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03808"/>
        <c:axId val="35709696"/>
      </c:barChart>
      <c:catAx>
        <c:axId val="3570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5709696"/>
        <c:crosses val="autoZero"/>
        <c:auto val="1"/>
        <c:lblAlgn val="ctr"/>
        <c:lblOffset val="100"/>
        <c:noMultiLvlLbl val="0"/>
      </c:catAx>
      <c:valAx>
        <c:axId val="35709696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5703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ติดตามครั้งที่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สูบอยู่ปริมาณเท่าเดิม</c:v>
                </c:pt>
                <c:pt idx="1">
                  <c:v>ลดปริมาณที่สูบลงได้</c:v>
                </c:pt>
                <c:pt idx="2">
                  <c:v>ไม่สูบแล้ว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850</c:v>
                </c:pt>
                <c:pt idx="1">
                  <c:v>866</c:v>
                </c:pt>
                <c:pt idx="2">
                  <c:v>920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15-4F4E-AC10-39EC2A88D5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ติดตามครั้งที่2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สูบอยู่ปริมาณเท่าเดิม</c:v>
                </c:pt>
                <c:pt idx="1">
                  <c:v>ลดปริมาณที่สูบลงได้</c:v>
                </c:pt>
                <c:pt idx="2">
                  <c:v>ไม่สูบแล้ว</c:v>
                </c:pt>
              </c:strCache>
            </c:strRef>
          </c:cat>
          <c:val>
            <c:numRef>
              <c:f>Sheet1!$C$2:$C$4</c:f>
              <c:numCache>
                <c:formatCode>###0</c:formatCode>
                <c:ptCount val="3"/>
                <c:pt idx="0">
                  <c:v>1427</c:v>
                </c:pt>
                <c:pt idx="1">
                  <c:v>774</c:v>
                </c:pt>
                <c:pt idx="2">
                  <c:v>879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15-4F4E-AC10-39EC2A88D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85760"/>
        <c:axId val="36087296"/>
      </c:barChart>
      <c:catAx>
        <c:axId val="360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087296"/>
        <c:crosses val="autoZero"/>
        <c:auto val="1"/>
        <c:lblAlgn val="ctr"/>
        <c:lblOffset val="100"/>
        <c:noMultiLvlLbl val="0"/>
      </c:catAx>
      <c:valAx>
        <c:axId val="36087296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0857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ก่อนเข้าร่วมโครงการ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ค่าปกติ</c:v>
                </c:pt>
                <c:pt idx="1">
                  <c:v>เสี่ยงต่อการเกิดโรคเบาหวาน</c:v>
                </c:pt>
                <c:pt idx="2">
                  <c:v>โรคเบาหวาน</c:v>
                </c:pt>
                <c:pt idx="3">
                  <c:v>น้ำตาลในเลือดต่ำ</c:v>
                </c:pt>
              </c:strCache>
            </c:strRef>
          </c:cat>
          <c:val>
            <c:numRef>
              <c:f>Sheet1!$B$2:$B$5</c:f>
              <c:numCache>
                <c:formatCode>###0</c:formatCode>
                <c:ptCount val="4"/>
                <c:pt idx="0">
                  <c:v>2265</c:v>
                </c:pt>
                <c:pt idx="1">
                  <c:v>1037</c:v>
                </c:pt>
                <c:pt idx="2">
                  <c:v>513</c:v>
                </c:pt>
                <c:pt idx="3">
                  <c:v>116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AB3-488C-9201-66C14F4AE9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หลังเข้าร่วมโครงการ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ค่าปกติ</c:v>
                </c:pt>
                <c:pt idx="1">
                  <c:v>เสี่ยงต่อการเกิดโรคเบาหวาน</c:v>
                </c:pt>
                <c:pt idx="2">
                  <c:v>โรคเบาหวาน</c:v>
                </c:pt>
                <c:pt idx="3">
                  <c:v>น้ำตาลในเลือดต่ำ</c:v>
                </c:pt>
              </c:strCache>
            </c:strRef>
          </c:cat>
          <c:val>
            <c:numRef>
              <c:f>Sheet1!$C$2:$C$5</c:f>
              <c:numCache>
                <c:formatCode>###0</c:formatCode>
                <c:ptCount val="4"/>
                <c:pt idx="0">
                  <c:v>2631</c:v>
                </c:pt>
                <c:pt idx="1">
                  <c:v>894</c:v>
                </c:pt>
                <c:pt idx="2">
                  <c:v>324</c:v>
                </c:pt>
                <c:pt idx="3">
                  <c:v>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AB3-488C-9201-66C14F4AE9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032512"/>
        <c:axId val="36034048"/>
      </c:barChart>
      <c:catAx>
        <c:axId val="36032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36034048"/>
        <c:crosses val="autoZero"/>
        <c:auto val="1"/>
        <c:lblAlgn val="ctr"/>
        <c:lblOffset val="100"/>
        <c:noMultiLvlLbl val="0"/>
      </c:catAx>
      <c:valAx>
        <c:axId val="36034048"/>
        <c:scaling>
          <c:orientation val="minMax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6032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h-T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98791686364791E-2"/>
          <c:y val="7.879899330403517E-2"/>
          <c:w val="0.93615533112708738"/>
          <c:h val="0.773653677320798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ก่อน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เสี่ยงน้อย</c:v>
                </c:pt>
                <c:pt idx="1">
                  <c:v>เสี่ยงปานกลาง</c:v>
                </c:pt>
                <c:pt idx="2">
                  <c:v>เสี่ยงสูง</c:v>
                </c:pt>
              </c:strCache>
            </c:strRef>
          </c:cat>
          <c:val>
            <c:numRef>
              <c:f>Sheet1!$B$2:$B$4</c:f>
              <c:numCache>
                <c:formatCode>###0</c:formatCode>
                <c:ptCount val="3"/>
                <c:pt idx="0">
                  <c:v>2849</c:v>
                </c:pt>
                <c:pt idx="1">
                  <c:v>571</c:v>
                </c:pt>
                <c:pt idx="2">
                  <c:v>511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22-4B71-8733-594571B57BE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หลัง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เสี่ยงน้อย</c:v>
                </c:pt>
                <c:pt idx="1">
                  <c:v>เสี่ยงปานกลาง</c:v>
                </c:pt>
                <c:pt idx="2">
                  <c:v>เสี่ยงสูง</c:v>
                </c:pt>
              </c:strCache>
            </c:strRef>
          </c:cat>
          <c:val>
            <c:numRef>
              <c:f>Sheet1!$C$2:$C$4</c:f>
              <c:numCache>
                <c:formatCode>###0</c:formatCode>
                <c:ptCount val="3"/>
                <c:pt idx="0">
                  <c:v>2926</c:v>
                </c:pt>
                <c:pt idx="1">
                  <c:v>599</c:v>
                </c:pt>
                <c:pt idx="2">
                  <c:v>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322-4B71-8733-594571B57B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3206016"/>
        <c:axId val="113207552"/>
      </c:barChart>
      <c:catAx>
        <c:axId val="11320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3207552"/>
        <c:crosses val="autoZero"/>
        <c:auto val="1"/>
        <c:lblAlgn val="ctr"/>
        <c:lblOffset val="100"/>
        <c:noMultiLvlLbl val="0"/>
      </c:catAx>
      <c:valAx>
        <c:axId val="113207552"/>
        <c:scaling>
          <c:orientation val="minMax"/>
          <c:max val="3931"/>
          <c:min val="0"/>
        </c:scaling>
        <c:delete val="0"/>
        <c:axPos val="l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th-TH"/>
          </a:p>
        </c:txPr>
        <c:crossAx val="11320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444976167243729"/>
          <c:y val="5.7984394009194723E-2"/>
          <c:w val="0.19599357145574198"/>
          <c:h val="7.48642134018961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th-TH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7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0.39119</cdr:x>
      <cdr:y>0.17838</cdr:y>
    </cdr:from>
    <cdr:to>
      <cdr:x>1</cdr:x>
      <cdr:y>0.42312</cdr:y>
    </cdr:to>
    <cdr:sp macro="" textlink="">
      <cdr:nvSpPr>
        <cdr:cNvPr id="2" name="กล่องข้อความ 1">
          <a:extLst xmlns:a="http://schemas.openxmlformats.org/drawingml/2006/main">
            <a:ext uri="{FF2B5EF4-FFF2-40B4-BE49-F238E27FC236}">
              <a16:creationId xmlns:a16="http://schemas.microsoft.com/office/drawing/2014/main" xmlns="" id="{9489F670-72DE-406A-9001-6B365D9410E5}"/>
            </a:ext>
          </a:extLst>
        </cdr:cNvPr>
        <cdr:cNvSpPr txBox="1"/>
      </cdr:nvSpPr>
      <cdr:spPr>
        <a:xfrm xmlns:a="http://schemas.openxmlformats.org/drawingml/2006/main">
          <a:off x="4113626" y="861305"/>
          <a:ext cx="6401973" cy="11816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marL="285750" indent="-285750">
            <a:buFontTx/>
            <a:buChar char="-"/>
          </a:pPr>
          <a:r>
            <a:rPr lang="th-TH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กลุ่มเสี่ยงน้อยเพิ่มขึ้น 		ร้อยละ </a:t>
          </a:r>
          <a:r>
            <a:rPr lang="en-US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2.6</a:t>
          </a:r>
          <a:endParaRPr lang="th-TH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marL="285750" indent="-285750">
            <a:buFontTx/>
            <a:buChar char="-"/>
          </a:pPr>
          <a:r>
            <a:rPr lang="th-TH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กลุ่มเสี่ยงปานกลางเพิ่มขึ้น	ร้อยละ </a:t>
          </a:r>
          <a:r>
            <a:rPr lang="en-US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4.7</a:t>
          </a:r>
          <a:endParaRPr lang="th-TH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  <a:p xmlns:a="http://schemas.openxmlformats.org/drawingml/2006/main">
          <a:pPr marL="285750" indent="-285750">
            <a:buFontTx/>
            <a:buChar char="-"/>
          </a:pPr>
          <a:r>
            <a:rPr lang="th-TH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กลุ่มเสี่ยงสูงลดลง 		ร้อยละ </a:t>
          </a:r>
          <a:r>
            <a:rPr lang="en-US" sz="2000" b="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25.9</a:t>
          </a:r>
          <a:endParaRPr lang="th-TH" sz="2000" b="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98D7774F-8444-42FB-9D10-011C4787CE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xmlns="" id="{F0DB3F22-9E7B-4C13-82B4-90ECAE5332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3079DB5-B626-41DF-8610-29B4C7B02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56EF2BC3-E3F6-420D-8B1C-63DD6B991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CF985777-49EF-46E4-89C6-35520B78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588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715FA39-7750-4570-BDA0-D411877B1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AF35128B-2DF3-4D0E-8A73-60690DD10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D94140A1-7214-4223-AF6D-8B2D0D5A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B40B778B-7142-42D0-8030-D3A02C750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2CF95D47-107F-42D0-AD7D-C6B80CD07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2816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xmlns="" id="{5E6F54B9-A28C-46A7-BCE7-0AC29B0DB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xmlns="" id="{5A869BCB-0BBE-4DCB-81FC-BB2DDF5F7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B408F328-1CD6-4887-A7F1-582A1DA5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DC6CBE09-28D2-42D6-A77A-FABC4525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53BC172-1DD7-401E-8561-99FA8187F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160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A15ECE5A-E04C-4C7E-A50C-921DBE7B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8ADD518C-74CD-4BA1-AC62-DD421D680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30924DC2-465A-43CA-B014-4DA16B1A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C4BD753C-C995-43A9-AE36-078F9841C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6C80FB3B-F235-4EAA-85DB-73C8C9CD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2031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7D4C427-D58A-4D67-91FD-021B0EBD4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034956B9-EFCF-4922-99C4-2BEA5B0F8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2687650-501A-4071-843F-1FF0CECC4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86498199-D749-4990-8263-3874BC67C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FDD935B4-4CA4-44B0-88B4-30F175D4A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4082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D511A9F-8173-407E-85E0-C1173B29F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7120E3AE-4496-4EC3-BCCD-5C141F6C8F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C9AE5C5D-99C3-4B72-B42A-D62DF9845A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2A9A11BB-E9A1-42C5-A4A8-DCC854206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E15CF24C-71C1-4609-BD29-6AFB4E602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6A4E5F7E-4CAE-44A3-BC56-44C527C2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07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0E4DE9A-7931-4167-AA71-618F025578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A63E3C5C-F1F7-4527-894D-F4C6EAA13F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xmlns="" id="{E1023D45-4153-4534-9E29-6A736A3D5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xmlns="" id="{744EC517-1F5E-44FE-A3AD-8B89002B6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14A16C54-041D-4C7A-B971-57E1729D20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xmlns="" id="{7021612D-49A8-4A3A-A611-01F5BCD05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xmlns="" id="{C96FCCC6-B877-478D-9CC6-86748F54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xmlns="" id="{7AE55BAC-373B-4E76-A76C-741BF7921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499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DD57E4DB-AC44-4C37-A141-9CBCC9EA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xmlns="" id="{E4A11269-252A-43A4-A70B-BE008DF9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xmlns="" id="{B3066434-783E-4825-AB04-18324804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xmlns="" id="{9CB766B1-48A4-4744-8DB5-99532D1B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54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xmlns="" id="{A9672ACA-7767-4C1E-B8EA-7C0D38356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xmlns="" id="{B519A5E8-7853-46F6-8076-8DDD503BF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xmlns="" id="{0B134272-52FC-45F6-833D-A041FFB1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643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EF75348D-3AD6-4589-BCCE-D68228FD4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F9E456D3-A041-4857-AEC1-9FF9766C4B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05C4820A-6C66-453F-A881-5888ACE93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5EC94D4D-37FA-4BA9-B11E-04B26755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B63EED16-31AF-4E3F-B517-542AFC34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43EA77A9-D777-4666-BF7D-C793DB89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881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45E8C0F-28F1-463F-B9E5-B61B9100F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xmlns="" id="{AE511C98-79D0-4A32-AD51-CF05402AB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xmlns="" id="{30D26A7F-C904-4BB0-BA2A-1C218A205D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xmlns="" id="{D5FE9FCE-9EAB-48B2-968A-15FA9B79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xmlns="" id="{A19E5D68-2324-40CF-9795-DA519CFC9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xmlns="" id="{557BF079-DDD2-4AD0-B5AF-EA255C212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0460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xmlns="" id="{63913D35-FB4F-4CAC-A5D3-504F7BD65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xmlns="" id="{EC23CDE7-0057-49F9-AD79-210FC2D68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xmlns="" id="{41A27444-4598-440E-B2F1-420AE7FC7B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BF428-5293-4CFA-971D-494F07DAC9B2}" type="datetimeFigureOut">
              <a:rPr lang="th-TH" smtClean="0"/>
              <a:t>06/08/63</a:t>
            </a:fld>
            <a:endParaRPr lang="th-TH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xmlns="" id="{95EF71EE-EA77-4177-AA1D-6C52E73E3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xmlns="" id="{56BB2BE5-9F29-4953-9F41-F01B52CC1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3997C-7C50-4411-9876-7B88B8B6EF4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713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33.jpeg"/><Relationship Id="rId2" Type="http://schemas.openxmlformats.org/officeDocument/2006/relationships/image" Target="../media/image28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2.jpeg"/><Relationship Id="rId5" Type="http://schemas.openxmlformats.org/officeDocument/2006/relationships/image" Target="../media/image3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image" Target="../media/image2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42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41.jpeg"/><Relationship Id="rId5" Type="http://schemas.openxmlformats.org/officeDocument/2006/relationships/image" Target="../media/image3.jpeg"/><Relationship Id="rId15" Type="http://schemas.openxmlformats.org/officeDocument/2006/relationships/image" Target="../media/image45.jpeg"/><Relationship Id="rId10" Type="http://schemas.openxmlformats.org/officeDocument/2006/relationships/image" Target="../media/image40.jpeg"/><Relationship Id="rId4" Type="http://schemas.openxmlformats.org/officeDocument/2006/relationships/image" Target="../media/image2.jpe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5.jpeg"/><Relationship Id="rId5" Type="http://schemas.openxmlformats.org/officeDocument/2006/relationships/image" Target="../media/image4.png"/><Relationship Id="rId10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387" y="3191519"/>
            <a:ext cx="11352998" cy="2109488"/>
          </a:xfrm>
        </p:spPr>
        <p:txBody>
          <a:bodyPr>
            <a:noAutofit/>
          </a:bodyPr>
          <a:lstStyle/>
          <a:p>
            <a:r>
              <a:rPr lang="th-TH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การสร้างเสริมสุขภาพและป้องกันโรคพระภิกษุและสามเณร ในพื้นที่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th-TH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จังหวัดอีสานตอนบน ปีงบประมาณ </a:t>
            </a:r>
            <a:r>
              <a:rPr 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 </a:t>
            </a:r>
            <a:endParaRPr lang="th-TH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60" y="1347007"/>
            <a:ext cx="1517316" cy="1517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36" y="1405610"/>
            <a:ext cx="1199214" cy="137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517058"/>
            <a:ext cx="2400613" cy="109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335" y="1375109"/>
            <a:ext cx="1323820" cy="132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94" y="1375109"/>
            <a:ext cx="1431483" cy="137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594D6AA1-A0E1-45F9-8E25-BAB8092293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18FF5989-18F2-44CB-A096-A6D959B2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57189"/>
            <a:ext cx="10515599" cy="66246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b="1" kern="1200" dirty="0" err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ดัชนีมวลกาย</a:t>
            </a:r>
            <a:r>
              <a:rPr lang="en-US" b="1" kern="12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(BMI) N = 3931  </a:t>
            </a:r>
          </a:p>
        </p:txBody>
      </p:sp>
      <p:pic>
        <p:nvPic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AA359E30-BDC6-4920-BE85-9AF3F4BE1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5292" y="1693039"/>
            <a:ext cx="11358365" cy="3471921"/>
          </a:xfrm>
          <a:prstGeom prst="rect">
            <a:avLst/>
          </a:prstGeom>
        </p:spPr>
      </p:pic>
      <p:grpSp>
        <p:nvGrpSpPr>
          <p:cNvPr id="18" name="กลุ่ม 17">
            <a:extLst>
              <a:ext uri="{FF2B5EF4-FFF2-40B4-BE49-F238E27FC236}">
                <a16:creationId xmlns:a16="http://schemas.microsoft.com/office/drawing/2014/main" xmlns="" id="{09B03900-7622-4EA8-8C0C-5B88B1303CF6}"/>
              </a:ext>
            </a:extLst>
          </p:cNvPr>
          <p:cNvGrpSpPr/>
          <p:nvPr/>
        </p:nvGrpSpPr>
        <p:grpSpPr>
          <a:xfrm>
            <a:off x="4614203" y="2630658"/>
            <a:ext cx="1012874" cy="2166425"/>
            <a:chOff x="4614203" y="2630658"/>
            <a:chExt cx="1012874" cy="2166425"/>
          </a:xfrm>
        </p:grpSpPr>
        <p:cxnSp>
          <p:nvCxnSpPr>
            <p:cNvPr id="10" name="ตัวเชื่อมต่อตรง 9">
              <a:extLst>
                <a:ext uri="{FF2B5EF4-FFF2-40B4-BE49-F238E27FC236}">
                  <a16:creationId xmlns:a16="http://schemas.microsoft.com/office/drawing/2014/main" xmlns="" id="{9FA6AADB-2BA0-4CA7-887B-530C32CB3406}"/>
                </a:ext>
              </a:extLst>
            </p:cNvPr>
            <p:cNvCxnSpPr/>
            <p:nvPr/>
          </p:nvCxnSpPr>
          <p:spPr>
            <a:xfrm>
              <a:off x="4614203" y="2630658"/>
              <a:ext cx="0" cy="2166425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ตัวเชื่อมต่อตรง 12">
              <a:extLst>
                <a:ext uri="{FF2B5EF4-FFF2-40B4-BE49-F238E27FC236}">
                  <a16:creationId xmlns:a16="http://schemas.microsoft.com/office/drawing/2014/main" xmlns="" id="{B50E48ED-D0C6-4FDF-8EE6-D36D3B5FED0F}"/>
                </a:ext>
              </a:extLst>
            </p:cNvPr>
            <p:cNvCxnSpPr/>
            <p:nvPr/>
          </p:nvCxnSpPr>
          <p:spPr>
            <a:xfrm>
              <a:off x="4768947" y="2630658"/>
              <a:ext cx="858130" cy="0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ตัวเชื่อมต่อตรง 14">
              <a:extLst>
                <a:ext uri="{FF2B5EF4-FFF2-40B4-BE49-F238E27FC236}">
                  <a16:creationId xmlns:a16="http://schemas.microsoft.com/office/drawing/2014/main" xmlns="" id="{3F4E72EA-0B06-4F79-AE8D-F7DCB3C521EB}"/>
                </a:ext>
              </a:extLst>
            </p:cNvPr>
            <p:cNvCxnSpPr/>
            <p:nvPr/>
          </p:nvCxnSpPr>
          <p:spPr>
            <a:xfrm>
              <a:off x="5627077" y="2630658"/>
              <a:ext cx="0" cy="2166425"/>
            </a:xfrm>
            <a:prstGeom prst="line">
              <a:avLst/>
            </a:prstGeom>
            <a:ln w="5715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7" name="ตัวเชื่อมต่อตรง 16">
            <a:extLst>
              <a:ext uri="{FF2B5EF4-FFF2-40B4-BE49-F238E27FC236}">
                <a16:creationId xmlns:a16="http://schemas.microsoft.com/office/drawing/2014/main" xmlns="" id="{7C7D9FD4-D39C-43E7-866D-9219E4D69FD3}"/>
              </a:ext>
            </a:extLst>
          </p:cNvPr>
          <p:cNvCxnSpPr/>
          <p:nvPr/>
        </p:nvCxnSpPr>
        <p:spPr>
          <a:xfrm>
            <a:off x="4614203" y="4797083"/>
            <a:ext cx="88626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xmlns="" id="{F9353F47-B2FD-4001-B944-45038C0AAB74}"/>
              </a:ext>
            </a:extLst>
          </p:cNvPr>
          <p:cNvGrpSpPr/>
          <p:nvPr/>
        </p:nvGrpSpPr>
        <p:grpSpPr>
          <a:xfrm>
            <a:off x="10461993" y="2574387"/>
            <a:ext cx="1026941" cy="2166425"/>
            <a:chOff x="10461993" y="2574387"/>
            <a:chExt cx="1026941" cy="2166425"/>
          </a:xfrm>
        </p:grpSpPr>
        <p:grpSp>
          <p:nvGrpSpPr>
            <p:cNvPr id="19" name="กลุ่ม 18">
              <a:extLst>
                <a:ext uri="{FF2B5EF4-FFF2-40B4-BE49-F238E27FC236}">
                  <a16:creationId xmlns:a16="http://schemas.microsoft.com/office/drawing/2014/main" xmlns="" id="{03D4086D-2431-4640-9EB1-5FF16B74BFEF}"/>
                </a:ext>
              </a:extLst>
            </p:cNvPr>
            <p:cNvGrpSpPr/>
            <p:nvPr/>
          </p:nvGrpSpPr>
          <p:grpSpPr>
            <a:xfrm>
              <a:off x="10461993" y="2574387"/>
              <a:ext cx="1012874" cy="2166425"/>
              <a:chOff x="4614203" y="2630658"/>
              <a:chExt cx="1012874" cy="2166425"/>
            </a:xfrm>
          </p:grpSpPr>
          <p:cxnSp>
            <p:nvCxnSpPr>
              <p:cNvPr id="20" name="ตัวเชื่อมต่อตรง 19">
                <a:extLst>
                  <a:ext uri="{FF2B5EF4-FFF2-40B4-BE49-F238E27FC236}">
                    <a16:creationId xmlns:a16="http://schemas.microsoft.com/office/drawing/2014/main" xmlns="" id="{9BD41B13-E881-40FF-BF7F-B6CA836B4034}"/>
                  </a:ext>
                </a:extLst>
              </p:cNvPr>
              <p:cNvCxnSpPr/>
              <p:nvPr/>
            </p:nvCxnSpPr>
            <p:spPr>
              <a:xfrm>
                <a:off x="4614203" y="2630658"/>
                <a:ext cx="0" cy="2166425"/>
              </a:xfrm>
              <a:prstGeom prst="line">
                <a:avLst/>
              </a:prstGeom>
              <a:ln w="38100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1" name="ตัวเชื่อมต่อตรง 20">
                <a:extLst>
                  <a:ext uri="{FF2B5EF4-FFF2-40B4-BE49-F238E27FC236}">
                    <a16:creationId xmlns:a16="http://schemas.microsoft.com/office/drawing/2014/main" xmlns="" id="{9E10DFBB-FBEE-4981-AD5F-88849436401A}"/>
                  </a:ext>
                </a:extLst>
              </p:cNvPr>
              <p:cNvCxnSpPr/>
              <p:nvPr/>
            </p:nvCxnSpPr>
            <p:spPr>
              <a:xfrm>
                <a:off x="4768947" y="2630658"/>
                <a:ext cx="858130" cy="0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22" name="ตัวเชื่อมต่อตรง 21">
                <a:extLst>
                  <a:ext uri="{FF2B5EF4-FFF2-40B4-BE49-F238E27FC236}">
                    <a16:creationId xmlns:a16="http://schemas.microsoft.com/office/drawing/2014/main" xmlns="" id="{F5C19D7E-1E27-43BE-A140-8FF4704A0EA0}"/>
                  </a:ext>
                </a:extLst>
              </p:cNvPr>
              <p:cNvCxnSpPr/>
              <p:nvPr/>
            </p:nvCxnSpPr>
            <p:spPr>
              <a:xfrm>
                <a:off x="5627077" y="2630658"/>
                <a:ext cx="0" cy="2166425"/>
              </a:xfrm>
              <a:prstGeom prst="line">
                <a:avLst/>
              </a:prstGeom>
              <a:ln w="57150">
                <a:prstDash val="dash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23" name="ตัวเชื่อมต่อตรง 22">
              <a:extLst>
                <a:ext uri="{FF2B5EF4-FFF2-40B4-BE49-F238E27FC236}">
                  <a16:creationId xmlns:a16="http://schemas.microsoft.com/office/drawing/2014/main" xmlns="" id="{AFFCBF75-E5E2-4A11-A6C4-01DC6930E72B}"/>
                </a:ext>
              </a:extLst>
            </p:cNvPr>
            <p:cNvCxnSpPr/>
            <p:nvPr/>
          </p:nvCxnSpPr>
          <p:spPr>
            <a:xfrm>
              <a:off x="10602669" y="4740812"/>
              <a:ext cx="886265" cy="0"/>
            </a:xfrm>
            <a:prstGeom prst="line">
              <a:avLst/>
            </a:prstGeom>
            <a:ln w="38100">
              <a:prstDash val="dash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65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C8D19238-AB16-46B6-8F2D-876D3CF91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ประเมินการสูบบุหรี่ </a:t>
            </a:r>
            <a:r>
              <a:rPr lang="en-US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N=3931</a:t>
            </a:r>
            <a:endParaRPr lang="th-TH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840C7E87-8ABB-44CD-91C3-96847F0BA4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047810"/>
              </p:ext>
            </p:extLst>
          </p:nvPr>
        </p:nvGraphicFramePr>
        <p:xfrm>
          <a:off x="548640" y="1825625"/>
          <a:ext cx="10805160" cy="4072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3DB545E1-55FF-4493-85CC-4817B90CED1E}"/>
              </a:ext>
            </a:extLst>
          </p:cNvPr>
          <p:cNvSpPr txBox="1"/>
          <p:nvPr/>
        </p:nvSpPr>
        <p:spPr>
          <a:xfrm>
            <a:off x="4503420" y="2087880"/>
            <a:ext cx="7139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มีพระสงฆ์สูบบุหรี่ 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1621</a:t>
            </a: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รูป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41.24%</a:t>
            </a:r>
            <a:endParaRPr lang="th-TH" sz="32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FFFC1093-4A40-44AD-9EA1-C17012530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313"/>
            <a:ext cx="10515600" cy="854075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ผลการติดตามการสูบบุหรี่ </a:t>
            </a: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676DCF1F-8377-4072-8F92-EDEB423FC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2575019"/>
              </p:ext>
            </p:extLst>
          </p:nvPr>
        </p:nvGraphicFramePr>
        <p:xfrm>
          <a:off x="838200" y="1371600"/>
          <a:ext cx="10515600" cy="606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xmlns="" id="{B59FC0EC-B5CD-4BDB-B065-4AA1FBFF0702}"/>
              </a:ext>
            </a:extLst>
          </p:cNvPr>
          <p:cNvSpPr txBox="1"/>
          <p:nvPr/>
        </p:nvSpPr>
        <p:spPr>
          <a:xfrm>
            <a:off x="5151120" y="2072640"/>
            <a:ext cx="620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มีพระสงฆ์เลิกสูบบุหรี่  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รูป  (</a:t>
            </a:r>
            <a:r>
              <a:rPr lang="en-US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</a:t>
            </a:r>
            <a:r>
              <a:rPr lang="th-TH" sz="32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6028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17517EF-BD4D-4055-BDB4-A322C53568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0ADDB668-2CA4-4D2B-9C34-3487CA330B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51553" y="304802"/>
            <a:ext cx="11097349" cy="1573149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21993C8-E13C-4B75-9A88-0A7AA972E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690" y="405575"/>
            <a:ext cx="6430414" cy="13716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th-TH" sz="6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ระดับความดันโลหิต </a:t>
            </a:r>
            <a:endParaRPr lang="en-US" sz="6600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568BC19-F052-4108-93E1-6A3D1DEC0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4784" y="76442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5FD337D-4D6B-4C8B-B6F5-121097E098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7126032" y="1067264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xmlns="" id="{D0F667B6-9141-46A6-A30A-7EA7C63944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27991"/>
              </p:ext>
            </p:extLst>
          </p:nvPr>
        </p:nvGraphicFramePr>
        <p:xfrm>
          <a:off x="281939" y="2541598"/>
          <a:ext cx="11628121" cy="2990520"/>
        </p:xfrm>
        <a:graphic>
          <a:graphicData uri="http://schemas.openxmlformats.org/drawingml/2006/table">
            <a:tbl>
              <a:tblPr/>
              <a:tblGrid>
                <a:gridCol w="4872630">
                  <a:extLst>
                    <a:ext uri="{9D8B030D-6E8A-4147-A177-3AD203B41FA5}">
                      <a16:colId xmlns:a16="http://schemas.microsoft.com/office/drawing/2014/main" xmlns="" val="2477951591"/>
                    </a:ext>
                  </a:extLst>
                </a:gridCol>
                <a:gridCol w="1163953">
                  <a:extLst>
                    <a:ext uri="{9D8B030D-6E8A-4147-A177-3AD203B41FA5}">
                      <a16:colId xmlns:a16="http://schemas.microsoft.com/office/drawing/2014/main" xmlns="" val="27344532"/>
                    </a:ext>
                  </a:extLst>
                </a:gridCol>
                <a:gridCol w="1095485">
                  <a:extLst>
                    <a:ext uri="{9D8B030D-6E8A-4147-A177-3AD203B41FA5}">
                      <a16:colId xmlns:a16="http://schemas.microsoft.com/office/drawing/2014/main" xmlns="" val="3084843129"/>
                    </a:ext>
                  </a:extLst>
                </a:gridCol>
                <a:gridCol w="1095485">
                  <a:extLst>
                    <a:ext uri="{9D8B030D-6E8A-4147-A177-3AD203B41FA5}">
                      <a16:colId xmlns:a16="http://schemas.microsoft.com/office/drawing/2014/main" xmlns="" val="2974281237"/>
                    </a:ext>
                  </a:extLst>
                </a:gridCol>
                <a:gridCol w="1095485">
                  <a:extLst>
                    <a:ext uri="{9D8B030D-6E8A-4147-A177-3AD203B41FA5}">
                      <a16:colId xmlns:a16="http://schemas.microsoft.com/office/drawing/2014/main" xmlns="" val="41330930"/>
                    </a:ext>
                  </a:extLst>
                </a:gridCol>
                <a:gridCol w="1209598">
                  <a:extLst>
                    <a:ext uri="{9D8B030D-6E8A-4147-A177-3AD203B41FA5}">
                      <a16:colId xmlns:a16="http://schemas.microsoft.com/office/drawing/2014/main" xmlns="" val="2752608170"/>
                    </a:ext>
                  </a:extLst>
                </a:gridCol>
                <a:gridCol w="1095485">
                  <a:extLst>
                    <a:ext uri="{9D8B030D-6E8A-4147-A177-3AD203B41FA5}">
                      <a16:colId xmlns:a16="http://schemas.microsoft.com/office/drawing/2014/main" xmlns="" val="2568632165"/>
                    </a:ext>
                  </a:extLst>
                </a:gridCol>
              </a:tblGrid>
              <a:tr h="3738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ระดับความดันโลหิต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ก่อน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ระหว่าง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หลัง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1200494"/>
                  </a:ext>
                </a:extLst>
              </a:tr>
              <a:tr h="37381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1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2762319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ปกติ  ต่ำกว่า  120/80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45.9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433466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ความดันโลหิตเล็กน้อย 120-129 และ น้อยกว่า 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8057759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ความดันโลหิตสูง ระดับ 1 130-139 และ 80-89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3046813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ความดันโลหิตสูง ระดับ 2  มากกว่า 140 และ มากว่า 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0242677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l" fontAlgn="b"/>
                      <a:r>
                        <a:rPr lang="th-TH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ความดันโลหิตสูงมากอันตราย  180 ขึ้นไป และ  120 ขึ้นไป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9439737"/>
                  </a:ext>
                </a:extLst>
              </a:tr>
              <a:tr h="3738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5373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557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5331661-E00A-4529-8518-2738044D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54" y="533937"/>
            <a:ext cx="10875498" cy="915035"/>
          </a:xfrm>
        </p:spPr>
        <p:txBody>
          <a:bodyPr>
            <a:noAutofit/>
          </a:bodyPr>
          <a:lstStyle/>
          <a:p>
            <a:pPr algn="ctr"/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ความเสี่ยงต่อการเกิดโรคเบาหวาน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N=3139</a:t>
            </a:r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th-TH" sz="4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F1013050-22A9-499C-B605-552061BF00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8645976"/>
              </p:ext>
            </p:extLst>
          </p:nvPr>
        </p:nvGraphicFramePr>
        <p:xfrm>
          <a:off x="768447" y="1690688"/>
          <a:ext cx="10655105" cy="4935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944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505D5716-07A6-4DEF-9C43-6B9AEE779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9613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สรุปการป้องกันความเสี่ยงต่อการเกิดโรคพระภิกษุและสามเณร ปี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2563  N=3931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02520E3E-BBB8-4B55-AD84-F2C7F216A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6361730"/>
              </p:ext>
            </p:extLst>
          </p:nvPr>
        </p:nvGraphicFramePr>
        <p:xfrm>
          <a:off x="838200" y="1360732"/>
          <a:ext cx="10973972" cy="4955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183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44137" y="260622"/>
            <a:ext cx="11377749" cy="1325563"/>
          </a:xfrm>
        </p:spPr>
        <p:txBody>
          <a:bodyPr>
            <a:normAutofit/>
          </a:bodyPr>
          <a:lstStyle/>
          <a:p>
            <a:pPr algn="ctr"/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อบรมให้ความรู้เรื่องการถวายอาหาร</a:t>
            </a:r>
            <a:b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th-TH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แก่พระสงฆ์ สามเณรและแม่ชีให้กับญาติโยม</a:t>
            </a:r>
            <a:endParaRPr lang="th-TH" sz="32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ตัวแทนรูปภาพ 16"/>
          <p:cNvPicPr>
            <a:picLocks noChangeAspect="1"/>
          </p:cNvPicPr>
          <p:nvPr/>
        </p:nvPicPr>
        <p:blipFill>
          <a:blip r:embed="rId2"/>
          <a:srcRect t="31027" b="31027"/>
          <a:stretch>
            <a:fillRect/>
          </a:stretch>
        </p:blipFill>
        <p:spPr>
          <a:xfrm>
            <a:off x="3092406" y="2214515"/>
            <a:ext cx="5999344" cy="2226282"/>
          </a:xfrm>
          <a:prstGeom prst="rect">
            <a:avLst/>
          </a:prstGeom>
        </p:spPr>
      </p:pic>
      <p:pic>
        <p:nvPicPr>
          <p:cNvPr id="5" name="Picture 4" descr="H:\2563\พระสงฆ์\S__14311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5" y="1380613"/>
            <a:ext cx="2384372" cy="16835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H:\2563\พระสงฆ์\สไลด์พระสงฆ์26-28กพ.63\S__143115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7" y="1364885"/>
            <a:ext cx="2513697" cy="1699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:\2563\พระสงฆ์\S__14311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35" y="3250149"/>
            <a:ext cx="2422342" cy="16629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:\2563\พระสงฆ์\100507851_2789704147806007_2256734159877701632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727" y="3327656"/>
            <a:ext cx="2624358" cy="15854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:\2563\พระสงฆ์\S__1431146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424" y="5074800"/>
            <a:ext cx="2554661" cy="158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:\2563\พระสงฆ์\S__1431147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448" y="5074800"/>
            <a:ext cx="2387630" cy="158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17" y="5074800"/>
            <a:ext cx="2521133" cy="158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6" name="Picture 2" descr="H:\2563\พระสงฆ์\S__1431152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0" y="5074800"/>
            <a:ext cx="2422342" cy="15836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411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5517232"/>
            <a:ext cx="12192000" cy="133710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39829" y="1158122"/>
            <a:ext cx="945138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สรุปผลการดำเนินงานและถอดบทเรียน ระดับจังหวัด</a:t>
            </a:r>
          </a:p>
          <a:p>
            <a:pPr algn="ctr"/>
            <a:r>
              <a:rPr lang="th-TH" sz="36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endParaRPr lang="th-TH" sz="3600" b="1" dirty="0" smtClean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59" y="223200"/>
            <a:ext cx="1056117" cy="8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84423"/>
            <a:ext cx="1056117" cy="9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0" descr="LOGO_TH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1" y="209117"/>
            <a:ext cx="2016224" cy="9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87" y="183416"/>
            <a:ext cx="1152128" cy="8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2" descr="imagesCAQSYRT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79" y="217548"/>
            <a:ext cx="1152128" cy="8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:\2563\พระสงฆ์\43233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29" y="3573015"/>
            <a:ext cx="2804364" cy="1390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H:\2563\พระสงฆ์\S__1431146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31" y="1844822"/>
            <a:ext cx="2805962" cy="141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8" name="Picture 4" descr="H:\2563\พระสงฆ์\S__1431145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1844824"/>
            <a:ext cx="2829879" cy="14273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49" name="Picture 5" descr="H:\2563\พระสงฆ์\S__1431144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39" y="3573015"/>
            <a:ext cx="2977453" cy="1357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:\2563\พระสงฆ์\S__14311447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235" y="3519655"/>
            <a:ext cx="2829879" cy="143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1" name="Picture 7" descr="H:\2563\พระสงฆ์\S__14311449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73" y="5187879"/>
            <a:ext cx="2985219" cy="142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2" name="Picture 8" descr="H:\2563\พระสงฆ์\S__1431145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29" y="5278141"/>
            <a:ext cx="2808895" cy="133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3" name="Picture 9" descr="H:\2563\พระสงฆ์\S__14311450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047" y="5187880"/>
            <a:ext cx="2782253" cy="14104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154" name="Picture 10" descr="H:\2563\พระสงฆ์\timeline_20200710_094139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239" y="1844824"/>
            <a:ext cx="2977453" cy="141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42441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83" y="5517232"/>
            <a:ext cx="12192000" cy="1337102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339829" y="1046642"/>
            <a:ext cx="9451385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h-TH" sz="3600" b="1" dirty="0" smtClean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สรุปผลการดำเนินงานและถอดบทเรียน ระดับเขตสุขภาพ</a:t>
            </a:r>
          </a:p>
          <a:p>
            <a:pPr algn="ctr"/>
            <a:r>
              <a:rPr lang="th-TH" sz="3600" b="1" dirty="0">
                <a:latin typeface="TH SarabunPSK" pitchFamily="34" charset="-34"/>
                <a:ea typeface="Tahoma" panose="020B0604030504040204" pitchFamily="34" charset="0"/>
                <a:cs typeface="TH SarabunPSK" pitchFamily="34" charset="-34"/>
              </a:rPr>
              <a:t> </a:t>
            </a:r>
            <a:endParaRPr lang="th-TH" sz="3600" b="1" dirty="0" smtClean="0">
              <a:latin typeface="TH SarabunPSK" pitchFamily="34" charset="-34"/>
              <a:ea typeface="Tahoma" panose="020B0604030504040204" pitchFamily="34" charset="0"/>
              <a:cs typeface="TH SarabunPSK" pitchFamily="34" charset="-34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59" y="223200"/>
            <a:ext cx="1056117" cy="82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184423"/>
            <a:ext cx="1056117" cy="935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รูปภาพ 0" descr="LOGO_THA_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181" y="209117"/>
            <a:ext cx="2016224" cy="91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287" y="183416"/>
            <a:ext cx="1152128" cy="86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รูปภาพ 2" descr="imagesCAQSYRT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779" y="217548"/>
            <a:ext cx="1152128" cy="86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2563\พระสงฆ์\S__1445070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4" y="1656390"/>
            <a:ext cx="3035806" cy="227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2563\พระสงฆ์\S__14450714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14" y="4239775"/>
            <a:ext cx="3035806" cy="216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2563\พระสงฆ์\S__14450718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1069" y="1617499"/>
            <a:ext cx="1872752" cy="231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:\2563\พระสงฆ์\S__144507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43" y="4282576"/>
            <a:ext cx="1872752" cy="21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content.fbkk10-1.fna.fbcdn.net/v/t1.0-9/115588575_2635594446696122_5061797796281238319_o.jpg?_nc_cat=107&amp;_nc_sid=730e14&amp;_nc_eui2=AeEkhO7eDiKJNHp-NuzjgSRZZdqhtOvU08Fl2qG069TTwcGNd0OHTx24K-tq1-xEXbY&amp;_nc_ohc=1nW9ZsUiheUAX_doqLl&amp;_nc_ht=scontent.fbkk10-1.fna&amp;oh=a9c0e0a0150937407a58647ad841ffe1&amp;oe=5F50D1F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738" y="1636945"/>
            <a:ext cx="5733397" cy="322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scontent.fbkk14-1.fna.fbcdn.net/v/t1.0-9/115749227_2635600203362213_2108194142991631221_o.jpg?_nc_cat=106&amp;_nc_sid=730e14&amp;_nc_eui2=AeFZzsU-iZhn2_NtveiP0wTw9GCSUBaa1On0YJJQFprU6dBKrPkrjUCNjEyF-9oOcLk&amp;_nc_ohc=xX86f8tyXUQAX9HsZjb&amp;_nc_oc=AQmTyblW4Pw1baXkdd3KiqAj84v2_StqaFAaPgBUPzgaV51exUtxGzXof2fwciamPQ0&amp;_nc_ht=scontent.fbkk14-1.fna&amp;oh=2adac1c591e7e085ae9be59d94b20cd3&amp;oe=5F5028C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290" y="5024363"/>
            <a:ext cx="1846249" cy="1384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content.fbkk14-1.fna.fbcdn.net/v/t1.0-9/115774670_2635600303362203_431120628113236229_o.jpg?_nc_cat=100&amp;_nc_sid=730e14&amp;_nc_eui2=AeHB9GUOnLAd81KJRy8Wi5QlGe0GbdMPoWIZ7QZt0w-hYlIyASZyxjmOnXYUIO8gWNk&amp;_nc_ohc=BFO1LiE4bjQAX_e1d26&amp;_nc_ht=scontent.fbkk14-1.fna&amp;oh=0db753933d3fd0aa0c87ac22062e2101&amp;oe=5F513D2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828" y="5022985"/>
            <a:ext cx="1899138" cy="138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scontent.fbkk14-1.fna.fbcdn.net/v/t1.0-9/116032196_2635600623362171_576591558528823516_o.jpg?_nc_cat=111&amp;_nc_sid=730e14&amp;_nc_eui2=AeERrENUbAnmKTHeMkw6ugLBpkA2VykOKYimQDZXKQ4piAZXYDlSA1O7-pJKGSFY7AY&amp;_nc_ohc=Y25WY7B1PgQAX9MQJXZ&amp;_nc_ht=scontent.fbkk14-1.fna&amp;oh=5cc3cd58ed3ce2d4b765af498995e6d2&amp;oe=5F52A52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373" y="5024363"/>
            <a:ext cx="1910125" cy="143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232747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198692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98691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54" y="84121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4" y="84121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ชื่อเรื่อง 1">
            <a:extLst>
              <a:ext uri="{FF2B5EF4-FFF2-40B4-BE49-F238E27FC236}">
                <a16:creationId xmlns:a16="http://schemas.microsoft.com/office/drawing/2014/main" xmlns="" id="{05D9934A-F2D7-4CAE-8D40-00C53C56313D}"/>
              </a:ext>
            </a:extLst>
          </p:cNvPr>
          <p:cNvSpPr txBox="1">
            <a:spLocks/>
          </p:cNvSpPr>
          <p:nvPr/>
        </p:nvSpPr>
        <p:spPr>
          <a:xfrm>
            <a:off x="231667" y="1150564"/>
            <a:ext cx="5784631" cy="7713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ปัญหาและอุปสรรค</a:t>
            </a:r>
          </a:p>
        </p:txBody>
      </p:sp>
      <p:sp>
        <p:nvSpPr>
          <p:cNvPr id="13" name="ตัวแทนเนื้อหา 2">
            <a:extLst>
              <a:ext uri="{FF2B5EF4-FFF2-40B4-BE49-F238E27FC236}">
                <a16:creationId xmlns:a16="http://schemas.microsoft.com/office/drawing/2014/main" xmlns="" id="{8E0C0201-67C2-48F1-A9B5-C79F8D75A31D}"/>
              </a:ext>
            </a:extLst>
          </p:cNvPr>
          <p:cNvSpPr txBox="1">
            <a:spLocks/>
          </p:cNvSpPr>
          <p:nvPr/>
        </p:nvSpPr>
        <p:spPr>
          <a:xfrm>
            <a:off x="959005" y="2166319"/>
            <a:ext cx="10725442" cy="3598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th-TH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เดือน ก.พ.-พ.ค.</a:t>
            </a:r>
            <a:r>
              <a:rPr lang="en-US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2564 </a:t>
            </a:r>
            <a:r>
              <a:rPr lang="th-TH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เกิดการแพร่ระบาดของโรค </a:t>
            </a:r>
            <a:r>
              <a:rPr lang="en-US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</a:t>
            </a:r>
            <a:r>
              <a:rPr lang="th-TH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th-TH" sz="4000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h-TH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ข้อเสนอแนะ</a:t>
            </a:r>
            <a:endParaRPr lang="th-TH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h-TH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0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ปรับเปลี่ยนเป็นเชิงรุกรายบุคคล และกลุ่มย่อยในแต่ละ</a:t>
            </a:r>
            <a:r>
              <a:rPr lang="th-TH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วัด (</a:t>
            </a:r>
            <a:r>
              <a:rPr lang="en-US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normal</a:t>
            </a:r>
            <a:r>
              <a:rPr lang="th-TH" sz="40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th-TH" sz="40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6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232747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198692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98691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54" y="84121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4" y="84121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661912" y="1449659"/>
            <a:ext cx="4662363" cy="7805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วัตถุประสงค์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03349" y="1975062"/>
            <a:ext cx="11074400" cy="41259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h-TH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เพื่อให้พระภิกษุและสามเณร</a:t>
            </a:r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32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ได้รับการประเมินสุขภาพ 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ด้านการสูบบุหรี่  การเกิดโรคเบาหวาน  โรคความดันโลหิตสูง  โรคหัวใจและหลอดเลือดสมอง </a:t>
            </a:r>
          </a:p>
          <a:p>
            <a:pPr algn="l"/>
            <a:r>
              <a:rPr lang="th-TH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en-US" sz="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th-TH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เพื่อให้พระภิกษุ และ สามเณร ที่มีภาวะเสี่ยง </a:t>
            </a:r>
            <a:r>
              <a:rPr lang="th-TH" sz="32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ได้รับความรู้เกี่ยวกับการดูแลตนเองด้านการส่งเสริมสุขภาพและการป้องกันไม่ให้เกิดโรค</a:t>
            </a:r>
            <a:endParaRPr lang="en-US" sz="3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335679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267185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318650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524" y="229464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166" y="173369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099" y="1441066"/>
            <a:ext cx="7772400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27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232747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198692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98691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54" y="84121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4" y="84121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69974" y="1253496"/>
            <a:ext cx="3940673" cy="52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รายการบริการ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96514" y="1729650"/>
            <a:ext cx="11743386" cy="44714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th-TH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บริการตรวจประเมินสุขภาพก่อนเข้าร่วมโครงการ</a:t>
            </a:r>
          </a:p>
          <a:p>
            <a:pPr algn="l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บริการชั่งน้ำหนัก,วัดส่วนสูง,วัดรอบเอว, ประเมินดัชนีมวลกาย(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BMI) </a:t>
            </a:r>
          </a:p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บริการคัดกรองความเสี่ยงต่อการสูบบุหรี่</a:t>
            </a:r>
          </a:p>
          <a:p>
            <a:pPr algn="l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 บริการวัดความดันโลหิต </a:t>
            </a:r>
          </a:p>
          <a:p>
            <a:pPr algn="l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 บริการการตรวจระดับน้ำตาลในเลือด  </a:t>
            </a:r>
          </a:p>
          <a:p>
            <a:pPr algn="l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-  บริการตรวจไขมันในเลือดรวม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Cholesterol (mg/dl)</a:t>
            </a:r>
            <a:r>
              <a:rPr lang="en-US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th-TH" i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ตามความสมัครใจ)</a:t>
            </a:r>
            <a:endParaRPr lang="en-US" i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-  บริการตรวจประเมินความเสี่ยงต่อการเกิดโรคหัวใจและหลอดเลือด ด้วยโปรแกรม 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Thai CV Risk  Score </a:t>
            </a:r>
            <a:endParaRPr lang="th-TH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algn="l"/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2BA042A5-16AE-44F8-ADC4-7781B1018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37" y="2549659"/>
            <a:ext cx="1872347" cy="140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xmlns="" id="{246064F6-E700-416D-AFCA-C498E76F63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57" y="5121233"/>
            <a:ext cx="1872347" cy="140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6781E57B-B21D-4B74-992D-C6DAA999E1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37" y="5128350"/>
            <a:ext cx="1872347" cy="1397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xmlns="" id="{B8B0210C-A8D8-4A2D-8CEA-6364322635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854" y="5128350"/>
            <a:ext cx="1872347" cy="140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รูปภาพ 16">
            <a:extLst>
              <a:ext uri="{FF2B5EF4-FFF2-40B4-BE49-F238E27FC236}">
                <a16:creationId xmlns:a16="http://schemas.microsoft.com/office/drawing/2014/main" xmlns="" id="{FEFD0414-37C1-409D-977F-3A24B80BA0C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757" y="2575607"/>
            <a:ext cx="1872347" cy="140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186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232747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198692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98691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54" y="84121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4" y="84121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8253" y="1337408"/>
            <a:ext cx="3940673" cy="52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รายการบริการ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2888" y="1919785"/>
            <a:ext cx="10939143" cy="42691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th-TH" sz="28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บริการส่งเสริมสุขภาพและป้องกันโรคทั่วไป </a:t>
            </a:r>
          </a:p>
          <a:p>
            <a:pPr algn="l"/>
            <a:r>
              <a:rPr lang="th-TH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 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บริการคู่มือการดูแลสุขภาพและป้องกันโรค  </a:t>
            </a:r>
          </a:p>
          <a:p>
            <a:pPr algn="l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-  บริการให้ความรู้ /คำปรึกษา ตามหลัก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อ.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ส. </a:t>
            </a:r>
          </a:p>
          <a:p>
            <a:pPr algn="l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-  บริการให้ความรู้/คำปรึกษา เรื่อง การลด ละเลิกบุหรี่ </a:t>
            </a:r>
          </a:p>
          <a:p>
            <a:pPr algn="l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-  บริการให้ความรู้เรื่องการถวายอาหารเพื่อสุขภาพแก่</a:t>
            </a:r>
          </a:p>
          <a:p>
            <a:pPr algn="l"/>
            <a:r>
              <a:rPr lang="th-TH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   ญาติโยม บุคคลที่เกี่ยวข้องและชุมชน</a:t>
            </a:r>
          </a:p>
          <a:p>
            <a:pPr algn="l"/>
            <a:endParaRPr lang="th-TH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xmlns="" id="{AB83F1A1-8FC9-404F-9009-0D27B12D1BC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931" y="5041693"/>
            <a:ext cx="2037778" cy="1499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xmlns="" id="{91DAFC08-3CCA-4F70-BE75-01F5470B87E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165" y="1483458"/>
            <a:ext cx="2111413" cy="158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xmlns="" id="{5D645AB1-DBC7-4855-B2F2-E27EE132D5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5" y="3310009"/>
            <a:ext cx="2111413" cy="158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xmlns="" id="{03E23D41-716D-47B6-9863-4E50142EC62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835" y="5048653"/>
            <a:ext cx="2111413" cy="14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รูปภาพ 20">
            <a:extLst>
              <a:ext uri="{FF2B5EF4-FFF2-40B4-BE49-F238E27FC236}">
                <a16:creationId xmlns:a16="http://schemas.microsoft.com/office/drawing/2014/main" xmlns="" id="{2972D83F-0FFE-4AF2-B6C4-678A395271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9" y="5048653"/>
            <a:ext cx="2197538" cy="1492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xmlns="" id="{403188F5-B637-44E0-A98E-0521F1891D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805" y="5055613"/>
            <a:ext cx="2160510" cy="148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xmlns="" id="{D792B640-2A84-432D-A8A9-A7DE1C4C7DA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326" y="5055613"/>
            <a:ext cx="2037778" cy="148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63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080" y="232747"/>
            <a:ext cx="917817" cy="91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830" y="198692"/>
            <a:ext cx="917817" cy="105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0" descr="LOGO_THA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580" y="198691"/>
            <a:ext cx="2087439" cy="9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354" y="84121"/>
            <a:ext cx="1092525" cy="10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รูปภาพ 2" descr="imagesCAQSYRTN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104" y="84121"/>
            <a:ext cx="1201399" cy="115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8253" y="1337408"/>
            <a:ext cx="3940673" cy="524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รายการบริการ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25551" y="1982281"/>
            <a:ext cx="10930723" cy="4496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5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บริการติดตามเยี่ยมบ้านและประเมินสุขภาพ (</a:t>
            </a:r>
            <a:r>
              <a:rPr lang="en-US" sz="5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th-TH" sz="51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เดือน)</a:t>
            </a:r>
            <a:r>
              <a:rPr lang="th-TH" sz="51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l"/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</a:p>
          <a:p>
            <a:pPr algn="l"/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th-TH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บริการชั่งน้ำหนัก,วัดส่วนสูง,วัดรอบเอว, ประเมินดัชนีมวลกาย(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BMI) </a:t>
            </a:r>
          </a:p>
          <a:p>
            <a:pPr algn="l"/>
            <a:r>
              <a:rPr lang="th-TH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- บริการวัดความดันโลหิต</a:t>
            </a:r>
          </a:p>
          <a:p>
            <a:pPr algn="l"/>
            <a:r>
              <a:rPr lang="th-TH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	- ประเมินการสูบบุหรี่</a:t>
            </a:r>
            <a:r>
              <a:rPr lang="en-US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h-TH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(สูบในปริมาณเท่าเดิม,ลดปริมาณที่สูบลงแล้ว, ไม่สูบแล้ว) </a:t>
            </a:r>
          </a:p>
          <a:p>
            <a:pPr algn="l"/>
            <a:r>
              <a:rPr lang="th-TH" sz="4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บริการให้ความรู้ /คำปรึกษา</a:t>
            </a:r>
          </a:p>
          <a:p>
            <a:pPr algn="l"/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41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24FE9F47-80F0-4832-87F0-4594C86B5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45" y="365125"/>
            <a:ext cx="10894255" cy="900967"/>
          </a:xfrm>
        </p:spPr>
        <p:txBody>
          <a:bodyPr>
            <a:normAutofit fontScale="90000"/>
          </a:bodyPr>
          <a:lstStyle/>
          <a:p>
            <a:pPr algn="ctr"/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ผลการจัดบริการรายบุคคลจำแนกรายจังหวัด</a:t>
            </a:r>
            <a:b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 = 3931 (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เป้าหมาย 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3800</a:t>
            </a:r>
            <a:r>
              <a:rPr lang="th-TH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รายการ)</a:t>
            </a:r>
          </a:p>
        </p:txBody>
      </p:sp>
      <p:graphicFrame>
        <p:nvGraphicFramePr>
          <p:cNvPr id="4" name="ตาราง 4">
            <a:extLst>
              <a:ext uri="{FF2B5EF4-FFF2-40B4-BE49-F238E27FC236}">
                <a16:creationId xmlns:a16="http://schemas.microsoft.com/office/drawing/2014/main" xmlns="" id="{9306B41F-47FC-48C5-90DC-61460A54DC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8123737"/>
              </p:ext>
            </p:extLst>
          </p:nvPr>
        </p:nvGraphicFramePr>
        <p:xfrm>
          <a:off x="697525" y="1690688"/>
          <a:ext cx="10894256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64">
                  <a:extLst>
                    <a:ext uri="{9D8B030D-6E8A-4147-A177-3AD203B41FA5}">
                      <a16:colId xmlns:a16="http://schemas.microsoft.com/office/drawing/2014/main" xmlns="" val="2968050724"/>
                    </a:ext>
                  </a:extLst>
                </a:gridCol>
                <a:gridCol w="2723564">
                  <a:extLst>
                    <a:ext uri="{9D8B030D-6E8A-4147-A177-3AD203B41FA5}">
                      <a16:colId xmlns:a16="http://schemas.microsoft.com/office/drawing/2014/main" xmlns="" val="200640895"/>
                    </a:ext>
                  </a:extLst>
                </a:gridCol>
                <a:gridCol w="2723564">
                  <a:extLst>
                    <a:ext uri="{9D8B030D-6E8A-4147-A177-3AD203B41FA5}">
                      <a16:colId xmlns:a16="http://schemas.microsoft.com/office/drawing/2014/main" xmlns="" val="830585760"/>
                    </a:ext>
                  </a:extLst>
                </a:gridCol>
                <a:gridCol w="2723564">
                  <a:extLst>
                    <a:ext uri="{9D8B030D-6E8A-4147-A177-3AD203B41FA5}">
                      <a16:colId xmlns:a16="http://schemas.microsoft.com/office/drawing/2014/main" xmlns="" val="2132452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เป้าหมาย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ผลงาน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0708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1259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251.8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858304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หนองบัวลำภู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329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109.67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29948715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1004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100.4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404188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506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101.2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04148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516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103.2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135902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105.67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129112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h-TH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3100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3931</a:t>
                      </a:r>
                      <a:endParaRPr lang="th-TH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126.81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xmlns="" val="3524478216"/>
                  </a:ext>
                </a:extLst>
              </a:tr>
            </a:tbl>
          </a:graphicData>
        </a:graphic>
      </p:graphicFrame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xmlns="" id="{FFC214DB-55AF-4A70-BB2C-BD2E16E61A14}"/>
              </a:ext>
            </a:extLst>
          </p:cNvPr>
          <p:cNvSpPr txBox="1"/>
          <p:nvPr/>
        </p:nvSpPr>
        <p:spPr>
          <a:xfrm>
            <a:off x="1125415" y="6119446"/>
            <a:ext cx="8848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หมายเหตุ  ไม่รวมเป้าหมาย สกลนคร จำนวน </a:t>
            </a:r>
            <a:r>
              <a:rPr lang="en-US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700</a:t>
            </a:r>
            <a:r>
              <a:rPr lang="th-TH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รายการ</a:t>
            </a:r>
          </a:p>
        </p:txBody>
      </p:sp>
    </p:spTree>
    <p:extLst>
      <p:ext uri="{BB962C8B-B14F-4D97-AF65-F5344CB8AC3E}">
        <p14:creationId xmlns:p14="http://schemas.microsoft.com/office/powerpoint/2010/main" val="175631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B2B69746-32C3-48E9-9B96-4C2CA411D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224449"/>
            <a:ext cx="11541370" cy="971306"/>
          </a:xfrm>
        </p:spPr>
        <p:txBody>
          <a:bodyPr>
            <a:normAutofit fontScale="90000"/>
          </a:bodyPr>
          <a:lstStyle/>
          <a:p>
            <a:pPr algn="ctr"/>
            <a:r>
              <a:rPr lang="th-TH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ข้อมูลทั่วไปของพระภิกษุและสามเณรจำแนกตามสิทธิ </a:t>
            </a:r>
            <a:r>
              <a:rPr lang="en-US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N=3931</a:t>
            </a:r>
            <a:r>
              <a:rPr lang="th-TH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aphicFrame>
        <p:nvGraphicFramePr>
          <p:cNvPr id="8" name="ตัวแทนเนื้อหา 7">
            <a:extLst>
              <a:ext uri="{FF2B5EF4-FFF2-40B4-BE49-F238E27FC236}">
                <a16:creationId xmlns:a16="http://schemas.microsoft.com/office/drawing/2014/main" xmlns="" id="{BCEC14FE-BC75-44D8-9474-58DD7DC59B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0431706"/>
              </p:ext>
            </p:extLst>
          </p:nvPr>
        </p:nvGraphicFramePr>
        <p:xfrm>
          <a:off x="534572" y="1195754"/>
          <a:ext cx="11085342" cy="5662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xmlns="" id="{087B8722-36CB-4200-A28E-D7CCCF10C5E6}"/>
              </a:ext>
            </a:extLst>
          </p:cNvPr>
          <p:cNvSpPr txBox="1"/>
          <p:nvPr/>
        </p:nvSpPr>
        <p:spPr>
          <a:xfrm>
            <a:off x="1292750" y="3013501"/>
            <a:ext cx="39043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สิทธิประกันสุขภาพถ้วนหน้า ประเภทมีสิทธิย่อย(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WEL)</a:t>
            </a:r>
            <a:endParaRPr lang="th-TH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xmlns="" id="{743B120C-A5E1-4FAE-A377-89BB751B3BF6}"/>
              </a:ext>
            </a:extLst>
          </p:cNvPr>
          <p:cNvSpPr txBox="1"/>
          <p:nvPr/>
        </p:nvSpPr>
        <p:spPr>
          <a:xfrm>
            <a:off x="7388205" y="2167374"/>
            <a:ext cx="21277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สิทธิประกันสุขภาพถ้วนหน้า(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UCS)</a:t>
            </a:r>
            <a:endParaRPr lang="th-TH" sz="20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กล่องข้อความ 19">
            <a:extLst>
              <a:ext uri="{FF2B5EF4-FFF2-40B4-BE49-F238E27FC236}">
                <a16:creationId xmlns:a16="http://schemas.microsoft.com/office/drawing/2014/main" xmlns="" id="{24A6C102-FE11-42E1-A28D-BC5AD75638B1}"/>
              </a:ext>
            </a:extLst>
          </p:cNvPr>
          <p:cNvSpPr txBox="1"/>
          <p:nvPr/>
        </p:nvSpPr>
        <p:spPr>
          <a:xfrm>
            <a:off x="8128278" y="1253383"/>
            <a:ext cx="277532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33333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STP : </a:t>
            </a:r>
            <a:r>
              <a:rPr lang="th-TH" sz="1200" b="0" i="0" dirty="0">
                <a:solidFill>
                  <a:srgbClr val="333333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บุคคลผู้มีปัญหาสถานะและสิทธิ</a:t>
            </a:r>
            <a:endParaRPr lang="th-TH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71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วงรี 7">
            <a:extLst>
              <a:ext uri="{FF2B5EF4-FFF2-40B4-BE49-F238E27FC236}">
                <a16:creationId xmlns:a16="http://schemas.microsoft.com/office/drawing/2014/main" xmlns="" id="{D0D5FC5C-42FC-4E8F-A347-ED968E873C66}"/>
              </a:ext>
            </a:extLst>
          </p:cNvPr>
          <p:cNvSpPr/>
          <p:nvPr/>
        </p:nvSpPr>
        <p:spPr>
          <a:xfrm>
            <a:off x="547468" y="2025748"/>
            <a:ext cx="3208606" cy="4467127"/>
          </a:xfrm>
          <a:prstGeom prst="ellips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71C2EAEF-3905-4E5E-8220-930E9DF5B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314" y="329639"/>
            <a:ext cx="11507372" cy="1111983"/>
          </a:xfrm>
        </p:spPr>
        <p:txBody>
          <a:bodyPr>
            <a:normAutofit fontScale="90000"/>
          </a:bodyPr>
          <a:lstStyle/>
          <a:p>
            <a:pPr algn="ctr"/>
            <a:r>
              <a:rPr lang="th-TH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สิทธิย่อยพระภิกษุและสามเณรที่เข้าร่วมโครงการ </a:t>
            </a: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N=3931</a:t>
            </a:r>
            <a:r>
              <a:rPr lang="th-TH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th-TH" sz="4000" dirty="0"/>
          </a:p>
        </p:txBody>
      </p:sp>
      <p:graphicFrame>
        <p:nvGraphicFramePr>
          <p:cNvPr id="6" name="ตัวแทนเนื้อหา 5">
            <a:extLst>
              <a:ext uri="{FF2B5EF4-FFF2-40B4-BE49-F238E27FC236}">
                <a16:creationId xmlns:a16="http://schemas.microsoft.com/office/drawing/2014/main" xmlns="" id="{F33810AD-3A85-43BB-ABF5-1458B88F3CD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9609113"/>
              </p:ext>
            </p:extLst>
          </p:nvPr>
        </p:nvGraphicFramePr>
        <p:xfrm>
          <a:off x="547468" y="1477108"/>
          <a:ext cx="10866120" cy="4825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ตาราง 7">
            <a:extLst>
              <a:ext uri="{FF2B5EF4-FFF2-40B4-BE49-F238E27FC236}">
                <a16:creationId xmlns:a16="http://schemas.microsoft.com/office/drawing/2014/main" xmlns="" id="{D8B5AA61-591B-42F4-B7A5-08B7C56A6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00659"/>
              </p:ext>
            </p:extLst>
          </p:nvPr>
        </p:nvGraphicFramePr>
        <p:xfrm>
          <a:off x="4139028" y="2489982"/>
          <a:ext cx="7565292" cy="2532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8732">
                  <a:extLst>
                    <a:ext uri="{9D8B030D-6E8A-4147-A177-3AD203B41FA5}">
                      <a16:colId xmlns:a16="http://schemas.microsoft.com/office/drawing/2014/main" xmlns="" val="4143793029"/>
                    </a:ext>
                  </a:extLst>
                </a:gridCol>
                <a:gridCol w="3468032">
                  <a:extLst>
                    <a:ext uri="{9D8B030D-6E8A-4147-A177-3AD203B41FA5}">
                      <a16:colId xmlns:a16="http://schemas.microsoft.com/office/drawing/2014/main" xmlns="" val="4218574935"/>
                    </a:ext>
                  </a:extLst>
                </a:gridCol>
                <a:gridCol w="1347205">
                  <a:extLst>
                    <a:ext uri="{9D8B030D-6E8A-4147-A177-3AD203B41FA5}">
                      <a16:colId xmlns:a16="http://schemas.microsoft.com/office/drawing/2014/main" xmlns="" val="576681662"/>
                    </a:ext>
                  </a:extLst>
                </a:gridCol>
                <a:gridCol w="1891323">
                  <a:extLst>
                    <a:ext uri="{9D8B030D-6E8A-4147-A177-3AD203B41FA5}">
                      <a16:colId xmlns:a16="http://schemas.microsoft.com/office/drawing/2014/main" xmlns="" val="4104378452"/>
                    </a:ext>
                  </a:extLst>
                </a:gridCol>
              </a:tblGrid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รหัส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จำนวน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ร้อยและ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8797773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76   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พระภิกษุและสามเณร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2027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51.6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0408966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89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สิทธิบัตรทอง (ประชาชนทั่วไป)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1068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27.2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0796904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ผู้มีอายุเกิน</a:t>
                      </a:r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60</a:t>
                      </a:r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ปี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323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8.2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66197185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72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ผู้มีรายได้น้อย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198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5.0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40106840"/>
                  </a:ext>
                </a:extLst>
              </a:tr>
              <a:tr h="42203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74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คนพิการ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154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3.9</a:t>
                      </a:r>
                      <a:endParaRPr lang="th-TH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7283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xmlns="" id="{3B8FF144-8D11-49BE-BB97-5C4F63FC9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pPr algn="ctr"/>
            <a:r>
              <a:rPr lang="th-TH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สิทธิ</a:t>
            </a: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xmlns="" id="{906AF5BC-1279-40BF-9F36-4B3541270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679611"/>
              </p:ext>
            </p:extLst>
          </p:nvPr>
        </p:nvGraphicFramePr>
        <p:xfrm>
          <a:off x="324729" y="1927275"/>
          <a:ext cx="6469966" cy="2819400"/>
        </p:xfrm>
        <a:graphic>
          <a:graphicData uri="http://schemas.openxmlformats.org/drawingml/2006/table">
            <a:tbl>
              <a:tblPr/>
              <a:tblGrid>
                <a:gridCol w="1743222">
                  <a:extLst>
                    <a:ext uri="{9D8B030D-6E8A-4147-A177-3AD203B41FA5}">
                      <a16:colId xmlns:a16="http://schemas.microsoft.com/office/drawing/2014/main" xmlns="" val="3785923746"/>
                    </a:ext>
                  </a:extLst>
                </a:gridCol>
                <a:gridCol w="1477107">
                  <a:extLst>
                    <a:ext uri="{9D8B030D-6E8A-4147-A177-3AD203B41FA5}">
                      <a16:colId xmlns:a16="http://schemas.microsoft.com/office/drawing/2014/main" xmlns="" val="499925236"/>
                    </a:ext>
                  </a:extLst>
                </a:gridCol>
                <a:gridCol w="1035061">
                  <a:extLst>
                    <a:ext uri="{9D8B030D-6E8A-4147-A177-3AD203B41FA5}">
                      <a16:colId xmlns:a16="http://schemas.microsoft.com/office/drawing/2014/main" xmlns="" val="3045974250"/>
                    </a:ext>
                  </a:extLst>
                </a:gridCol>
                <a:gridCol w="1103229">
                  <a:extLst>
                    <a:ext uri="{9D8B030D-6E8A-4147-A177-3AD203B41FA5}">
                      <a16:colId xmlns:a16="http://schemas.microsoft.com/office/drawing/2014/main" xmlns="" val="170160224"/>
                    </a:ext>
                  </a:extLst>
                </a:gridCol>
                <a:gridCol w="1111347">
                  <a:extLst>
                    <a:ext uri="{9D8B030D-6E8A-4147-A177-3AD203B41FA5}">
                      <a16:colId xmlns:a16="http://schemas.microsoft.com/office/drawing/2014/main" xmlns="" val="28739776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สิทธิไม่ต้องที่จำวัด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สิทธิถูกต้อง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สิทธิอื่น ๆ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83563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เลย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1604741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หนองบัวลำภู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83051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อุดรธานี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222797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หนองคาย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093725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นครพนม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746505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fontAlgn="t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บึงกาฬ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8006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ctr" fontAlgn="b"/>
                      <a:r>
                        <a:rPr lang="th-TH" sz="20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รวม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3034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5320450"/>
                  </a:ext>
                </a:extLst>
              </a:tr>
            </a:tbl>
          </a:graphicData>
        </a:graphic>
      </p:graphicFrame>
      <p:graphicFrame>
        <p:nvGraphicFramePr>
          <p:cNvPr id="11" name="แผนภูมิ 10">
            <a:extLst>
              <a:ext uri="{FF2B5EF4-FFF2-40B4-BE49-F238E27FC236}">
                <a16:creationId xmlns:a16="http://schemas.microsoft.com/office/drawing/2014/main" xmlns="" id="{0EF5C5A2-755F-4100-BC70-320D2CFA6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3957683"/>
              </p:ext>
            </p:extLst>
          </p:nvPr>
        </p:nvGraphicFramePr>
        <p:xfrm>
          <a:off x="5598942" y="1392702"/>
          <a:ext cx="7210864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38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691</Words>
  <Application>Microsoft Office PowerPoint</Application>
  <PresentationFormat>กำหนดเอง</PresentationFormat>
  <Paragraphs>220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ธีมของ Office</vt:lpstr>
      <vt:lpstr>การสร้างเสริมสุขภาพและป้องกันโรคพระภิกษุและสามเณร ในพื้นที่ 7 จังหวัดอีสานตอนบน ปีงบประมาณ 2563 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ผลการจัดบริการรายบุคคลจำแนกรายจังหวัด  N = 3931 (เป้าหมาย 3800 รายการ)</vt:lpstr>
      <vt:lpstr>ข้อมูลทั่วไปของพระภิกษุและสามเณรจำแนกตามสิทธิ N=3931 </vt:lpstr>
      <vt:lpstr>สิทธิย่อยพระภิกษุและสามเณรที่เข้าร่วมโครงการ N=3931 </vt:lpstr>
      <vt:lpstr>สิทธิ</vt:lpstr>
      <vt:lpstr>ดัชนีมวลกาย (BMI) N = 3931  </vt:lpstr>
      <vt:lpstr>ประเมินการสูบบุหรี่ N=3931</vt:lpstr>
      <vt:lpstr>ผลการติดตามการสูบบุหรี่ </vt:lpstr>
      <vt:lpstr>ระดับความดันโลหิต </vt:lpstr>
      <vt:lpstr>ความเสี่ยงต่อการเกิดโรคเบาหวาน N=3139 </vt:lpstr>
      <vt:lpstr>สรุปการป้องกันความเสี่ยงต่อการเกิดโรคพระภิกษุและสามเณร ปี 2563  N=3931</vt:lpstr>
      <vt:lpstr>อบรมให้ความรู้เรื่องการถวายอาหาร แก่พระสงฆ์ สามเณรและแม่ชีให้กับญาติโยม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ผลการจัดทำโครงการสร้างเสริมสุขภาพและป้องกันโรคพระภิกษุและสามเณร ปีงบประมาณ 2563</dc:title>
  <dc:creator>nhso 136</dc:creator>
  <cp:lastModifiedBy>SSJ</cp:lastModifiedBy>
  <cp:revision>62</cp:revision>
  <dcterms:created xsi:type="dcterms:W3CDTF">2020-07-19T13:01:33Z</dcterms:created>
  <dcterms:modified xsi:type="dcterms:W3CDTF">2020-08-06T03:08:19Z</dcterms:modified>
</cp:coreProperties>
</file>