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2" r:id="rId6"/>
    <p:sldId id="267" r:id="rId7"/>
    <p:sldId id="260" r:id="rId8"/>
    <p:sldId id="261" r:id="rId9"/>
    <p:sldId id="263" r:id="rId10"/>
    <p:sldId id="269" r:id="rId11"/>
    <p:sldId id="271" r:id="rId12"/>
    <p:sldId id="266" r:id="rId13"/>
    <p:sldId id="270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Work%20J\TB\TB%202563\63%2007\63%2007%2017%20&#3585;&#3588;%20&#3612;&#3621;&#3591;&#3634;&#3609;%209&#3648;&#3604;&#3639;&#3629;&#3609;%20&#3626;&#3656;&#3591;&#3648;&#3586;&#3605;\TB%20r8%2063%2007%2017%20&#3619;&#3634;&#3618;&#3610;&#3640;&#3588;&#3588;&#362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Work%20J\TB\TB%202563\63%2007\63%2007%2017%20&#3585;&#3588;%20&#3612;&#3621;&#3591;&#3634;&#3609;%209&#3648;&#3604;&#3639;&#3629;&#3609;%20&#3626;&#3656;&#3591;&#3648;&#3586;&#3605;\TB%20r8%2063%2007%2017%20&#3619;&#3634;&#3618;&#3610;&#3640;&#3588;&#3588;&#3621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Work%20J\TB\TB%202563\63%2007\63%2007%2017%20&#3585;&#3588;%20&#3612;&#3621;&#3591;&#3634;&#3609;%209&#3648;&#3604;&#3639;&#3629;&#3609;%20&#3626;&#3656;&#3591;&#3648;&#3586;&#3605;\TB%20r8%2063%2007%2017%20&#3619;&#3634;&#3618;&#3610;&#3640;&#3588;&#3588;&#3621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Work%20J\TB\TB%202563\63%2007\63%2007%2017%20&#3585;&#3588;%20&#3612;&#3621;&#3591;&#3634;&#3609;%209&#3648;&#3604;&#3639;&#3629;&#3609;%20&#3626;&#3656;&#3591;&#3648;&#3586;&#3605;\2020717_40886_PAREPORT%20r8%2063%20Q1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Work%20J\TB\TB%202563\&#3588;&#3633;&#3604;&#3585;&#3619;&#3629;&#3591;\63%2007%2017%20&#3585;&#3588;%20&#3588;&#3633;&#3604;&#3585;&#3619;&#3629;&#3591;%20&#3626;&#3656;&#3591;&#3648;&#3586;&#3605;8\TB%20&#3588;&#3633;&#3604;&#3585;&#3619;&#3629;&#3591;%20&#3626;&#3656;&#3591;&#3648;&#3586;&#3605;%20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'เขต ร้อยละ'!$K$6</c:f>
              <c:strCache>
                <c:ptCount val="1"/>
                <c:pt idx="0">
                  <c:v>อัตราป่วยต่อประชากรแสนคน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70692584765332E-2"/>
                  <c:y val="6.0329688010212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1A-445C-9AB6-BBBADABD0F3C}"/>
                </c:ext>
              </c:extLst>
            </c:dLbl>
            <c:dLbl>
              <c:idx val="1"/>
              <c:layout>
                <c:manualLayout>
                  <c:x val="0"/>
                  <c:y val="-6.5575747837187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1A-445C-9AB6-BBBADABD0F3C}"/>
                </c:ext>
              </c:extLst>
            </c:dLbl>
            <c:dLbl>
              <c:idx val="2"/>
              <c:layout>
                <c:manualLayout>
                  <c:x val="-2.3867036925219469E-3"/>
                  <c:y val="2.3607269221387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1A-445C-9AB6-BBBADABD0F3C}"/>
                </c:ext>
              </c:extLst>
            </c:dLbl>
            <c:dLbl>
              <c:idx val="4"/>
              <c:layout>
                <c:manualLayout>
                  <c:x val="1.1933518462609516E-3"/>
                  <c:y val="1.57381794809250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1A-445C-9AB6-BBBADABD0F3C}"/>
                </c:ext>
              </c:extLst>
            </c:dLbl>
            <c:dLbl>
              <c:idx val="5"/>
              <c:layout>
                <c:manualLayout>
                  <c:x val="2.3867036925218155E-3"/>
                  <c:y val="-3.409938887533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F1A-445C-9AB6-BBBADABD0F3C}"/>
                </c:ext>
              </c:extLst>
            </c:dLbl>
            <c:dLbl>
              <c:idx val="6"/>
              <c:layout>
                <c:manualLayout>
                  <c:x val="0"/>
                  <c:y val="4.4591508529287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F1A-445C-9AB6-BBBADABD0F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'เขต ร้อยละ'!$B$7:$B$14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หนองบัวลำภู</c:v>
                </c:pt>
                <c:pt idx="5">
                  <c:v>อุดรธานี</c:v>
                </c:pt>
                <c:pt idx="6">
                  <c:v>เลย</c:v>
                </c:pt>
                <c:pt idx="7">
                  <c:v>เขต8</c:v>
                </c:pt>
              </c:strCache>
            </c:strRef>
          </c:cat>
          <c:val>
            <c:numRef>
              <c:f>'เขต ร้อยละ'!$K$7:$K$14</c:f>
              <c:numCache>
                <c:formatCode>0.00</c:formatCode>
                <c:ptCount val="8"/>
                <c:pt idx="0">
                  <c:v>71.370338320445867</c:v>
                </c:pt>
                <c:pt idx="1">
                  <c:v>72.180025475303111</c:v>
                </c:pt>
                <c:pt idx="2">
                  <c:v>68.125684511256793</c:v>
                </c:pt>
                <c:pt idx="3">
                  <c:v>88.296753705686427</c:v>
                </c:pt>
                <c:pt idx="4">
                  <c:v>66.78226637922954</c:v>
                </c:pt>
                <c:pt idx="5">
                  <c:v>79.852974728140637</c:v>
                </c:pt>
                <c:pt idx="6">
                  <c:v>69.542435665468219</c:v>
                </c:pt>
                <c:pt idx="7">
                  <c:v>74.136545809045415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1A-445C-9AB6-BBBADABD0F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5133823"/>
        <c:axId val="1495016463"/>
      </c:lineChart>
      <c:catAx>
        <c:axId val="1495133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495016463"/>
        <c:crosses val="autoZero"/>
        <c:auto val="1"/>
        <c:lblAlgn val="ctr"/>
        <c:lblOffset val="100"/>
        <c:noMultiLvlLbl val="0"/>
      </c:catAx>
      <c:valAx>
        <c:axId val="1495016463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495133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JasmineUPC" panose="02020603050405020304" pitchFamily="18" charset="-34"/>
          <a:cs typeface="JasmineUPC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rgbClr val="00B0F0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r>
              <a:rPr lang="th-TH" sz="1600">
                <a:solidFill>
                  <a:srgbClr val="00B0F0"/>
                </a:solidFill>
              </a:rPr>
              <a:t>ร้อยละ</a:t>
            </a:r>
          </a:p>
        </c:rich>
      </c:tx>
      <c:layout>
        <c:manualLayout>
          <c:xMode val="edge"/>
          <c:yMode val="edge"/>
          <c:x val="1.9639714812495199E-2"/>
          <c:y val="2.26590179099910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rgbClr val="00B0F0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'เขต ร้อยละ'!$U$6</c:f>
              <c:strCache>
                <c:ptCount val="1"/>
                <c:pt idx="0">
                  <c:v>ร้อยละ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663-45A2-B8AB-760FE63452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rgbClr val="FF0000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'เขต ร้อยละ'!$O$7:$O$14</c:f>
              <c:strCache>
                <c:ptCount val="8"/>
                <c:pt idx="0">
                  <c:v>หนองคาย</c:v>
                </c:pt>
                <c:pt idx="1">
                  <c:v>อุดรธานี</c:v>
                </c:pt>
                <c:pt idx="2">
                  <c:v>บึงกาฬ</c:v>
                </c:pt>
                <c:pt idx="3">
                  <c:v>นครพนม</c:v>
                </c:pt>
                <c:pt idx="4">
                  <c:v>เลย</c:v>
                </c:pt>
                <c:pt idx="5">
                  <c:v>สกลนคร</c:v>
                </c:pt>
                <c:pt idx="6">
                  <c:v>หนองบัวลำภู</c:v>
                </c:pt>
                <c:pt idx="7">
                  <c:v>เขต8</c:v>
                </c:pt>
              </c:strCache>
            </c:strRef>
          </c:cat>
          <c:val>
            <c:numRef>
              <c:f>'เขต ร้อยละ'!$U$7:$U$14</c:f>
              <c:numCache>
                <c:formatCode>0.00</c:formatCode>
                <c:ptCount val="8"/>
                <c:pt idx="0">
                  <c:v>58.207070707070706</c:v>
                </c:pt>
                <c:pt idx="1">
                  <c:v>52.420355812991311</c:v>
                </c:pt>
                <c:pt idx="2">
                  <c:v>47.222222222222221</c:v>
                </c:pt>
                <c:pt idx="3">
                  <c:v>46.763901549680945</c:v>
                </c:pt>
                <c:pt idx="4">
                  <c:v>45.752302968270214</c:v>
                </c:pt>
                <c:pt idx="5">
                  <c:v>44.551645856980706</c:v>
                </c:pt>
                <c:pt idx="6">
                  <c:v>43.678160919540232</c:v>
                </c:pt>
                <c:pt idx="7">
                  <c:v>48.619631901840492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28-408A-816C-E66B49EE67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9685775"/>
        <c:axId val="1505939743"/>
      </c:barChart>
      <c:catAx>
        <c:axId val="1429685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505939743"/>
        <c:crosses val="autoZero"/>
        <c:auto val="1"/>
        <c:lblAlgn val="ctr"/>
        <c:lblOffset val="100"/>
        <c:noMultiLvlLbl val="0"/>
      </c:catAx>
      <c:valAx>
        <c:axId val="1505939743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429685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JasmineUPC" panose="02020603050405020304" pitchFamily="18" charset="-34"/>
          <a:cs typeface="JasmineUPC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rgbClr val="002060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r>
              <a:rPr lang="th-TH" dirty="0"/>
              <a:t>จำแนก ตามกลุ่มอายุ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rgbClr val="002060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4442791283562076E-2"/>
          <c:y val="7.2662338141724792E-2"/>
          <c:w val="0.92334355742134067"/>
          <c:h val="0.68239673817322377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'age gr'!$O$36</c:f>
              <c:strCache>
                <c:ptCount val="1"/>
                <c:pt idx="0">
                  <c:v>ต่ำกว่า 4 ปี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gr'!$O$37:$O$44</c:f>
              <c:numCache>
                <c:formatCode>0.00</c:formatCode>
                <c:ptCount val="8"/>
                <c:pt idx="0">
                  <c:v>0</c:v>
                </c:pt>
                <c:pt idx="1">
                  <c:v>0.32679738562091504</c:v>
                </c:pt>
                <c:pt idx="2">
                  <c:v>0.44742729306487694</c:v>
                </c:pt>
                <c:pt idx="3">
                  <c:v>0.63694267515923564</c:v>
                </c:pt>
                <c:pt idx="4">
                  <c:v>0.21691973969631237</c:v>
                </c:pt>
                <c:pt idx="5">
                  <c:v>0.8771929824561403</c:v>
                </c:pt>
                <c:pt idx="6">
                  <c:v>7.8926598263614839E-2</c:v>
                </c:pt>
                <c:pt idx="7">
                  <c:v>0.31545741324921134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AB-4F3D-A1F4-50DF42CF82ED}"/>
            </c:ext>
          </c:extLst>
        </c:ser>
        <c:ser>
          <c:idx val="1"/>
          <c:order val="1"/>
          <c:tx>
            <c:strRef>
              <c:f>'age gr'!$P$36</c:f>
              <c:strCache>
                <c:ptCount val="1"/>
                <c:pt idx="0">
                  <c:v>05 - 14 ปี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gr'!$P$37:$P$44</c:f>
              <c:numCache>
                <c:formatCode>0.00</c:formatCode>
                <c:ptCount val="8"/>
                <c:pt idx="0">
                  <c:v>0.19493177387914229</c:v>
                </c:pt>
                <c:pt idx="1">
                  <c:v>0.32679738562091504</c:v>
                </c:pt>
                <c:pt idx="2">
                  <c:v>0.44742729306487694</c:v>
                </c:pt>
                <c:pt idx="3">
                  <c:v>0.50955414012738853</c:v>
                </c:pt>
                <c:pt idx="4">
                  <c:v>0.43383947939262474</c:v>
                </c:pt>
                <c:pt idx="5">
                  <c:v>0.29239766081871343</c:v>
                </c:pt>
                <c:pt idx="6">
                  <c:v>0.39463299131807417</c:v>
                </c:pt>
                <c:pt idx="7">
                  <c:v>0.38825527784518321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AB-4F3D-A1F4-50DF42CF82ED}"/>
            </c:ext>
          </c:extLst>
        </c:ser>
        <c:ser>
          <c:idx val="2"/>
          <c:order val="2"/>
          <c:tx>
            <c:strRef>
              <c:f>'age gr'!$Q$36</c:f>
              <c:strCache>
                <c:ptCount val="1"/>
                <c:pt idx="0">
                  <c:v>15 - 24 ปี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gr'!$Q$37:$Q$44</c:f>
              <c:numCache>
                <c:formatCode>0.00</c:formatCode>
                <c:ptCount val="8"/>
                <c:pt idx="0">
                  <c:v>5.8479532163742691</c:v>
                </c:pt>
                <c:pt idx="1">
                  <c:v>5.882352941176471</c:v>
                </c:pt>
                <c:pt idx="2">
                  <c:v>4.4742729306487696</c:v>
                </c:pt>
                <c:pt idx="3">
                  <c:v>5.7324840764331206</c:v>
                </c:pt>
                <c:pt idx="4">
                  <c:v>4.1214750542299345</c:v>
                </c:pt>
                <c:pt idx="5">
                  <c:v>3.2163742690058479</c:v>
                </c:pt>
                <c:pt idx="6">
                  <c:v>5.8405682715074985</c:v>
                </c:pt>
                <c:pt idx="7">
                  <c:v>5.265712205775297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9AB-4F3D-A1F4-50DF42CF82ED}"/>
            </c:ext>
          </c:extLst>
        </c:ser>
        <c:ser>
          <c:idx val="3"/>
          <c:order val="3"/>
          <c:tx>
            <c:strRef>
              <c:f>'age gr'!$R$36</c:f>
              <c:strCache>
                <c:ptCount val="1"/>
                <c:pt idx="0">
                  <c:v>25 - 34 ปี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2060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gr'!$R$37:$R$44</c:f>
              <c:numCache>
                <c:formatCode>0.00</c:formatCode>
                <c:ptCount val="8"/>
                <c:pt idx="0">
                  <c:v>10.331384015594542</c:v>
                </c:pt>
                <c:pt idx="1">
                  <c:v>9.1503267973856204</c:v>
                </c:pt>
                <c:pt idx="2">
                  <c:v>10.738255033557047</c:v>
                </c:pt>
                <c:pt idx="3">
                  <c:v>11.592356687898089</c:v>
                </c:pt>
                <c:pt idx="4">
                  <c:v>10.412147505422993</c:v>
                </c:pt>
                <c:pt idx="5">
                  <c:v>7.8947368421052628</c:v>
                </c:pt>
                <c:pt idx="6">
                  <c:v>12.312549329123915</c:v>
                </c:pt>
                <c:pt idx="7">
                  <c:v>10.943945644261103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9AB-4F3D-A1F4-50DF42CF82ED}"/>
            </c:ext>
          </c:extLst>
        </c:ser>
        <c:ser>
          <c:idx val="4"/>
          <c:order val="4"/>
          <c:tx>
            <c:strRef>
              <c:f>'age gr'!$S$36</c:f>
              <c:strCache>
                <c:ptCount val="1"/>
                <c:pt idx="0">
                  <c:v>35 - 44 ปี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gr'!$S$37:$S$44</c:f>
              <c:numCache>
                <c:formatCode>0.00</c:formatCode>
                <c:ptCount val="8"/>
                <c:pt idx="0">
                  <c:v>14.230019493177387</c:v>
                </c:pt>
                <c:pt idx="1">
                  <c:v>14.705882352941176</c:v>
                </c:pt>
                <c:pt idx="2">
                  <c:v>10.067114093959731</c:v>
                </c:pt>
                <c:pt idx="3">
                  <c:v>16.815286624203821</c:v>
                </c:pt>
                <c:pt idx="4">
                  <c:v>17.136659436008678</c:v>
                </c:pt>
                <c:pt idx="5">
                  <c:v>15.2046783625731</c:v>
                </c:pt>
                <c:pt idx="6">
                  <c:v>16.574585635359117</c:v>
                </c:pt>
                <c:pt idx="7">
                  <c:v>15.433147294346032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AB-4F3D-A1F4-50DF42CF82ED}"/>
            </c:ext>
          </c:extLst>
        </c:ser>
        <c:ser>
          <c:idx val="5"/>
          <c:order val="5"/>
          <c:tx>
            <c:strRef>
              <c:f>'age gr'!$T$36</c:f>
              <c:strCache>
                <c:ptCount val="1"/>
                <c:pt idx="0">
                  <c:v>45 - 54 ปี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002060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gr'!$T$37:$T$44</c:f>
              <c:numCache>
                <c:formatCode>0.00</c:formatCode>
                <c:ptCount val="8"/>
                <c:pt idx="0">
                  <c:v>21.05263157894737</c:v>
                </c:pt>
                <c:pt idx="1">
                  <c:v>23.529411764705884</c:v>
                </c:pt>
                <c:pt idx="2">
                  <c:v>18.568232662192393</c:v>
                </c:pt>
                <c:pt idx="3">
                  <c:v>22.165605095541402</c:v>
                </c:pt>
                <c:pt idx="4">
                  <c:v>24.728850325379611</c:v>
                </c:pt>
                <c:pt idx="5">
                  <c:v>22.222222222222221</c:v>
                </c:pt>
                <c:pt idx="6">
                  <c:v>19.258089976322019</c:v>
                </c:pt>
                <c:pt idx="7">
                  <c:v>21.135646687697161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AB-4F3D-A1F4-50DF42CF82ED}"/>
            </c:ext>
          </c:extLst>
        </c:ser>
        <c:ser>
          <c:idx val="6"/>
          <c:order val="6"/>
          <c:tx>
            <c:strRef>
              <c:f>'age gr'!$U$36</c:f>
              <c:strCache>
                <c:ptCount val="1"/>
                <c:pt idx="0">
                  <c:v>55 - 59 ปี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gr'!$U$37:$U$44</c:f>
              <c:numCache>
                <c:formatCode>0.00</c:formatCode>
                <c:ptCount val="8"/>
                <c:pt idx="0">
                  <c:v>9.9415204678362574</c:v>
                </c:pt>
                <c:pt idx="1">
                  <c:v>11.764705882352942</c:v>
                </c:pt>
                <c:pt idx="2">
                  <c:v>12.304250559284116</c:v>
                </c:pt>
                <c:pt idx="3">
                  <c:v>8.0254777070063703</c:v>
                </c:pt>
                <c:pt idx="4">
                  <c:v>10.629067245119305</c:v>
                </c:pt>
                <c:pt idx="5">
                  <c:v>11.695906432748538</c:v>
                </c:pt>
                <c:pt idx="6">
                  <c:v>10.734017363851619</c:v>
                </c:pt>
                <c:pt idx="7">
                  <c:v>10.434360592089298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AB-4F3D-A1F4-50DF42CF82ED}"/>
            </c:ext>
          </c:extLst>
        </c:ser>
        <c:ser>
          <c:idx val="7"/>
          <c:order val="7"/>
          <c:tx>
            <c:strRef>
              <c:f>'age gr'!$V$36</c:f>
              <c:strCache>
                <c:ptCount val="1"/>
                <c:pt idx="0">
                  <c:v>60 - 64 ปี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gr'!$V$37:$V$44</c:f>
              <c:numCache>
                <c:formatCode>0.00</c:formatCode>
                <c:ptCount val="8"/>
                <c:pt idx="0">
                  <c:v>8.5769980506822616</c:v>
                </c:pt>
                <c:pt idx="1">
                  <c:v>10.784313725490197</c:v>
                </c:pt>
                <c:pt idx="2">
                  <c:v>11.185682326621924</c:v>
                </c:pt>
                <c:pt idx="3">
                  <c:v>10.955414012738853</c:v>
                </c:pt>
                <c:pt idx="4">
                  <c:v>8.676789587852495</c:v>
                </c:pt>
                <c:pt idx="5">
                  <c:v>10.526315789473685</c:v>
                </c:pt>
                <c:pt idx="6">
                  <c:v>8.681925808997633</c:v>
                </c:pt>
                <c:pt idx="7">
                  <c:v>9.682115991264256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AB-4F3D-A1F4-50DF42CF82ED}"/>
            </c:ext>
          </c:extLst>
        </c:ser>
        <c:ser>
          <c:idx val="8"/>
          <c:order val="8"/>
          <c:tx>
            <c:strRef>
              <c:f>'age gr'!$W$36</c:f>
              <c:strCache>
                <c:ptCount val="1"/>
                <c:pt idx="0">
                  <c:v>65 ปีขึ้นไป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6"/>
              <c:layout>
                <c:manualLayout>
                  <c:x val="7.772323551425385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9AB-4F3D-A1F4-50DF42CF82ED}"/>
                </c:ext>
              </c:extLst>
            </c:dLbl>
            <c:dLbl>
              <c:idx val="7"/>
              <c:layout>
                <c:manualLayout>
                  <c:x val="1.221365129509712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AB-4F3D-A1F4-50DF42CF82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gr'!$N$37:$N$44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</c:v>
                </c:pt>
              </c:strCache>
            </c:strRef>
          </c:cat>
          <c:val>
            <c:numRef>
              <c:f>'age gr'!$W$37:$W$44</c:f>
              <c:numCache>
                <c:formatCode>0.00</c:formatCode>
                <c:ptCount val="8"/>
                <c:pt idx="0">
                  <c:v>29.82456140350877</c:v>
                </c:pt>
                <c:pt idx="1">
                  <c:v>23.529411764705884</c:v>
                </c:pt>
                <c:pt idx="2">
                  <c:v>31.767337807606264</c:v>
                </c:pt>
                <c:pt idx="3">
                  <c:v>23.566878980891719</c:v>
                </c:pt>
                <c:pt idx="4">
                  <c:v>23.644251626898047</c:v>
                </c:pt>
                <c:pt idx="5">
                  <c:v>28.07017543859649</c:v>
                </c:pt>
                <c:pt idx="6">
                  <c:v>26.124704025256513</c:v>
                </c:pt>
                <c:pt idx="7">
                  <c:v>26.401358893472459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9AB-4F3D-A1F4-50DF42CF82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shape val="box"/>
        <c:axId val="713330048"/>
        <c:axId val="658745248"/>
        <c:axId val="0"/>
      </c:bar3DChart>
      <c:catAx>
        <c:axId val="71333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658745248"/>
        <c:crosses val="autoZero"/>
        <c:auto val="1"/>
        <c:lblAlgn val="ctr"/>
        <c:lblOffset val="100"/>
        <c:noMultiLvlLbl val="0"/>
      </c:catAx>
      <c:valAx>
        <c:axId val="6587452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71333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71959598032939E-2"/>
          <c:y val="0.90793699229506641"/>
          <c:w val="0.89999994834036534"/>
          <c:h val="5.85778162452219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rgbClr val="002060"/>
          </a:solidFill>
          <a:latin typeface="JasmineUPC" panose="02020603050405020304" pitchFamily="18" charset="-34"/>
          <a:cs typeface="JasmineUPC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r>
              <a:rPr lang="en-US"/>
              <a:t>Success Rate</a:t>
            </a:r>
            <a:endParaRPr lang="th-TH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Sheet2!$D$48</c:f>
              <c:strCache>
                <c:ptCount val="1"/>
                <c:pt idx="0">
                  <c:v>กำลังรักษา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Sheet2!$D$49:$D$56</c:f>
              <c:numCache>
                <c:formatCode>0.00</c:formatCode>
                <c:ptCount val="8"/>
                <c:pt idx="0">
                  <c:v>14.84375</c:v>
                </c:pt>
                <c:pt idx="1">
                  <c:v>18.918918918918919</c:v>
                </c:pt>
                <c:pt idx="2">
                  <c:v>21.951219512195124</c:v>
                </c:pt>
                <c:pt idx="3">
                  <c:v>24.338624338624339</c:v>
                </c:pt>
                <c:pt idx="4">
                  <c:v>24.050632911392405</c:v>
                </c:pt>
                <c:pt idx="5">
                  <c:v>9.2307692307692299</c:v>
                </c:pt>
                <c:pt idx="6">
                  <c:v>22.058823529411764</c:v>
                </c:pt>
                <c:pt idx="7">
                  <c:v>20.472440944881889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13-4246-B80E-BECBCE923F8D}"/>
            </c:ext>
          </c:extLst>
        </c:ser>
        <c:ser>
          <c:idx val="1"/>
          <c:order val="1"/>
          <c:tx>
            <c:strRef>
              <c:f>Sheet2!$F$48</c:f>
              <c:strCache>
                <c:ptCount val="1"/>
                <c:pt idx="0">
                  <c:v>รักษาสำเร็จ</c:v>
                </c:pt>
              </c:strCache>
            </c:strRef>
          </c:tx>
          <c:spPr>
            <a:solidFill>
              <a:srgbClr val="FF66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Sheet2!$F$49:$F$56</c:f>
              <c:numCache>
                <c:formatCode>0.00</c:formatCode>
                <c:ptCount val="8"/>
                <c:pt idx="0">
                  <c:v>71.09375</c:v>
                </c:pt>
                <c:pt idx="1">
                  <c:v>74.324324324324323</c:v>
                </c:pt>
                <c:pt idx="2">
                  <c:v>67.073170731707322</c:v>
                </c:pt>
                <c:pt idx="3">
                  <c:v>62.962962962962962</c:v>
                </c:pt>
                <c:pt idx="4">
                  <c:v>59.493670886075947</c:v>
                </c:pt>
                <c:pt idx="5">
                  <c:v>87.692307692307693</c:v>
                </c:pt>
                <c:pt idx="6">
                  <c:v>65.441176470588232</c:v>
                </c:pt>
                <c:pt idx="7">
                  <c:v>67.71653543307086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13-4246-B80E-BECBCE923F8D}"/>
            </c:ext>
          </c:extLst>
        </c:ser>
        <c:ser>
          <c:idx val="2"/>
          <c:order val="2"/>
          <c:tx>
            <c:strRef>
              <c:f>Sheet2!$H$48</c:f>
              <c:strCache>
                <c:ptCount val="1"/>
                <c:pt idx="0">
                  <c:v>ล้มเหลว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Sheet2!$H$49:$H$56</c:f>
              <c:numCache>
                <c:formatCode>0.00</c:formatCode>
                <c:ptCount val="8"/>
                <c:pt idx="0">
                  <c:v>0</c:v>
                </c:pt>
                <c:pt idx="1">
                  <c:v>1.3513513513513513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1.5384615384615385</c:v>
                </c:pt>
                <c:pt idx="6">
                  <c:v>0.36764705882352944</c:v>
                </c:pt>
                <c:pt idx="7">
                  <c:v>0.33745781777277839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13-4246-B80E-BECBCE923F8D}"/>
            </c:ext>
          </c:extLst>
        </c:ser>
        <c:ser>
          <c:idx val="3"/>
          <c:order val="3"/>
          <c:tx>
            <c:strRef>
              <c:f>Sheet2!$J$48</c:f>
              <c:strCache>
                <c:ptCount val="1"/>
                <c:pt idx="0">
                  <c:v>เสียชีวิต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213-4246-B80E-BECBCE923F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Sheet2!$J$49:$J$56</c:f>
              <c:numCache>
                <c:formatCode>0.00</c:formatCode>
                <c:ptCount val="8"/>
                <c:pt idx="0">
                  <c:v>8.59375</c:v>
                </c:pt>
                <c:pt idx="1">
                  <c:v>4.0540540540540544</c:v>
                </c:pt>
                <c:pt idx="2">
                  <c:v>10.975609756097562</c:v>
                </c:pt>
                <c:pt idx="3">
                  <c:v>11.111111111111111</c:v>
                </c:pt>
                <c:pt idx="4">
                  <c:v>11.39240506329114</c:v>
                </c:pt>
                <c:pt idx="5">
                  <c:v>0</c:v>
                </c:pt>
                <c:pt idx="6">
                  <c:v>9.5588235294117645</c:v>
                </c:pt>
                <c:pt idx="7">
                  <c:v>8.8863892013498305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13-4246-B80E-BECBCE923F8D}"/>
            </c:ext>
          </c:extLst>
        </c:ser>
        <c:ser>
          <c:idx val="4"/>
          <c:order val="4"/>
          <c:tx>
            <c:strRef>
              <c:f>Sheet2!$L$48</c:f>
              <c:strCache>
                <c:ptCount val="1"/>
                <c:pt idx="0">
                  <c:v>ขาดยา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8103070224110004E-2"/>
                  <c:y val="-5.4277793663550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213-4246-B80E-BECBCE923F8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13-4246-B80E-BECBCE923F8D}"/>
                </c:ext>
              </c:extLst>
            </c:dLbl>
            <c:dLbl>
              <c:idx val="3"/>
              <c:layout>
                <c:manualLayout>
                  <c:x val="2.3492918362072287E-2"/>
                  <c:y val="-5.9986399454484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13-4246-B80E-BECBCE923F8D}"/>
                </c:ext>
              </c:extLst>
            </c:dLbl>
            <c:dLbl>
              <c:idx val="4"/>
              <c:layout>
                <c:manualLayout>
                  <c:x val="4.8436040304124942E-3"/>
                  <c:y val="-8.1466377692666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213-4246-B80E-BECBCE923F8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13-4246-B80E-BECBCE923F8D}"/>
                </c:ext>
              </c:extLst>
            </c:dLbl>
            <c:dLbl>
              <c:idx val="6"/>
              <c:layout>
                <c:manualLayout>
                  <c:x val="1.9444009870185446E-2"/>
                  <c:y val="-6.00856673745848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JasmineUPC" panose="02020603050405020304" pitchFamily="18" charset="-34"/>
                      <a:ea typeface="+mn-ea"/>
                      <a:cs typeface="JasmineUPC" panose="02020603050405020304" pitchFamily="18" charset="-34"/>
                    </a:defRPr>
                  </a:pPr>
                  <a:endParaRPr lang="th-TH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781161583965308E-2"/>
                      <c:h val="6.16972033725797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2213-4246-B80E-BECBCE923F8D}"/>
                </c:ext>
              </c:extLst>
            </c:dLbl>
            <c:dLbl>
              <c:idx val="7"/>
              <c:layout>
                <c:manualLayout>
                  <c:x val="4.843598108181071E-3"/>
                  <c:y val="-6.3521383318544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13-4246-B80E-BECBCE923F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JasmineUPC" panose="02020603050405020304" pitchFamily="18" charset="-34"/>
                    <a:ea typeface="+mn-ea"/>
                    <a:cs typeface="JasmineUPC" panose="02020603050405020304" pitchFamily="18" charset="-34"/>
                  </a:defRPr>
                </a:pPr>
                <a:endParaRPr lang="th-TH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Sheet2!$L$49:$L$56</c:f>
              <c:numCache>
                <c:formatCode>0.00</c:formatCode>
                <c:ptCount val="8"/>
                <c:pt idx="0">
                  <c:v>2.34375</c:v>
                </c:pt>
                <c:pt idx="1">
                  <c:v>1.3513513513513513</c:v>
                </c:pt>
                <c:pt idx="2">
                  <c:v>0</c:v>
                </c:pt>
                <c:pt idx="3">
                  <c:v>0.52910052910052907</c:v>
                </c:pt>
                <c:pt idx="4">
                  <c:v>3.7974683544303796</c:v>
                </c:pt>
                <c:pt idx="5">
                  <c:v>0</c:v>
                </c:pt>
                <c:pt idx="6">
                  <c:v>2.5735294117647061</c:v>
                </c:pt>
                <c:pt idx="7">
                  <c:v>1.6872890888638921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13-4246-B80E-BECBCE923F8D}"/>
            </c:ext>
          </c:extLst>
        </c:ser>
        <c:ser>
          <c:idx val="5"/>
          <c:order val="5"/>
          <c:tx>
            <c:strRef>
              <c:f>Sheet2!$N$48</c:f>
              <c:strCache>
                <c:ptCount val="1"/>
                <c:pt idx="0">
                  <c:v>โอนออก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Sheet2!$B$49:$B$56</c:f>
              <c:strCache>
                <c:ptCount val="8"/>
                <c:pt idx="0">
                  <c:v>นครพนม</c:v>
                </c:pt>
                <c:pt idx="1">
                  <c:v>บึงกาฬ</c:v>
                </c:pt>
                <c:pt idx="2">
                  <c:v>เลย</c:v>
                </c:pt>
                <c:pt idx="3">
                  <c:v>สกลนคร</c:v>
                </c:pt>
                <c:pt idx="4">
                  <c:v>หนองคาย</c:v>
                </c:pt>
                <c:pt idx="5">
                  <c:v>หนองบัวลำภู</c:v>
                </c:pt>
                <c:pt idx="6">
                  <c:v>อุดรธานี</c:v>
                </c:pt>
                <c:pt idx="7">
                  <c:v>เขต </c:v>
                </c:pt>
              </c:strCache>
            </c:strRef>
          </c:cat>
          <c:val>
            <c:numRef>
              <c:f>Sheet2!$N$49:$N$56</c:f>
              <c:numCache>
                <c:formatCode>0.00</c:formatCode>
                <c:ptCount val="8"/>
                <c:pt idx="0">
                  <c:v>3.125</c:v>
                </c:pt>
                <c:pt idx="1">
                  <c:v>0</c:v>
                </c:pt>
                <c:pt idx="2">
                  <c:v>0</c:v>
                </c:pt>
                <c:pt idx="3">
                  <c:v>1.0582010582010581</c:v>
                </c:pt>
                <c:pt idx="4">
                  <c:v>1.2658227848101267</c:v>
                </c:pt>
                <c:pt idx="5">
                  <c:v>1.5384615384615385</c:v>
                </c:pt>
                <c:pt idx="6">
                  <c:v>0</c:v>
                </c:pt>
                <c:pt idx="7">
                  <c:v>0.89988751406074241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13-4246-B80E-BECBCE923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8753007"/>
        <c:axId val="1366231087"/>
      </c:barChart>
      <c:catAx>
        <c:axId val="15187530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366231087"/>
        <c:crosses val="autoZero"/>
        <c:auto val="1"/>
        <c:lblAlgn val="ctr"/>
        <c:lblOffset val="100"/>
        <c:noMultiLvlLbl val="0"/>
      </c:catAx>
      <c:valAx>
        <c:axId val="1366231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1518753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latin typeface="JasmineUPC" panose="02020603050405020304" pitchFamily="18" charset="-34"/>
          <a:cs typeface="JasmineUPC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r>
              <a:rPr lang="th-TH" sz="1600" dirty="0"/>
              <a:t>คัดกรองกลุ่มเสี่ยง</a:t>
            </a:r>
            <a:r>
              <a:rPr lang="th-TH" sz="1600" dirty="0" err="1"/>
              <a:t>ต่างๆ</a:t>
            </a:r>
            <a:r>
              <a:rPr lang="th-TH" sz="1600" baseline="0" dirty="0"/>
              <a:t> ภายในเขตสุขภาพที่ 8 จำแนกรายจังหวัด</a:t>
            </a:r>
            <a:endParaRPr lang="th-TH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เขต8!$AG$21</c:f>
              <c:strCache>
                <c:ptCount val="1"/>
                <c:pt idx="0">
                  <c:v>ผู้ต้องขังในเรือนจำ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เขต8!$AG$22:$AG$29</c:f>
              <c:numCache>
                <c:formatCode>0.00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44-45A4-A456-2FB78934FB57}"/>
            </c:ext>
          </c:extLst>
        </c:ser>
        <c:ser>
          <c:idx val="1"/>
          <c:order val="1"/>
          <c:tx>
            <c:strRef>
              <c:f>เขต8!$AJ$21</c:f>
              <c:strCache>
                <c:ptCount val="1"/>
                <c:pt idx="0">
                  <c:v>ผู้สัมผัสวัณโรค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เขต8!$AJ$22:$AJ$29</c:f>
              <c:numCache>
                <c:formatCode>0.00</c:formatCode>
                <c:ptCount val="8"/>
                <c:pt idx="0">
                  <c:v>26.136363636363637</c:v>
                </c:pt>
                <c:pt idx="1">
                  <c:v>50.843060959792474</c:v>
                </c:pt>
                <c:pt idx="2">
                  <c:v>33.058581100971445</c:v>
                </c:pt>
                <c:pt idx="3">
                  <c:v>17.993226079593565</c:v>
                </c:pt>
                <c:pt idx="4">
                  <c:v>4.8144182726623841</c:v>
                </c:pt>
                <c:pt idx="5">
                  <c:v>41.619585687382298</c:v>
                </c:pt>
                <c:pt idx="6">
                  <c:v>77.741483901073266</c:v>
                </c:pt>
                <c:pt idx="7">
                  <c:v>17.380968104074491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44-45A4-A456-2FB78934FB57}"/>
            </c:ext>
          </c:extLst>
        </c:ser>
        <c:ser>
          <c:idx val="2"/>
          <c:order val="2"/>
          <c:tx>
            <c:strRef>
              <c:f>เขต8!$AM$21</c:f>
              <c:strCache>
                <c:ptCount val="1"/>
                <c:pt idx="0">
                  <c:v>ผู้ป่วย B24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เขต8!$AM$22:$AM$29</c:f>
              <c:numCache>
                <c:formatCode>0.00</c:formatCode>
                <c:ptCount val="8"/>
                <c:pt idx="0">
                  <c:v>46.550137994480224</c:v>
                </c:pt>
                <c:pt idx="1">
                  <c:v>51.899907321594071</c:v>
                </c:pt>
                <c:pt idx="2">
                  <c:v>66.244091104426303</c:v>
                </c:pt>
                <c:pt idx="3">
                  <c:v>9.5634920634920633</c:v>
                </c:pt>
                <c:pt idx="4">
                  <c:v>40.837942803342358</c:v>
                </c:pt>
                <c:pt idx="5">
                  <c:v>69.08809891808346</c:v>
                </c:pt>
                <c:pt idx="6">
                  <c:v>99.100257069408741</c:v>
                </c:pt>
                <c:pt idx="7">
                  <c:v>50.755787468422575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44-45A4-A456-2FB78934FB57}"/>
            </c:ext>
          </c:extLst>
        </c:ser>
        <c:ser>
          <c:idx val="3"/>
          <c:order val="3"/>
          <c:tx>
            <c:strRef>
              <c:f>เขต8!$AP$21</c:f>
              <c:strCache>
                <c:ptCount val="1"/>
                <c:pt idx="0">
                  <c:v>บุคลากร สธ.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เขต8!$AP$22:$AP$29</c:f>
              <c:numCache>
                <c:formatCode>0.00</c:formatCode>
                <c:ptCount val="8"/>
                <c:pt idx="0">
                  <c:v>48.257303946694002</c:v>
                </c:pt>
                <c:pt idx="1">
                  <c:v>55.86569579288026</c:v>
                </c:pt>
                <c:pt idx="2">
                  <c:v>66.135672095936997</c:v>
                </c:pt>
                <c:pt idx="3">
                  <c:v>56.191744340878827</c:v>
                </c:pt>
                <c:pt idx="4">
                  <c:v>62.73658830620856</c:v>
                </c:pt>
                <c:pt idx="5">
                  <c:v>55.149018657620545</c:v>
                </c:pt>
                <c:pt idx="6">
                  <c:v>83.601817430813711</c:v>
                </c:pt>
                <c:pt idx="7">
                  <c:v>61.014557593695152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44-45A4-A456-2FB78934FB57}"/>
            </c:ext>
          </c:extLst>
        </c:ser>
        <c:ser>
          <c:idx val="4"/>
          <c:order val="4"/>
          <c:tx>
            <c:strRef>
              <c:f>เขต8!$AS$21</c:f>
              <c:strCache>
                <c:ptCount val="1"/>
                <c:pt idx="0">
                  <c:v>โรคเบาหวาน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เขต8!$AS$22:$AS$29</c:f>
              <c:numCache>
                <c:formatCode>0.00</c:formatCode>
                <c:ptCount val="8"/>
                <c:pt idx="0">
                  <c:v>28.234982799682456</c:v>
                </c:pt>
                <c:pt idx="1">
                  <c:v>28.727114210985178</c:v>
                </c:pt>
                <c:pt idx="2">
                  <c:v>47.852689909951515</c:v>
                </c:pt>
                <c:pt idx="3">
                  <c:v>1.6231432678485864</c:v>
                </c:pt>
                <c:pt idx="4">
                  <c:v>7.8093141363221292</c:v>
                </c:pt>
                <c:pt idx="5">
                  <c:v>60.389523169912692</c:v>
                </c:pt>
                <c:pt idx="6">
                  <c:v>39.235436893203882</c:v>
                </c:pt>
                <c:pt idx="7">
                  <c:v>21.910685335298453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44-45A4-A456-2FB78934FB57}"/>
            </c:ext>
          </c:extLst>
        </c:ser>
        <c:ser>
          <c:idx val="5"/>
          <c:order val="5"/>
          <c:tx>
            <c:strRef>
              <c:f>เขต8!$AV$21</c:f>
              <c:strCache>
                <c:ptCount val="1"/>
                <c:pt idx="0">
                  <c:v>ผู้สูงอายุ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เขต8!$AD$22:$AD$29</c:f>
              <c:strCache>
                <c:ptCount val="8"/>
                <c:pt idx="0">
                  <c:v>นครพนม</c:v>
                </c:pt>
                <c:pt idx="1">
                  <c:v>หนองบัวลำภู</c:v>
                </c:pt>
                <c:pt idx="2">
                  <c:v>สกลนคร</c:v>
                </c:pt>
                <c:pt idx="3">
                  <c:v>หนองคาย</c:v>
                </c:pt>
                <c:pt idx="4">
                  <c:v>อุดรธานี</c:v>
                </c:pt>
                <c:pt idx="5">
                  <c:v>เลย</c:v>
                </c:pt>
                <c:pt idx="6">
                  <c:v>บึงกาฬ</c:v>
                </c:pt>
                <c:pt idx="7">
                  <c:v>เขต8</c:v>
                </c:pt>
              </c:strCache>
            </c:strRef>
          </c:cat>
          <c:val>
            <c:numRef>
              <c:f>เขต8!$AV$22:$AV$29</c:f>
              <c:numCache>
                <c:formatCode>0.00</c:formatCode>
                <c:ptCount val="8"/>
                <c:pt idx="0">
                  <c:v>63.090360146646539</c:v>
                </c:pt>
                <c:pt idx="1">
                  <c:v>32.268041237113401</c:v>
                </c:pt>
                <c:pt idx="2">
                  <c:v>32.788458243377541</c:v>
                </c:pt>
                <c:pt idx="3">
                  <c:v>8.1183192038333942</c:v>
                </c:pt>
                <c:pt idx="4">
                  <c:v>55.097021044001096</c:v>
                </c:pt>
                <c:pt idx="5">
                  <c:v>49.848046309696095</c:v>
                </c:pt>
                <c:pt idx="6">
                  <c:v>91.371359223300971</c:v>
                </c:pt>
                <c:pt idx="7">
                  <c:v>49.025391056783441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44-45A4-A456-2FB78934FB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12029008"/>
        <c:axId val="714961728"/>
      </c:barChart>
      <c:catAx>
        <c:axId val="812029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714961728"/>
        <c:crosses val="autoZero"/>
        <c:auto val="1"/>
        <c:lblAlgn val="ctr"/>
        <c:lblOffset val="100"/>
        <c:noMultiLvlLbl val="0"/>
      </c:catAx>
      <c:valAx>
        <c:axId val="71496172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JasmineUPC" panose="02020603050405020304" pitchFamily="18" charset="-34"/>
                <a:ea typeface="+mn-ea"/>
                <a:cs typeface="JasmineUPC" panose="02020603050405020304" pitchFamily="18" charset="-34"/>
              </a:defRPr>
            </a:pPr>
            <a:endParaRPr lang="th-TH"/>
          </a:p>
        </c:txPr>
        <c:crossAx val="812029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JasmineUPC" panose="02020603050405020304" pitchFamily="18" charset="-34"/>
              <a:ea typeface="+mn-ea"/>
              <a:cs typeface="JasmineUPC" panose="02020603050405020304" pitchFamily="18" charset="-34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solidFill>
            <a:schemeClr val="tx1"/>
          </a:solidFill>
          <a:latin typeface="JasmineUPC" panose="02020603050405020304" pitchFamily="18" charset="-34"/>
          <a:cs typeface="JasmineUPC" panose="02020603050405020304" pitchFamily="18" charset="-34"/>
        </a:defRPr>
      </a:pPr>
      <a:endParaRPr lang="th-T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6C5D460-50A5-4270-AAB0-83ECCFDD1B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F5D0DEDB-E7A9-453E-AE21-451E88799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4B8A3F-205D-4098-A4FB-5229BD5BF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4EA057C-22DC-438F-A656-0A5C14393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26451B2-EDBB-4C23-B4AB-3713E87DC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255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7FBB88C-8E78-479E-812E-3F47AE52F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DE80AAEE-5A0A-4C77-99ED-989FD5105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40A7F71-AA6A-4D61-89D3-4F97DDC16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AB45AC3-A645-4D53-A30F-45ABEE383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423D4B9-7ECE-41ED-84BB-2750B005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77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AEEB3A05-EDE0-4CF8-B974-B0C1EB6E00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3D5AC3A7-1DF3-4840-A2ED-B97A316C4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2208AED-032A-4A94-9D8A-BC56B3E0B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74B3A78-376C-49F1-84E5-497756820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0B88A02-28BA-48BE-A144-21C342C06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364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A9F5C87-83BE-414E-9CB6-883805CB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685875B-5F85-4397-A0E9-5622CF9D6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48956E8-764B-4308-8D2C-AB4C67A1C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3E498B6-FFB9-449F-A95D-E111A2DD4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13FA90F-C97D-42D5-A693-E129C4D8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089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C73ED3F-3A4C-4DD9-B41C-F72246DD9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86788D2-1DE9-4947-A8A0-0AFFAE5DF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063DA56-F0A7-4E45-8539-90EF85B85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3582017-6F15-42D3-B55E-DBA54ECB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FEDFF9E-CC92-4F8D-BEA3-A1A5257EF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256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B066C26-A7B6-4889-B04B-8A4C98C8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F7D9158-FCAA-4DC0-8F26-8D12DD3C00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A45535E-6EFE-4982-BF1E-D08901A8C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840AD18-75E8-4AC0-9090-677BEB43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E012020-9DDC-4F0A-9A97-836CCFDFE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EF530A4-9D54-46C9-B44F-A025EAFFA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910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0C0B9FE-8DA8-47FC-BB64-36B4C5D35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409CD03C-9693-4662-ADC6-0DBFC4BD1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AE4D7251-09F5-4C6D-AE62-0E4CE25E5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B20D7905-BFE1-4C04-B90D-6CD533CB7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1CBEFC59-D5BD-4A60-B1FC-385AE7180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C99FA953-B6BA-4B67-9A8A-0B15AEC65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B09196D-355E-4FFC-88CE-BE0ABFB7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6ADE99D3-20CE-452B-AECF-F4B102D32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7670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9BA1583-CD0E-4BA0-B312-2D489EB63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7A8118F-E3CB-4D92-BF80-E0EC0A2E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A673A493-91B2-491B-B1DA-7D7C8806E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862C2390-2AB6-4703-8961-508DB6C1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0796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AB21CDCD-9F2A-4064-B63F-8404EE6D6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12AEDF64-EA66-4509-AB85-0346FA65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D653287-900C-4DDC-A058-E04E7FB37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78967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16B02F9-27C0-4080-9A31-BFEBA21E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0D3685A-658E-489E-8F48-9B4D5F96F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22441ED0-3456-4DE6-9452-93679CA6F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D70C362-02F4-4350-A8A7-71EE1AD30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014AC29-59C7-4787-8E65-80ACCDC0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7AAF041-6667-4899-841C-76552B1A9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481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0E74FE-AB78-430F-9AFB-84F9CEE2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9A649DBF-70FE-4F95-9ED2-6F54B4C46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3F7FDB9-C594-400F-A33D-EA48663E1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E241404-71AE-488E-A669-830A7430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34759B3-E0B0-4620-B758-19AE75C5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C44853D-3710-4DF1-8299-F8A1CAF78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386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9BC7095C-07D4-4B7A-A08F-57516D909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A2FBC83-E16B-4B9C-BFA8-C3C5FE590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E566B7E-36B3-42F5-8EAD-79FA86668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1E7D6-D9C5-43D7-A21C-6D3879C8B303}" type="datetimeFigureOut">
              <a:rPr lang="th-TH" smtClean="0"/>
              <a:t>06/08/63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59A166-6728-4B33-88CE-5B6EF7D5A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180C599-2BB9-427E-A9E8-C57D1290E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6FEE9-C5BA-4F1A-81EC-643CF514EC8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18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A5508DB8-AB6E-4A7B-BF38-2226AF8B13B0}"/>
              </a:ext>
            </a:extLst>
          </p:cNvPr>
          <p:cNvSpPr txBox="1">
            <a:spLocks/>
          </p:cNvSpPr>
          <p:nvPr/>
        </p:nvSpPr>
        <p:spPr>
          <a:xfrm>
            <a:off x="2602992" y="2003754"/>
            <a:ext cx="6986016" cy="6166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9pPr>
          </a:lstStyle>
          <a:p>
            <a:pPr algn="ctr"/>
            <a:r>
              <a:rPr lang="en-US" sz="6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Service Plan </a:t>
            </a:r>
            <a:r>
              <a:rPr lang="th-TH" sz="6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สาขา</a:t>
            </a:r>
            <a:r>
              <a:rPr lang="en-US" sz="6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6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วัณโรค</a:t>
            </a:r>
            <a:endParaRPr lang="en-US" sz="6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10" descr="C:\Users\PC\Downloads\logo-MOPH2.png">
            <a:extLst>
              <a:ext uri="{FF2B5EF4-FFF2-40B4-BE49-F238E27FC236}">
                <a16:creationId xmlns:a16="http://schemas.microsoft.com/office/drawing/2014/main" id="{C05BD7EC-B618-4D71-A6C2-5DE9C599D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29941"/>
          <a:stretch>
            <a:fillRect/>
          </a:stretch>
        </p:blipFill>
        <p:spPr bwMode="auto">
          <a:xfrm>
            <a:off x="4164894" y="339027"/>
            <a:ext cx="3269178" cy="1138761"/>
          </a:xfrm>
          <a:prstGeom prst="rect">
            <a:avLst/>
          </a:prstGeom>
          <a:noFill/>
        </p:spPr>
      </p:pic>
      <p:sp>
        <p:nvSpPr>
          <p:cNvPr id="6" name="ชื่อเรื่อง 1">
            <a:extLst>
              <a:ext uri="{FF2B5EF4-FFF2-40B4-BE49-F238E27FC236}">
                <a16:creationId xmlns:a16="http://schemas.microsoft.com/office/drawing/2014/main" id="{1AD4DD81-AE74-48EF-93D3-018E06B42741}"/>
              </a:ext>
            </a:extLst>
          </p:cNvPr>
          <p:cNvSpPr txBox="1">
            <a:spLocks/>
          </p:cNvSpPr>
          <p:nvPr/>
        </p:nvSpPr>
        <p:spPr>
          <a:xfrm>
            <a:off x="2602993" y="3120694"/>
            <a:ext cx="6986016" cy="616611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9pPr>
          </a:lstStyle>
          <a:p>
            <a:pPr algn="ctr"/>
            <a:r>
              <a:rPr lang="en-US" sz="4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 </a:t>
            </a:r>
            <a:r>
              <a:rPr lang="th-TH" sz="48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สิงหาคม 2563</a:t>
            </a:r>
            <a:endParaRPr lang="en-US" sz="48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ชื่อเรื่อง 1">
            <a:extLst>
              <a:ext uri="{FF2B5EF4-FFF2-40B4-BE49-F238E27FC236}">
                <a16:creationId xmlns:a16="http://schemas.microsoft.com/office/drawing/2014/main" id="{CDFA61E4-D718-41B5-8DBF-A34557E7D9C4}"/>
              </a:ext>
            </a:extLst>
          </p:cNvPr>
          <p:cNvSpPr txBox="1">
            <a:spLocks/>
          </p:cNvSpPr>
          <p:nvPr/>
        </p:nvSpPr>
        <p:spPr>
          <a:xfrm>
            <a:off x="9119615" y="6385809"/>
            <a:ext cx="3072385" cy="353319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itchFamily="34" charset="0"/>
                <a:cs typeface="Angsana New" pitchFamily="18" charset="-34"/>
              </a:defRPr>
            </a:lvl9pPr>
          </a:lstStyle>
          <a:p>
            <a:pPr algn="ctr"/>
            <a:r>
              <a:rPr lang="th-TH" sz="2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สำนักงานสาธารณสุขจังหวัดนครพนม</a:t>
            </a:r>
            <a:endParaRPr lang="en-US" sz="2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8" name="รูปภาพ 7">
            <a:extLst>
              <a:ext uri="{FF2B5EF4-FFF2-40B4-BE49-F238E27FC236}">
                <a16:creationId xmlns:a16="http://schemas.microsoft.com/office/drawing/2014/main" id="{01EA6E05-C162-4C7C-A5E1-461FB13BE1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38" b="17465"/>
          <a:stretch/>
        </p:blipFill>
        <p:spPr>
          <a:xfrm>
            <a:off x="5290947" y="4263271"/>
            <a:ext cx="2143125" cy="1596571"/>
          </a:xfrm>
          <a:prstGeom prst="rect">
            <a:avLst/>
          </a:prstGeom>
        </p:spPr>
      </p:pic>
      <p:pic>
        <p:nvPicPr>
          <p:cNvPr id="9" name="รูปภาพ 1">
            <a:extLst>
              <a:ext uri="{FF2B5EF4-FFF2-40B4-BE49-F238E27FC236}">
                <a16:creationId xmlns:a16="http://schemas.microsoft.com/office/drawing/2014/main" id="{178C0E24-B6F5-45EA-B153-D427890542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12" y="5505250"/>
            <a:ext cx="2810474" cy="1057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48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1B454C4-DA0A-4DE8-9170-F9320AF1250F}"/>
              </a:ext>
            </a:extLst>
          </p:cNvPr>
          <p:cNvSpPr/>
          <p:nvPr/>
        </p:nvSpPr>
        <p:spPr>
          <a:xfrm>
            <a:off x="284284" y="197852"/>
            <a:ext cx="11623431" cy="461665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algn="ctr" fontAlgn="b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การคัดกรองวัณโรคด้วยการเอกซเรย์ปอด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Chest </a:t>
            </a:r>
            <a:r>
              <a:rPr lang="en-US" sz="2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Xray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 CXR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กลุ่มผู้ต้องขังในเรือนจำ</a:t>
            </a:r>
          </a:p>
        </p:txBody>
      </p:sp>
      <p:graphicFrame>
        <p:nvGraphicFramePr>
          <p:cNvPr id="6" name="ตาราง 5">
            <a:extLst>
              <a:ext uri="{FF2B5EF4-FFF2-40B4-BE49-F238E27FC236}">
                <a16:creationId xmlns:a16="http://schemas.microsoft.com/office/drawing/2014/main" id="{56CEDC00-DDF3-45B4-8D19-4C6FB2BFA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439185"/>
              </p:ext>
            </p:extLst>
          </p:nvPr>
        </p:nvGraphicFramePr>
        <p:xfrm>
          <a:off x="284284" y="769816"/>
          <a:ext cx="11623431" cy="5196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2460">
                  <a:extLst>
                    <a:ext uri="{9D8B030D-6E8A-4147-A177-3AD203B41FA5}">
                      <a16:colId xmlns:a16="http://schemas.microsoft.com/office/drawing/2014/main" val="3658307037"/>
                    </a:ext>
                  </a:extLst>
                </a:gridCol>
                <a:gridCol w="1155696">
                  <a:extLst>
                    <a:ext uri="{9D8B030D-6E8A-4147-A177-3AD203B41FA5}">
                      <a16:colId xmlns:a16="http://schemas.microsoft.com/office/drawing/2014/main" val="2086535739"/>
                    </a:ext>
                  </a:extLst>
                </a:gridCol>
                <a:gridCol w="874636">
                  <a:extLst>
                    <a:ext uri="{9D8B030D-6E8A-4147-A177-3AD203B41FA5}">
                      <a16:colId xmlns:a16="http://schemas.microsoft.com/office/drawing/2014/main" val="3307769492"/>
                    </a:ext>
                  </a:extLst>
                </a:gridCol>
                <a:gridCol w="1046131">
                  <a:extLst>
                    <a:ext uri="{9D8B030D-6E8A-4147-A177-3AD203B41FA5}">
                      <a16:colId xmlns:a16="http://schemas.microsoft.com/office/drawing/2014/main" val="2538604300"/>
                    </a:ext>
                  </a:extLst>
                </a:gridCol>
                <a:gridCol w="986109">
                  <a:extLst>
                    <a:ext uri="{9D8B030D-6E8A-4147-A177-3AD203B41FA5}">
                      <a16:colId xmlns:a16="http://schemas.microsoft.com/office/drawing/2014/main" val="1471737622"/>
                    </a:ext>
                  </a:extLst>
                </a:gridCol>
                <a:gridCol w="1196409">
                  <a:extLst>
                    <a:ext uri="{9D8B030D-6E8A-4147-A177-3AD203B41FA5}">
                      <a16:colId xmlns:a16="http://schemas.microsoft.com/office/drawing/2014/main" val="2757969421"/>
                    </a:ext>
                  </a:extLst>
                </a:gridCol>
                <a:gridCol w="968959">
                  <a:extLst>
                    <a:ext uri="{9D8B030D-6E8A-4147-A177-3AD203B41FA5}">
                      <a16:colId xmlns:a16="http://schemas.microsoft.com/office/drawing/2014/main" val="2291560685"/>
                    </a:ext>
                  </a:extLst>
                </a:gridCol>
                <a:gridCol w="763162">
                  <a:extLst>
                    <a:ext uri="{9D8B030D-6E8A-4147-A177-3AD203B41FA5}">
                      <a16:colId xmlns:a16="http://schemas.microsoft.com/office/drawing/2014/main" val="1159560903"/>
                    </a:ext>
                  </a:extLst>
                </a:gridCol>
                <a:gridCol w="968958">
                  <a:extLst>
                    <a:ext uri="{9D8B030D-6E8A-4147-A177-3AD203B41FA5}">
                      <a16:colId xmlns:a16="http://schemas.microsoft.com/office/drawing/2014/main" val="2685210663"/>
                    </a:ext>
                  </a:extLst>
                </a:gridCol>
                <a:gridCol w="1114731">
                  <a:extLst>
                    <a:ext uri="{9D8B030D-6E8A-4147-A177-3AD203B41FA5}">
                      <a16:colId xmlns:a16="http://schemas.microsoft.com/office/drawing/2014/main" val="4048816742"/>
                    </a:ext>
                  </a:extLst>
                </a:gridCol>
                <a:gridCol w="1166180">
                  <a:extLst>
                    <a:ext uri="{9D8B030D-6E8A-4147-A177-3AD203B41FA5}">
                      <a16:colId xmlns:a16="http://schemas.microsoft.com/office/drawing/2014/main" val="291317118"/>
                    </a:ext>
                  </a:extLst>
                </a:gridCol>
              </a:tblGrid>
              <a:tr h="19988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จังหวัด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เป้าหมาย (ราย)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CXR (</a:t>
                      </a:r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CXR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CXR +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% CXR +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AFB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X-Pert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TB (</a:t>
                      </a:r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56768"/>
                  </a:ext>
                </a:extLst>
              </a:tr>
              <a:tr h="58298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(ราย)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AFB+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 (ราย)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MTB Detected</a:t>
                      </a:r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2800" b="1" u="none" strike="noStrike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ราย)</a:t>
                      </a:r>
                      <a:endParaRPr lang="th-TH" sz="2800" b="1" i="0" u="none" strike="noStrike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450006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อุดรธานี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5,090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090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570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11.20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462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457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930932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สกลนคร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4,651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651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3.57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164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19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4206554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นครพนม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5,437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4.80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480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477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29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362534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หนองคาย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1,706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,706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0.28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771944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หนองบัวลำภู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2,364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3.64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43</a:t>
                      </a:r>
                      <a:endParaRPr lang="th-TH" sz="2800" b="0" i="0" u="none" strike="noStrike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772378"/>
                  </a:ext>
                </a:extLst>
              </a:tr>
              <a:tr h="341461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เลย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2,067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067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2.61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52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442219"/>
                  </a:ext>
                </a:extLst>
              </a:tr>
              <a:tr h="34979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บึงกาฬ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2,120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,</a:t>
                      </a:r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2.59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53</a:t>
                      </a:r>
                      <a:endParaRPr lang="th-TH" sz="2800" b="0" i="0" u="none" strike="noStrike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th-TH" sz="2800" b="0" i="0" u="none" strike="noStrike" dirty="0">
                        <a:solidFill>
                          <a:srgbClr val="0061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639614"/>
                  </a:ext>
                </a:extLst>
              </a:tr>
              <a:tr h="34979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เขต 8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4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23,435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en-US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3,435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1195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5.24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1256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1246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67796"/>
                  </a:ext>
                </a:extLst>
              </a:tr>
            </a:tbl>
          </a:graphicData>
        </a:graphic>
      </p:graphicFrame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096A12E2-A7C9-4710-81B4-DE0DA907E462}"/>
              </a:ext>
            </a:extLst>
          </p:cNvPr>
          <p:cNvSpPr/>
          <p:nvPr/>
        </p:nvSpPr>
        <p:spPr>
          <a:xfrm>
            <a:off x="284284" y="6198483"/>
            <a:ext cx="27216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CXR+ 1,195 </a:t>
            </a:r>
            <a:r>
              <a:rPr lang="th-TH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คน(5.24%) </a:t>
            </a:r>
            <a:endParaRPr lang="th-TH" sz="2400" dirty="0"/>
          </a:p>
        </p:txBody>
      </p: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33AA2455-C03B-4564-BC5A-9147259C8CAF}"/>
              </a:ext>
            </a:extLst>
          </p:cNvPr>
          <p:cNvSpPr/>
          <p:nvPr/>
        </p:nvSpPr>
        <p:spPr>
          <a:xfrm>
            <a:off x="3131234" y="6172629"/>
            <a:ext cx="2331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AFB+ 16 </a:t>
            </a:r>
            <a:r>
              <a:rPr lang="th-TH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คน(0.06%) </a:t>
            </a:r>
            <a:endParaRPr lang="th-TH" sz="2400" dirty="0"/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E7EDC126-DF40-4887-9624-3CE1D12B89EB}"/>
              </a:ext>
            </a:extLst>
          </p:cNvPr>
          <p:cNvSpPr/>
          <p:nvPr/>
        </p:nvSpPr>
        <p:spPr>
          <a:xfrm>
            <a:off x="5587632" y="6172628"/>
            <a:ext cx="23214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MTB  77 </a:t>
            </a:r>
            <a:r>
              <a:rPr lang="th-TH" sz="2400" b="1" dirty="0">
                <a:solidFill>
                  <a:schemeClr val="bg2">
                    <a:lumMod val="50000"/>
                  </a:schemeClr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คน(0.33%) </a:t>
            </a:r>
            <a:endParaRPr lang="th-TH" sz="2400" dirty="0"/>
          </a:p>
        </p:txBody>
      </p:sp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EC5FA070-D3F5-436C-BA2E-B3BB7EFEAABF}"/>
              </a:ext>
            </a:extLst>
          </p:cNvPr>
          <p:cNvSpPr/>
          <p:nvPr/>
        </p:nvSpPr>
        <p:spPr>
          <a:xfrm>
            <a:off x="8319777" y="6105457"/>
            <a:ext cx="34596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อัตราป่วย </a:t>
            </a:r>
            <a:r>
              <a:rPr lang="th-TH" b="1" dirty="0">
                <a:solidFill>
                  <a:srgbClr val="FF0000"/>
                </a:solidFill>
                <a:latin typeface="JasmineUPC" panose="02020603050405020304" pitchFamily="18" charset="-34"/>
                <a:cs typeface="JasmineUPC" panose="02020603050405020304" pitchFamily="18" charset="-34"/>
              </a:rPr>
              <a:t>4.14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 ต่อพัน </a:t>
            </a:r>
            <a:r>
              <a:rPr lang="th-TH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ปช</a:t>
            </a:r>
            <a:r>
              <a:rPr lang="th-TH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ก.</a:t>
            </a:r>
          </a:p>
        </p:txBody>
      </p:sp>
    </p:spTree>
    <p:extLst>
      <p:ext uri="{BB962C8B-B14F-4D97-AF65-F5344CB8AC3E}">
        <p14:creationId xmlns:p14="http://schemas.microsoft.com/office/powerpoint/2010/main" val="43236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6131DBAE-9F8F-48D4-9DA3-235652A2CEBA}"/>
              </a:ext>
            </a:extLst>
          </p:cNvPr>
          <p:cNvSpPr/>
          <p:nvPr/>
        </p:nvSpPr>
        <p:spPr>
          <a:xfrm>
            <a:off x="320843" y="352575"/>
            <a:ext cx="1155031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h-TH" sz="4800" dirty="0">
                <a:latin typeface="JasmineUPC" panose="02020603050405020304" pitchFamily="18" charset="-34"/>
                <a:cs typeface="JasmineUPC" panose="02020603050405020304" pitchFamily="18" charset="-34"/>
              </a:rPr>
              <a:t>ปัญหา/อุปสรรค</a:t>
            </a:r>
          </a:p>
        </p:txBody>
      </p:sp>
      <p:sp>
        <p:nvSpPr>
          <p:cNvPr id="3" name="สี่เหลี่ยมผืนผ้า 2">
            <a:extLst>
              <a:ext uri="{FF2B5EF4-FFF2-40B4-BE49-F238E27FC236}">
                <a16:creationId xmlns:a16="http://schemas.microsoft.com/office/drawing/2014/main" id="{550A71ED-DEBA-4D94-9364-F1EA0EAA1B53}"/>
              </a:ext>
            </a:extLst>
          </p:cNvPr>
          <p:cNvSpPr/>
          <p:nvPr/>
        </p:nvSpPr>
        <p:spPr>
          <a:xfrm>
            <a:off x="770021" y="1659292"/>
            <a:ext cx="111011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การเข้าถึงผู้ป่วยกลุ่มพิเศษ เช่น กลุ่มติดสุรา กลุ่มภาวะทางจิต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ดำเนินการคัดกรองในกลุ่มเสี่ยงโดยเฉพาะ ยังทำผลงานได้น้อย ทั้งนี้ เหตุส่วนหนึ่งเกิดจากการแพร่ระบาดของโรค </a:t>
            </a:r>
            <a:r>
              <a:rPr lang="en-US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COVID-19 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ทำให้การเข้าถึงกลุ่มเสี่ยงไม่ได้ตามเป้าหมาย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alt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การตระหนักและให้ความสำคัญในการดูแลตนเองของผู้ป่วย/กลุ่มเสี่ยง</a:t>
            </a:r>
            <a:endParaRPr lang="th-TH" sz="3600" dirty="0">
              <a:latin typeface="Wingdings" panose="05000000000000000000" pitchFamily="2" charset="2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8180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0BBD6BD0-AE76-456B-956C-C98E2917A11C}"/>
              </a:ext>
            </a:extLst>
          </p:cNvPr>
          <p:cNvSpPr/>
          <p:nvPr/>
        </p:nvSpPr>
        <p:spPr>
          <a:xfrm>
            <a:off x="770021" y="1390351"/>
            <a:ext cx="111011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มีการติดตาม</a:t>
            </a:r>
            <a:r>
              <a:rPr lang="en-US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 case 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และคืนข้อมูลในระดับพื้นที่ผ่านระบบ </a:t>
            </a:r>
            <a:r>
              <a:rPr lang="en-US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NTIP (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รพ.สต)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เน้นการติดตามผู้ป่วยที่กำลังรักษาให้กินยาครบตามระยะเวลาอย่างใกล้ชิด 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เร่งรัดดำเนินการคัดกรองในกลุ่มเสี่ยงโดยเฉพาะ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sz="3600" dirty="0">
                <a:latin typeface="JasmineUPC" panose="02020603050405020304" pitchFamily="18" charset="-34"/>
                <a:ea typeface="Calibri" panose="020F0502020204030204" pitchFamily="34" charset="0"/>
                <a:cs typeface="JasmineUPC" panose="02020603050405020304" pitchFamily="18" charset="-34"/>
              </a:rPr>
              <a:t>สร้างความรู้ความเข้าใจ สร้างความตระหนัก ให้กับประชาชนกลุ่มเสี่ยง เพื่อการควบคุม ป้องกันควบคุมโรควัณโรค </a:t>
            </a:r>
          </a:p>
          <a:p>
            <a:r>
              <a:rPr lang="th-TH" sz="3600" dirty="0">
                <a:latin typeface="Wingdings" panose="05000000000000000000" pitchFamily="2" charset="2"/>
                <a:cs typeface="Browallia New" panose="020B0604020202020204" pitchFamily="34" charset="-34"/>
              </a:rPr>
              <a:t></a:t>
            </a:r>
            <a:r>
              <a:rPr lang="th-TH" altLang="th-TH" sz="3600" dirty="0">
                <a:latin typeface="JasmineUPC" panose="02020603050405020304" pitchFamily="18" charset="-34"/>
                <a:cs typeface="JasmineUPC" panose="02020603050405020304" pitchFamily="18" charset="-34"/>
              </a:rPr>
              <a:t>อบรมการวินิจฉัย รักษา ผู้ป่วยวัณโรค เพื่อให้ผู้ป่วยได้รับการวินิจฉัย และได้รับการดูแลรักษาตามมาตรฐาน </a:t>
            </a:r>
            <a:endParaRPr lang="en-US" sz="3600" dirty="0">
              <a:latin typeface="JasmineUPC" panose="02020603050405020304" pitchFamily="18" charset="-34"/>
              <a:ea typeface="Calibri" panose="020F0502020204030204" pitchFamily="34" charset="0"/>
              <a:cs typeface="JasmineUPC" panose="02020603050405020304" pitchFamily="18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95BFBC5D-A56A-4FDA-83B7-346F567AF957}"/>
              </a:ext>
            </a:extLst>
          </p:cNvPr>
          <p:cNvSpPr/>
          <p:nvPr/>
        </p:nvSpPr>
        <p:spPr>
          <a:xfrm>
            <a:off x="320843" y="352575"/>
            <a:ext cx="1155031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th-TH" sz="48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มาตรการ</a:t>
            </a:r>
            <a:endParaRPr lang="th-TH" sz="48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90784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5A84B9D-8781-4521-9AC9-7FB129722A85}"/>
              </a:ext>
            </a:extLst>
          </p:cNvPr>
          <p:cNvSpPr/>
          <p:nvPr/>
        </p:nvSpPr>
        <p:spPr>
          <a:xfrm>
            <a:off x="320843" y="2337212"/>
            <a:ext cx="11550314" cy="1200329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th-TH" sz="7200" dirty="0">
                <a:latin typeface="JasmineUPC" panose="02020603050405020304" pitchFamily="18" charset="-34"/>
                <a:cs typeface="JasmineUPC" panose="02020603050405020304" pitchFamily="18" charset="-34"/>
              </a:rPr>
              <a:t>ขอบคุณ </a:t>
            </a:r>
            <a:r>
              <a:rPr lang="en-US" sz="7200" dirty="0">
                <a:latin typeface="JasmineUPC" panose="02020603050405020304" pitchFamily="18" charset="-34"/>
                <a:cs typeface="JasmineUPC" panose="02020603050405020304" pitchFamily="18" charset="-34"/>
              </a:rPr>
              <a:t>: Thank You.</a:t>
            </a:r>
            <a:endParaRPr lang="th-TH" sz="72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6158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: มุมมน 3">
            <a:extLst>
              <a:ext uri="{FF2B5EF4-FFF2-40B4-BE49-F238E27FC236}">
                <a16:creationId xmlns:a16="http://schemas.microsoft.com/office/drawing/2014/main" id="{70EC4CA7-ADD4-40A9-A140-0404DA42376E}"/>
              </a:ext>
            </a:extLst>
          </p:cNvPr>
          <p:cNvSpPr/>
          <p:nvPr/>
        </p:nvSpPr>
        <p:spPr>
          <a:xfrm>
            <a:off x="169984" y="329177"/>
            <a:ext cx="11852032" cy="13012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bg1"/>
              </a:solidFill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214CD93A-8A44-4847-A0B9-1407D1027F60}"/>
              </a:ext>
            </a:extLst>
          </p:cNvPr>
          <p:cNvSpPr/>
          <p:nvPr/>
        </p:nvSpPr>
        <p:spPr>
          <a:xfrm>
            <a:off x="774192" y="185692"/>
            <a:ext cx="10643616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270510" algn="ctr"/>
            <a:r>
              <a:rPr lang="en-US" sz="9600" b="1" dirty="0">
                <a:latin typeface="JasmineUPC" panose="02020603050405020304" pitchFamily="18" charset="-34"/>
                <a:ea typeface="Calibri" panose="020F0502020204030204" pitchFamily="34" charset="0"/>
                <a:cs typeface="JasmineUPC" panose="02020603050405020304" pitchFamily="18" charset="-34"/>
              </a:rPr>
              <a:t>KPI</a:t>
            </a:r>
            <a:endParaRPr lang="th-TH" sz="9600" b="1" dirty="0">
              <a:latin typeface="JasmineUPC" panose="02020603050405020304" pitchFamily="18" charset="-34"/>
              <a:ea typeface="Calibri" panose="020F0502020204030204" pitchFamily="34" charset="0"/>
              <a:cs typeface="JasmineUPC" panose="02020603050405020304" pitchFamily="18" charset="-34"/>
            </a:endParaRPr>
          </a:p>
        </p:txBody>
      </p: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52372A11-CC12-491A-91BA-6330C6993646}"/>
              </a:ext>
            </a:extLst>
          </p:cNvPr>
          <p:cNvSpPr/>
          <p:nvPr/>
        </p:nvSpPr>
        <p:spPr>
          <a:xfrm>
            <a:off x="966104" y="2168018"/>
            <a:ext cx="106436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1.อัตราความสำเร็จการรักษาผู้ป่วยวัณโรคปอดรายใหม่</a:t>
            </a:r>
          </a:p>
          <a:p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(</a:t>
            </a:r>
            <a:r>
              <a:rPr lang="en-US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Success Rate</a:t>
            </a:r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) </a:t>
            </a:r>
            <a:endParaRPr lang="th-TH" sz="4000" dirty="0"/>
          </a:p>
        </p:txBody>
      </p:sp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D48297EA-ACB7-4C8D-B5EE-46F2C5F80B57}"/>
              </a:ext>
            </a:extLst>
          </p:cNvPr>
          <p:cNvSpPr/>
          <p:nvPr/>
        </p:nvSpPr>
        <p:spPr>
          <a:xfrm>
            <a:off x="966104" y="3904123"/>
            <a:ext cx="106436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2.ความครอบคลุมการรักษาผู้ป่วยวัณโรครายใหม่และกลับเป็นซ้ำ (</a:t>
            </a:r>
            <a:r>
              <a:rPr lang="en-US" sz="40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TB Treatment Coverage) </a:t>
            </a:r>
            <a:endParaRPr lang="th-TH" sz="4000" dirty="0"/>
          </a:p>
        </p:txBody>
      </p:sp>
    </p:spTree>
    <p:extLst>
      <p:ext uri="{BB962C8B-B14F-4D97-AF65-F5344CB8AC3E}">
        <p14:creationId xmlns:p14="http://schemas.microsoft.com/office/powerpoint/2010/main" val="162005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: มุมมน 6">
            <a:extLst>
              <a:ext uri="{FF2B5EF4-FFF2-40B4-BE49-F238E27FC236}">
                <a16:creationId xmlns:a16="http://schemas.microsoft.com/office/drawing/2014/main" id="{C3F542FA-3777-495B-AE37-F06C2977A502}"/>
              </a:ext>
            </a:extLst>
          </p:cNvPr>
          <p:cNvSpPr/>
          <p:nvPr/>
        </p:nvSpPr>
        <p:spPr>
          <a:xfrm>
            <a:off x="297704" y="242686"/>
            <a:ext cx="11596592" cy="56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400">
              <a:solidFill>
                <a:schemeClr val="bg1"/>
              </a:solidFill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939B12A3-5078-4699-8514-AEA3CCFBD6F6}"/>
              </a:ext>
            </a:extLst>
          </p:cNvPr>
          <p:cNvSpPr txBox="1"/>
          <p:nvPr/>
        </p:nvSpPr>
        <p:spPr>
          <a:xfrm>
            <a:off x="625117" y="159297"/>
            <a:ext cx="1040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>
                <a:solidFill>
                  <a:schemeClr val="bg1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อัตราป่วย</a:t>
            </a:r>
          </a:p>
        </p:txBody>
      </p:sp>
      <p:graphicFrame>
        <p:nvGraphicFramePr>
          <p:cNvPr id="11" name="แผนภูมิ 10">
            <a:extLst>
              <a:ext uri="{FF2B5EF4-FFF2-40B4-BE49-F238E27FC236}">
                <a16:creationId xmlns:a16="http://schemas.microsoft.com/office/drawing/2014/main" id="{91F2E0B1-26AD-42FF-91D9-F86762E538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194833"/>
              </p:ext>
            </p:extLst>
          </p:nvPr>
        </p:nvGraphicFramePr>
        <p:xfrm>
          <a:off x="774853" y="980502"/>
          <a:ext cx="10642293" cy="5210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3" name="ลูกศรเชื่อมต่อแบบตรง 12">
            <a:extLst>
              <a:ext uri="{FF2B5EF4-FFF2-40B4-BE49-F238E27FC236}">
                <a16:creationId xmlns:a16="http://schemas.microsoft.com/office/drawing/2014/main" id="{CE65BA53-000A-4CB4-BE91-0532EB5468C6}"/>
              </a:ext>
            </a:extLst>
          </p:cNvPr>
          <p:cNvCxnSpPr/>
          <p:nvPr/>
        </p:nvCxnSpPr>
        <p:spPr>
          <a:xfrm>
            <a:off x="1663547" y="2456761"/>
            <a:ext cx="9882130" cy="0"/>
          </a:xfrm>
          <a:prstGeom prst="straightConnector1">
            <a:avLst/>
          </a:prstGeom>
          <a:ln w="635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วงรี 14">
            <a:extLst>
              <a:ext uri="{FF2B5EF4-FFF2-40B4-BE49-F238E27FC236}">
                <a16:creationId xmlns:a16="http://schemas.microsoft.com/office/drawing/2014/main" id="{35BFA6CE-C267-49B6-997A-ACA0BFB56181}"/>
              </a:ext>
            </a:extLst>
          </p:cNvPr>
          <p:cNvSpPr/>
          <p:nvPr/>
        </p:nvSpPr>
        <p:spPr>
          <a:xfrm>
            <a:off x="10477041" y="1415217"/>
            <a:ext cx="557708" cy="523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7ADF97D0-353B-491C-9517-0150265F51D3}"/>
              </a:ext>
            </a:extLst>
          </p:cNvPr>
          <p:cNvSpPr txBox="1"/>
          <p:nvPr/>
        </p:nvSpPr>
        <p:spPr>
          <a:xfrm>
            <a:off x="9480932" y="1502654"/>
            <a:ext cx="25499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เป้า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153 ต่อแสน </a:t>
            </a:r>
            <a:r>
              <a:rPr lang="th-TH" dirty="0" err="1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ปช</a:t>
            </a:r>
            <a:r>
              <a:rPr lang="th-TH" dirty="0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ก.</a:t>
            </a: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C077C2C8-B86B-40B9-8A9F-B8CCF6C15C87}"/>
              </a:ext>
            </a:extLst>
          </p:cNvPr>
          <p:cNvSpPr txBox="1"/>
          <p:nvPr/>
        </p:nvSpPr>
        <p:spPr>
          <a:xfrm>
            <a:off x="9480932" y="6191388"/>
            <a:ext cx="254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ที่มา </a:t>
            </a:r>
            <a:r>
              <a:rPr lang="en-US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: NTIP Program</a:t>
            </a:r>
            <a:endParaRPr lang="th-TH" dirty="0">
              <a:solidFill>
                <a:srgbClr val="002060"/>
              </a:solidFill>
              <a:latin typeface="JasmineUPC" panose="02020603050405020304" pitchFamily="18" charset="-34"/>
              <a:ea typeface="Tahoma" panose="020B0604030504040204" pitchFamily="34" charset="0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4839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: มุมมน 3">
            <a:extLst>
              <a:ext uri="{FF2B5EF4-FFF2-40B4-BE49-F238E27FC236}">
                <a16:creationId xmlns:a16="http://schemas.microsoft.com/office/drawing/2014/main" id="{3C312BF0-5271-4E77-9343-9DBF08F3AED3}"/>
              </a:ext>
            </a:extLst>
          </p:cNvPr>
          <p:cNvSpPr/>
          <p:nvPr/>
        </p:nvSpPr>
        <p:spPr>
          <a:xfrm>
            <a:off x="440675" y="214373"/>
            <a:ext cx="11259238" cy="6062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E6F9B0B3-2E9F-4333-9075-F828A7848701}"/>
              </a:ext>
            </a:extLst>
          </p:cNvPr>
          <p:cNvSpPr txBox="1"/>
          <p:nvPr/>
        </p:nvSpPr>
        <p:spPr>
          <a:xfrm>
            <a:off x="996116" y="174306"/>
            <a:ext cx="991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>
                <a:solidFill>
                  <a:schemeClr val="bg1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ความครอบคลุมการค้นหาและขึ้นทะเบียน</a:t>
            </a:r>
          </a:p>
        </p:txBody>
      </p:sp>
      <p:graphicFrame>
        <p:nvGraphicFramePr>
          <p:cNvPr id="6" name="แผนภูมิ 5">
            <a:extLst>
              <a:ext uri="{FF2B5EF4-FFF2-40B4-BE49-F238E27FC236}">
                <a16:creationId xmlns:a16="http://schemas.microsoft.com/office/drawing/2014/main" id="{2E1BCA2F-33CF-4F19-9AD5-69ECD07302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667258"/>
              </p:ext>
            </p:extLst>
          </p:nvPr>
        </p:nvGraphicFramePr>
        <p:xfrm>
          <a:off x="672027" y="1090670"/>
          <a:ext cx="10895684" cy="478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43F3E807-C277-4DCC-B320-625056331DD0}"/>
              </a:ext>
            </a:extLst>
          </p:cNvPr>
          <p:cNvSpPr txBox="1"/>
          <p:nvPr/>
        </p:nvSpPr>
        <p:spPr>
          <a:xfrm>
            <a:off x="9480932" y="6191388"/>
            <a:ext cx="254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ที่มา </a:t>
            </a:r>
            <a:r>
              <a:rPr lang="en-US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: NTIP Program</a:t>
            </a:r>
            <a:endParaRPr lang="th-TH" dirty="0">
              <a:solidFill>
                <a:srgbClr val="002060"/>
              </a:solidFill>
              <a:latin typeface="JasmineUPC" panose="02020603050405020304" pitchFamily="18" charset="-34"/>
              <a:ea typeface="Tahoma" panose="020B0604030504040204" pitchFamily="34" charset="0"/>
              <a:cs typeface="JasmineUPC" panose="02020603050405020304" pitchFamily="18" charset="-34"/>
            </a:endParaRPr>
          </a:p>
        </p:txBody>
      </p:sp>
      <p:cxnSp>
        <p:nvCxnSpPr>
          <p:cNvPr id="8" name="ลูกศรเชื่อมต่อแบบตรง 7">
            <a:extLst>
              <a:ext uri="{FF2B5EF4-FFF2-40B4-BE49-F238E27FC236}">
                <a16:creationId xmlns:a16="http://schemas.microsoft.com/office/drawing/2014/main" id="{BF2EFCA7-7745-47D9-A268-305BAA3AB168}"/>
              </a:ext>
            </a:extLst>
          </p:cNvPr>
          <p:cNvCxnSpPr/>
          <p:nvPr/>
        </p:nvCxnSpPr>
        <p:spPr>
          <a:xfrm>
            <a:off x="1729649" y="2077129"/>
            <a:ext cx="9882130" cy="0"/>
          </a:xfrm>
          <a:prstGeom prst="straightConnector1">
            <a:avLst/>
          </a:prstGeom>
          <a:ln w="63500">
            <a:solidFill>
              <a:srgbClr val="FF0000"/>
            </a:solidFill>
            <a:prstDash val="dash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วงรี 8">
            <a:extLst>
              <a:ext uri="{FF2B5EF4-FFF2-40B4-BE49-F238E27FC236}">
                <a16:creationId xmlns:a16="http://schemas.microsoft.com/office/drawing/2014/main" id="{CF823DB8-178A-4D63-A4DF-7EB48138C86B}"/>
              </a:ext>
            </a:extLst>
          </p:cNvPr>
          <p:cNvSpPr/>
          <p:nvPr/>
        </p:nvSpPr>
        <p:spPr>
          <a:xfrm>
            <a:off x="10543143" y="1035585"/>
            <a:ext cx="557708" cy="52375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D1FE8E12-F833-490F-95A3-385FAC038F89}"/>
              </a:ext>
            </a:extLst>
          </p:cNvPr>
          <p:cNvSpPr txBox="1"/>
          <p:nvPr/>
        </p:nvSpPr>
        <p:spPr>
          <a:xfrm>
            <a:off x="9547034" y="1082283"/>
            <a:ext cx="25499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เป้า</a:t>
            </a:r>
          </a:p>
          <a:p>
            <a:pPr algn="ctr"/>
            <a:r>
              <a:rPr lang="th-TH" dirty="0">
                <a:solidFill>
                  <a:srgbClr val="FF00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ร้อยละ 82.5</a:t>
            </a:r>
          </a:p>
        </p:txBody>
      </p:sp>
    </p:spTree>
    <p:extLst>
      <p:ext uri="{BB962C8B-B14F-4D97-AF65-F5344CB8AC3E}">
        <p14:creationId xmlns:p14="http://schemas.microsoft.com/office/powerpoint/2010/main" val="157610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>
            <a:extLst>
              <a:ext uri="{FF2B5EF4-FFF2-40B4-BE49-F238E27FC236}">
                <a16:creationId xmlns:a16="http://schemas.microsoft.com/office/drawing/2014/main" id="{00EAB681-BF01-4A7F-914F-F3FD26587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270330"/>
              </p:ext>
            </p:extLst>
          </p:nvPr>
        </p:nvGraphicFramePr>
        <p:xfrm>
          <a:off x="556514" y="1207008"/>
          <a:ext cx="11001503" cy="5093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46449">
                  <a:extLst>
                    <a:ext uri="{9D8B030D-6E8A-4147-A177-3AD203B41FA5}">
                      <a16:colId xmlns:a16="http://schemas.microsoft.com/office/drawing/2014/main" val="3666520095"/>
                    </a:ext>
                  </a:extLst>
                </a:gridCol>
                <a:gridCol w="2154633">
                  <a:extLst>
                    <a:ext uri="{9D8B030D-6E8A-4147-A177-3AD203B41FA5}">
                      <a16:colId xmlns:a16="http://schemas.microsoft.com/office/drawing/2014/main" val="3446270983"/>
                    </a:ext>
                  </a:extLst>
                </a:gridCol>
                <a:gridCol w="2160487">
                  <a:extLst>
                    <a:ext uri="{9D8B030D-6E8A-4147-A177-3AD203B41FA5}">
                      <a16:colId xmlns:a16="http://schemas.microsoft.com/office/drawing/2014/main" val="3879993947"/>
                    </a:ext>
                  </a:extLst>
                </a:gridCol>
                <a:gridCol w="2160487">
                  <a:extLst>
                    <a:ext uri="{9D8B030D-6E8A-4147-A177-3AD203B41FA5}">
                      <a16:colId xmlns:a16="http://schemas.microsoft.com/office/drawing/2014/main" val="3901543814"/>
                    </a:ext>
                  </a:extLst>
                </a:gridCol>
                <a:gridCol w="1879447">
                  <a:extLst>
                    <a:ext uri="{9D8B030D-6E8A-4147-A177-3AD203B41FA5}">
                      <a16:colId xmlns:a16="http://schemas.microsoft.com/office/drawing/2014/main" val="1273337090"/>
                    </a:ext>
                  </a:extLst>
                </a:gridCol>
              </a:tblGrid>
              <a:tr h="105012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จังหวัด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ประชากร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153 ต่อแสน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TB All Form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496066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นครพนม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718,786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1097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513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46.76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115306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บึงกาฬ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423,940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648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306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47.22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6248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สกลนคร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1,152,282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1762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785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44.55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5630443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หนองคาย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522,103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792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461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58.21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618255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หนองบัวลำภู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512,112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783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342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43.68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92021634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อุดรธานี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1,586,666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2417</a:t>
                      </a:r>
                      <a:endParaRPr lang="th-TH" sz="28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1267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52.42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516701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เลย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642,773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977</a:t>
                      </a:r>
                      <a:endParaRPr lang="th-TH" sz="28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447</a:t>
                      </a:r>
                      <a:endParaRPr lang="th-TH" sz="2800" b="1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45.75</a:t>
                      </a:r>
                      <a:endParaRPr lang="th-TH" sz="28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3793850"/>
                  </a:ext>
                </a:extLst>
              </a:tr>
              <a:tr h="505386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เขต8</a:t>
                      </a:r>
                      <a:endParaRPr lang="th-TH" sz="2800" b="1" i="0" u="none" strike="noStrike" dirty="0">
                        <a:solidFill>
                          <a:schemeClr val="bg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5,558,662</a:t>
                      </a:r>
                      <a:endParaRPr lang="th-TH" sz="2800" b="1" i="0" u="none" strike="noStrike" dirty="0">
                        <a:solidFill>
                          <a:schemeClr val="bg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8,476</a:t>
                      </a:r>
                      <a:endParaRPr lang="th-TH" sz="2800" b="1" i="0" u="none" strike="noStrike" dirty="0">
                        <a:solidFill>
                          <a:schemeClr val="bg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4121</a:t>
                      </a:r>
                      <a:endParaRPr lang="th-TH" sz="2800" b="1" i="0" u="none" strike="noStrike" dirty="0">
                        <a:solidFill>
                          <a:schemeClr val="bg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80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48.62</a:t>
                      </a:r>
                      <a:endParaRPr lang="th-TH" sz="2800" b="1" i="0" u="none" strike="noStrike" dirty="0">
                        <a:solidFill>
                          <a:schemeClr val="bg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3535568"/>
                  </a:ext>
                </a:extLst>
              </a:tr>
            </a:tbl>
          </a:graphicData>
        </a:graphic>
      </p:graphicFrame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A53EFD09-E8CB-4337-9B00-9CD0F5D4DE36}"/>
              </a:ext>
            </a:extLst>
          </p:cNvPr>
          <p:cNvSpPr/>
          <p:nvPr/>
        </p:nvSpPr>
        <p:spPr>
          <a:xfrm>
            <a:off x="445082" y="278381"/>
            <a:ext cx="11259238" cy="6062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809ACE2B-A8A3-4134-8839-CB24246D18DD}"/>
              </a:ext>
            </a:extLst>
          </p:cNvPr>
          <p:cNvSpPr txBox="1"/>
          <p:nvPr/>
        </p:nvSpPr>
        <p:spPr>
          <a:xfrm>
            <a:off x="1000523" y="238314"/>
            <a:ext cx="991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>
                <a:solidFill>
                  <a:schemeClr val="bg1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ความครอบคลุมการค้นหาและขึ้นทะเบียน</a:t>
            </a:r>
          </a:p>
        </p:txBody>
      </p:sp>
    </p:spTree>
    <p:extLst>
      <p:ext uri="{BB962C8B-B14F-4D97-AF65-F5344CB8AC3E}">
        <p14:creationId xmlns:p14="http://schemas.microsoft.com/office/powerpoint/2010/main" val="4028469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แผนภูมิ 3">
            <a:extLst>
              <a:ext uri="{FF2B5EF4-FFF2-40B4-BE49-F238E27FC236}">
                <a16:creationId xmlns:a16="http://schemas.microsoft.com/office/drawing/2014/main" id="{DF139724-E787-418D-A022-110D90BC45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443710"/>
              </p:ext>
            </p:extLst>
          </p:nvPr>
        </p:nvGraphicFramePr>
        <p:xfrm>
          <a:off x="336884" y="994612"/>
          <a:ext cx="11614484" cy="5689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0D8E733F-4C39-4A17-96D0-0E2C7B3883C5}"/>
              </a:ext>
            </a:extLst>
          </p:cNvPr>
          <p:cNvSpPr/>
          <p:nvPr/>
        </p:nvSpPr>
        <p:spPr>
          <a:xfrm>
            <a:off x="440675" y="214373"/>
            <a:ext cx="11259238" cy="60626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D2AEAAAB-8BDB-479C-AFA3-54EEAA3FF809}"/>
              </a:ext>
            </a:extLst>
          </p:cNvPr>
          <p:cNvSpPr txBox="1"/>
          <p:nvPr/>
        </p:nvSpPr>
        <p:spPr>
          <a:xfrm>
            <a:off x="996116" y="174306"/>
            <a:ext cx="991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dirty="0">
                <a:solidFill>
                  <a:schemeClr val="bg1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ร้อยละของการค้นหาและขึ้นทะเบียน เขตสุขภาพที่ 8 จำแนก ตามกลุ่มอายุ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C97D709-B1FE-45C3-8596-6D0AC4D3B2B2}"/>
              </a:ext>
            </a:extLst>
          </p:cNvPr>
          <p:cNvSpPr txBox="1"/>
          <p:nvPr/>
        </p:nvSpPr>
        <p:spPr>
          <a:xfrm>
            <a:off x="9785732" y="6382017"/>
            <a:ext cx="254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ที่มา </a:t>
            </a:r>
            <a:r>
              <a:rPr lang="en-US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: NTIP Program</a:t>
            </a:r>
            <a:endParaRPr lang="th-TH" dirty="0">
              <a:solidFill>
                <a:srgbClr val="002060"/>
              </a:solidFill>
              <a:latin typeface="JasmineUPC" panose="02020603050405020304" pitchFamily="18" charset="-34"/>
              <a:ea typeface="Tahoma" panose="020B0604030504040204" pitchFamily="34" charset="0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535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แผนภูมิ 3">
            <a:extLst>
              <a:ext uri="{FF2B5EF4-FFF2-40B4-BE49-F238E27FC236}">
                <a16:creationId xmlns:a16="http://schemas.microsoft.com/office/drawing/2014/main" id="{F5232B5D-9A1D-4FAF-A0C1-42DBAE5D4A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504477"/>
              </p:ext>
            </p:extLst>
          </p:nvPr>
        </p:nvGraphicFramePr>
        <p:xfrm>
          <a:off x="440676" y="1002535"/>
          <a:ext cx="11259238" cy="5354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DC3D9DE1-C6B6-449D-B3C9-84446B3D18C4}"/>
              </a:ext>
            </a:extLst>
          </p:cNvPr>
          <p:cNvSpPr/>
          <p:nvPr/>
        </p:nvSpPr>
        <p:spPr>
          <a:xfrm>
            <a:off x="440675" y="214372"/>
            <a:ext cx="11259238" cy="112968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C25FEE52-7A3C-4285-AD01-1BF0A6B76AD9}"/>
              </a:ext>
            </a:extLst>
          </p:cNvPr>
          <p:cNvSpPr txBox="1"/>
          <p:nvPr/>
        </p:nvSpPr>
        <p:spPr>
          <a:xfrm>
            <a:off x="851971" y="174306"/>
            <a:ext cx="10330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อัตราความสำเร็จการรักษาผู้ป่วยวัณโรคปอดรายใหม่ </a:t>
            </a:r>
            <a:r>
              <a:rPr lang="en-US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cohort 1/63 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เขตสุขภาพที่ 8 อุดรธานี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2ACB7D42-B48C-4511-98B7-AC46822DFF2B}"/>
              </a:ext>
            </a:extLst>
          </p:cNvPr>
          <p:cNvSpPr txBox="1"/>
          <p:nvPr/>
        </p:nvSpPr>
        <p:spPr>
          <a:xfrm>
            <a:off x="8883945" y="866704"/>
            <a:ext cx="2867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FFFF0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เป้า ≥ ร้อยละ85 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96A33F59-5B34-4ED6-A4F1-271E0B7315B7}"/>
              </a:ext>
            </a:extLst>
          </p:cNvPr>
          <p:cNvSpPr txBox="1"/>
          <p:nvPr/>
        </p:nvSpPr>
        <p:spPr>
          <a:xfrm>
            <a:off x="9480932" y="6191388"/>
            <a:ext cx="254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ที่มา </a:t>
            </a:r>
            <a:r>
              <a:rPr lang="en-US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: NTIP Program</a:t>
            </a:r>
            <a:endParaRPr lang="th-TH" dirty="0">
              <a:solidFill>
                <a:srgbClr val="002060"/>
              </a:solidFill>
              <a:latin typeface="JasmineUPC" panose="02020603050405020304" pitchFamily="18" charset="-34"/>
              <a:ea typeface="Tahoma" panose="020B0604030504040204" pitchFamily="34" charset="0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3885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าราง 4">
            <a:extLst>
              <a:ext uri="{FF2B5EF4-FFF2-40B4-BE49-F238E27FC236}">
                <a16:creationId xmlns:a16="http://schemas.microsoft.com/office/drawing/2014/main" id="{10790ADB-E8BC-499D-B84F-44982DB3E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343979"/>
              </p:ext>
            </p:extLst>
          </p:nvPr>
        </p:nvGraphicFramePr>
        <p:xfrm>
          <a:off x="482906" y="1760793"/>
          <a:ext cx="11226188" cy="3657600"/>
        </p:xfrm>
        <a:graphic>
          <a:graphicData uri="http://schemas.openxmlformats.org/drawingml/2006/table">
            <a:tbl>
              <a:tblPr/>
              <a:tblGrid>
                <a:gridCol w="1313464">
                  <a:extLst>
                    <a:ext uri="{9D8B030D-6E8A-4147-A177-3AD203B41FA5}">
                      <a16:colId xmlns:a16="http://schemas.microsoft.com/office/drawing/2014/main" val="410560786"/>
                    </a:ext>
                  </a:extLst>
                </a:gridCol>
                <a:gridCol w="731430">
                  <a:extLst>
                    <a:ext uri="{9D8B030D-6E8A-4147-A177-3AD203B41FA5}">
                      <a16:colId xmlns:a16="http://schemas.microsoft.com/office/drawing/2014/main" val="963957192"/>
                    </a:ext>
                  </a:extLst>
                </a:gridCol>
                <a:gridCol w="752878">
                  <a:extLst>
                    <a:ext uri="{9D8B030D-6E8A-4147-A177-3AD203B41FA5}">
                      <a16:colId xmlns:a16="http://schemas.microsoft.com/office/drawing/2014/main" val="2400221928"/>
                    </a:ext>
                  </a:extLst>
                </a:gridCol>
                <a:gridCol w="689076">
                  <a:extLst>
                    <a:ext uri="{9D8B030D-6E8A-4147-A177-3AD203B41FA5}">
                      <a16:colId xmlns:a16="http://schemas.microsoft.com/office/drawing/2014/main" val="1999580212"/>
                    </a:ext>
                  </a:extLst>
                </a:gridCol>
                <a:gridCol w="756069">
                  <a:extLst>
                    <a:ext uri="{9D8B030D-6E8A-4147-A177-3AD203B41FA5}">
                      <a16:colId xmlns:a16="http://schemas.microsoft.com/office/drawing/2014/main" val="3870478257"/>
                    </a:ext>
                  </a:extLst>
                </a:gridCol>
                <a:gridCol w="689076">
                  <a:extLst>
                    <a:ext uri="{9D8B030D-6E8A-4147-A177-3AD203B41FA5}">
                      <a16:colId xmlns:a16="http://schemas.microsoft.com/office/drawing/2014/main" val="4228432291"/>
                    </a:ext>
                  </a:extLst>
                </a:gridCol>
                <a:gridCol w="689076">
                  <a:extLst>
                    <a:ext uri="{9D8B030D-6E8A-4147-A177-3AD203B41FA5}">
                      <a16:colId xmlns:a16="http://schemas.microsoft.com/office/drawing/2014/main" val="3305241576"/>
                    </a:ext>
                  </a:extLst>
                </a:gridCol>
                <a:gridCol w="791162">
                  <a:extLst>
                    <a:ext uri="{9D8B030D-6E8A-4147-A177-3AD203B41FA5}">
                      <a16:colId xmlns:a16="http://schemas.microsoft.com/office/drawing/2014/main" val="2273791305"/>
                    </a:ext>
                  </a:extLst>
                </a:gridCol>
                <a:gridCol w="918766">
                  <a:extLst>
                    <a:ext uri="{9D8B030D-6E8A-4147-A177-3AD203B41FA5}">
                      <a16:colId xmlns:a16="http://schemas.microsoft.com/office/drawing/2014/main" val="1833054997"/>
                    </a:ext>
                  </a:extLst>
                </a:gridCol>
                <a:gridCol w="832633">
                  <a:extLst>
                    <a:ext uri="{9D8B030D-6E8A-4147-A177-3AD203B41FA5}">
                      <a16:colId xmlns:a16="http://schemas.microsoft.com/office/drawing/2014/main" val="3903626541"/>
                    </a:ext>
                  </a:extLst>
                </a:gridCol>
                <a:gridCol w="750476">
                  <a:extLst>
                    <a:ext uri="{9D8B030D-6E8A-4147-A177-3AD203B41FA5}">
                      <a16:colId xmlns:a16="http://schemas.microsoft.com/office/drawing/2014/main" val="246059162"/>
                    </a:ext>
                  </a:extLst>
                </a:gridCol>
                <a:gridCol w="678717">
                  <a:extLst>
                    <a:ext uri="{9D8B030D-6E8A-4147-A177-3AD203B41FA5}">
                      <a16:colId xmlns:a16="http://schemas.microsoft.com/office/drawing/2014/main" val="3390431664"/>
                    </a:ext>
                  </a:extLst>
                </a:gridCol>
                <a:gridCol w="689076">
                  <a:extLst>
                    <a:ext uri="{9D8B030D-6E8A-4147-A177-3AD203B41FA5}">
                      <a16:colId xmlns:a16="http://schemas.microsoft.com/office/drawing/2014/main" val="2829050428"/>
                    </a:ext>
                  </a:extLst>
                </a:gridCol>
                <a:gridCol w="944289">
                  <a:extLst>
                    <a:ext uri="{9D8B030D-6E8A-4147-A177-3AD203B41FA5}">
                      <a16:colId xmlns:a16="http://schemas.microsoft.com/office/drawing/2014/main" val="2160897692"/>
                    </a:ext>
                  </a:extLst>
                </a:gridCol>
              </a:tblGrid>
              <a:tr h="17047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หน่วยงาน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กำลังรักษา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รักษาสำเร็จ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เสียชีวิต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ล้มเหลว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ขาดยา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โอนออก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รวม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777148"/>
                  </a:ext>
                </a:extLst>
              </a:tr>
              <a:tr h="170475">
                <a:tc vMerge="1">
                  <a:txBody>
                    <a:bodyPr/>
                    <a:lstStyle/>
                    <a:p>
                      <a:pPr algn="ctr" fontAlgn="b"/>
                      <a:endParaRPr lang="th-TH" sz="24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จำนวน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ร้อยละ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830967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นครพนม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14.84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71.09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8.59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2.34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3.13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9090051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บึงกาฬ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18.92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74.32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4.05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811641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เลย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21.95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67.07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10.98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803021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สกลนคร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24.34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62.96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11.11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495435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หนองคาย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24.05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59.49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11.39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3.80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572882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หนองบัวลำภู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9.23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87.69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985134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อุดรธานี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22.06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178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65.44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9.56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2.57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7080649"/>
                  </a:ext>
                </a:extLst>
              </a:tr>
              <a:tr h="1704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เขต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20.47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67.72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chemeClr val="bg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8.89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0.90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699694"/>
                  </a:ext>
                </a:extLst>
              </a:tr>
            </a:tbl>
          </a:graphicData>
        </a:graphic>
      </p:graphicFrame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C9FE5FBE-0660-4CD1-B64E-AE2AEAF589ED}"/>
              </a:ext>
            </a:extLst>
          </p:cNvPr>
          <p:cNvSpPr txBox="1"/>
          <p:nvPr/>
        </p:nvSpPr>
        <p:spPr>
          <a:xfrm>
            <a:off x="482906" y="361593"/>
            <a:ext cx="112261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อัตราความสำเร็จการรักษาผู้ป่วยวัณโรคปอดรายใหม่ </a:t>
            </a:r>
            <a:r>
              <a:rPr lang="en-US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cohort 1/63 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เขตสุขภาพที่ 8 อุดรธานี</a:t>
            </a:r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DAA7CBDF-8761-496E-8E93-FA09C85C9819}"/>
              </a:ext>
            </a:extLst>
          </p:cNvPr>
          <p:cNvSpPr txBox="1"/>
          <p:nvPr/>
        </p:nvSpPr>
        <p:spPr>
          <a:xfrm>
            <a:off x="9480932" y="6191388"/>
            <a:ext cx="2549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ที่มา </a:t>
            </a:r>
            <a:r>
              <a:rPr lang="en-US" dirty="0">
                <a:solidFill>
                  <a:srgbClr val="002060"/>
                </a:solidFill>
                <a:latin typeface="JasmineUPC" panose="02020603050405020304" pitchFamily="18" charset="-34"/>
                <a:ea typeface="Tahoma" panose="020B0604030504040204" pitchFamily="34" charset="0"/>
                <a:cs typeface="JasmineUPC" panose="02020603050405020304" pitchFamily="18" charset="-34"/>
              </a:rPr>
              <a:t>: NTIP Program</a:t>
            </a:r>
            <a:endParaRPr lang="th-TH" dirty="0">
              <a:solidFill>
                <a:srgbClr val="002060"/>
              </a:solidFill>
              <a:latin typeface="JasmineUPC" panose="02020603050405020304" pitchFamily="18" charset="-34"/>
              <a:ea typeface="Tahoma" panose="020B0604030504040204" pitchFamily="34" charset="0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86449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แผนภูมิ 3">
            <a:extLst>
              <a:ext uri="{FF2B5EF4-FFF2-40B4-BE49-F238E27FC236}">
                <a16:creationId xmlns:a16="http://schemas.microsoft.com/office/drawing/2014/main" id="{6357CF2D-2628-49BD-B46D-5B4AC8AEFE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804799"/>
              </p:ext>
            </p:extLst>
          </p:nvPr>
        </p:nvGraphicFramePr>
        <p:xfrm>
          <a:off x="370115" y="740427"/>
          <a:ext cx="11451770" cy="3157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สี่เหลี่ยมผืนผ้า: มุมมน 4">
            <a:extLst>
              <a:ext uri="{FF2B5EF4-FFF2-40B4-BE49-F238E27FC236}">
                <a16:creationId xmlns:a16="http://schemas.microsoft.com/office/drawing/2014/main" id="{9E6E26DA-38FC-4DAE-887D-0E0C2A23CD4D}"/>
              </a:ext>
            </a:extLst>
          </p:cNvPr>
          <p:cNvSpPr/>
          <p:nvPr/>
        </p:nvSpPr>
        <p:spPr>
          <a:xfrm>
            <a:off x="444610" y="94095"/>
            <a:ext cx="11259238" cy="64633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3600">
              <a:solidFill>
                <a:schemeClr val="bg1"/>
              </a:solidFill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1789D071-81F2-4EDA-819C-BF7007DA7652}"/>
              </a:ext>
            </a:extLst>
          </p:cNvPr>
          <p:cNvSpPr txBox="1"/>
          <p:nvPr/>
        </p:nvSpPr>
        <p:spPr>
          <a:xfrm>
            <a:off x="851971" y="94096"/>
            <a:ext cx="10330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การคัดกรองกลุ่มเสี่ยง</a:t>
            </a:r>
            <a:r>
              <a:rPr lang="th-TH" sz="3600" b="1" dirty="0" err="1">
                <a:latin typeface="JasmineUPC" panose="02020603050405020304" pitchFamily="18" charset="-34"/>
                <a:cs typeface="JasmineUPC" panose="02020603050405020304" pitchFamily="18" charset="-34"/>
              </a:rPr>
              <a:t>ต่างๆ</a:t>
            </a:r>
            <a:r>
              <a:rPr lang="th-TH" sz="3600" b="1" dirty="0">
                <a:latin typeface="JasmineUPC" panose="02020603050405020304" pitchFamily="18" charset="-34"/>
                <a:cs typeface="JasmineUPC" panose="02020603050405020304" pitchFamily="18" charset="-34"/>
              </a:rPr>
              <a:t> เขตสุขภาพที่ 8 อุดรธานี</a:t>
            </a:r>
          </a:p>
        </p:txBody>
      </p:sp>
      <p:graphicFrame>
        <p:nvGraphicFramePr>
          <p:cNvPr id="8" name="ตาราง 7">
            <a:extLst>
              <a:ext uri="{FF2B5EF4-FFF2-40B4-BE49-F238E27FC236}">
                <a16:creationId xmlns:a16="http://schemas.microsoft.com/office/drawing/2014/main" id="{079691AE-E6E0-44F1-BAB8-985290E4B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862404"/>
              </p:ext>
            </p:extLst>
          </p:nvPr>
        </p:nvGraphicFramePr>
        <p:xfrm>
          <a:off x="444610" y="3973130"/>
          <a:ext cx="11451770" cy="27907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5371">
                  <a:extLst>
                    <a:ext uri="{9D8B030D-6E8A-4147-A177-3AD203B41FA5}">
                      <a16:colId xmlns:a16="http://schemas.microsoft.com/office/drawing/2014/main" val="4199032250"/>
                    </a:ext>
                  </a:extLst>
                </a:gridCol>
                <a:gridCol w="1681787">
                  <a:extLst>
                    <a:ext uri="{9D8B030D-6E8A-4147-A177-3AD203B41FA5}">
                      <a16:colId xmlns:a16="http://schemas.microsoft.com/office/drawing/2014/main" val="1477350232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val="1034367121"/>
                    </a:ext>
                  </a:extLst>
                </a:gridCol>
                <a:gridCol w="1459832">
                  <a:extLst>
                    <a:ext uri="{9D8B030D-6E8A-4147-A177-3AD203B41FA5}">
                      <a16:colId xmlns:a16="http://schemas.microsoft.com/office/drawing/2014/main" val="3502250838"/>
                    </a:ext>
                  </a:extLst>
                </a:gridCol>
                <a:gridCol w="1491916">
                  <a:extLst>
                    <a:ext uri="{9D8B030D-6E8A-4147-A177-3AD203B41FA5}">
                      <a16:colId xmlns:a16="http://schemas.microsoft.com/office/drawing/2014/main" val="640878604"/>
                    </a:ext>
                  </a:extLst>
                </a:gridCol>
                <a:gridCol w="1443789">
                  <a:extLst>
                    <a:ext uri="{9D8B030D-6E8A-4147-A177-3AD203B41FA5}">
                      <a16:colId xmlns:a16="http://schemas.microsoft.com/office/drawing/2014/main" val="1718067361"/>
                    </a:ext>
                  </a:extLst>
                </a:gridCol>
                <a:gridCol w="1210284">
                  <a:extLst>
                    <a:ext uri="{9D8B030D-6E8A-4147-A177-3AD203B41FA5}">
                      <a16:colId xmlns:a16="http://schemas.microsoft.com/office/drawing/2014/main" val="167948626"/>
                    </a:ext>
                  </a:extLst>
                </a:gridCol>
                <a:gridCol w="1076875">
                  <a:extLst>
                    <a:ext uri="{9D8B030D-6E8A-4147-A177-3AD203B41FA5}">
                      <a16:colId xmlns:a16="http://schemas.microsoft.com/office/drawing/2014/main" val="1321493840"/>
                    </a:ext>
                  </a:extLst>
                </a:gridCol>
              </a:tblGrid>
              <a:tr h="13293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 จังหวัด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ผู้ต้องขังในเรือนจำ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ผู้สัมผัสวัณโรค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ผู้ป่วย </a:t>
                      </a:r>
                      <a:r>
                        <a:rPr lang="en-US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B24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บุคลากร สธ.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โรคเบาหวาน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ผู้สูงอายุ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TB</a:t>
                      </a:r>
                      <a:endParaRPr lang="th-TH" sz="2000" b="1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49914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นครพนม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26.14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46.55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48.26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28.23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63.09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101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7121132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หนองบัวลำภู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50.84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51.90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55.87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28.73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32.27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35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639835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สกลนคร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33.06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66.24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66.14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47.85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32.79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77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2090045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หนองคาย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17.99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9.56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56.19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1.62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8.12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32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163986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อุดรธานี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4.81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40.84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62.74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7.81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55.10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208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8778438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เลย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41.62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69.09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55.15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60.39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49.85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84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3779098"/>
                  </a:ext>
                </a:extLst>
              </a:tr>
              <a:tr h="223884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บึงกาฬ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77.74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99.10</a:t>
                      </a:r>
                      <a:endParaRPr lang="th-TH" sz="2000" b="0" i="0" u="none" strike="noStrike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83.60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39.24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91.37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106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0975337"/>
                  </a:ext>
                </a:extLst>
              </a:tr>
              <a:tr h="230880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เขต8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100.00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17.38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50.76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61.01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21.91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2000" u="none" strike="noStrike" dirty="0"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49.03</a:t>
                      </a:r>
                      <a:endParaRPr lang="th-TH" sz="2000" b="0" i="0" u="none" strike="noStrike" dirty="0">
                        <a:solidFill>
                          <a:srgbClr val="000000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JasmineUPC" panose="02020603050405020304" pitchFamily="18" charset="-34"/>
                          <a:cs typeface="JasmineUPC" panose="02020603050405020304" pitchFamily="18" charset="-34"/>
                        </a:rPr>
                        <a:t>643</a:t>
                      </a:r>
                      <a:endParaRPr lang="th-TH" sz="2000" b="0" i="0" u="none" strike="noStrike" dirty="0">
                        <a:solidFill>
                          <a:schemeClr val="tx1"/>
                        </a:solidFill>
                        <a:effectLst/>
                        <a:latin typeface="JasmineUPC" panose="02020603050405020304" pitchFamily="18" charset="-34"/>
                        <a:cs typeface="JasmineUPC" panose="02020603050405020304" pitchFamily="18" charset="-34"/>
                      </a:endParaRPr>
                    </a:p>
                  </a:txBody>
                  <a:tcPr marL="5286" marR="5286" marT="52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050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172925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810</Words>
  <Application>Microsoft Office PowerPoint</Application>
  <PresentationFormat>แบบจอกว้าง</PresentationFormat>
  <Paragraphs>408</Paragraphs>
  <Slides>13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10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24" baseType="lpstr">
      <vt:lpstr>Angsana New</vt:lpstr>
      <vt:lpstr>Arial</vt:lpstr>
      <vt:lpstr>Browallia New</vt:lpstr>
      <vt:lpstr>Calibri</vt:lpstr>
      <vt:lpstr>Calibri Light</vt:lpstr>
      <vt:lpstr>Cordia New</vt:lpstr>
      <vt:lpstr>JasmineUPC</vt:lpstr>
      <vt:lpstr>Tahoma</vt:lpstr>
      <vt:lpstr>TH SarabunPSK</vt:lpstr>
      <vt:lpstr>Wingdings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JOKER JOSTAR</dc:creator>
  <cp:lastModifiedBy>JOKER JOSTAR</cp:lastModifiedBy>
  <cp:revision>45</cp:revision>
  <dcterms:created xsi:type="dcterms:W3CDTF">2020-07-19T18:12:14Z</dcterms:created>
  <dcterms:modified xsi:type="dcterms:W3CDTF">2020-08-06T02:59:16Z</dcterms:modified>
</cp:coreProperties>
</file>