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6"/>
  </p:handoutMasterIdLst>
  <p:sldIdLst>
    <p:sldId id="256" r:id="rId2"/>
    <p:sldId id="311" r:id="rId3"/>
    <p:sldId id="325" r:id="rId4"/>
    <p:sldId id="324" r:id="rId5"/>
    <p:sldId id="329" r:id="rId6"/>
    <p:sldId id="270" r:id="rId7"/>
    <p:sldId id="313" r:id="rId8"/>
    <p:sldId id="326" r:id="rId9"/>
    <p:sldId id="318" r:id="rId10"/>
    <p:sldId id="330" r:id="rId11"/>
    <p:sldId id="328" r:id="rId12"/>
    <p:sldId id="332" r:id="rId13"/>
    <p:sldId id="331" r:id="rId14"/>
    <p:sldId id="333" r:id="rId15"/>
  </p:sldIdLst>
  <p:sldSz cx="12192000" cy="6858000"/>
  <p:notesSz cx="9866313" cy="6735763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00FFFF"/>
    <a:srgbClr val="FFCCFF"/>
    <a:srgbClr val="FF7C80"/>
    <a:srgbClr val="FFCC99"/>
    <a:srgbClr val="99CCFF"/>
    <a:srgbClr val="CC99FF"/>
    <a:srgbClr val="FF9999"/>
    <a:srgbClr val="00CC99"/>
    <a:srgbClr val="33ED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-52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Excel1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Excel4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Excel5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___Microsoft_Excel6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___Microsoft_Excel7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Excel8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Excel9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___Microsoft_Excel10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63</c:v>
                </c:pt>
              </c:strCache>
            </c:strRef>
          </c:tx>
          <c:spPr>
            <a:solidFill>
              <a:srgbClr val="00B0F0"/>
            </a:solidFill>
            <a:ln w="57150"/>
          </c:spPr>
          <c:invertIfNegative val="0"/>
          <c:dLbls>
            <c:dLbl>
              <c:idx val="6"/>
              <c:layout>
                <c:manualLayout>
                  <c:x val="-2.5369156179915527E-3"/>
                  <c:y val="2.31193984951456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84B-4768-9657-0A44958913EE}"/>
                </c:ext>
              </c:extLst>
            </c:dLbl>
            <c:dLbl>
              <c:idx val="7"/>
              <c:layout>
                <c:manualLayout>
                  <c:x val="0"/>
                  <c:y val="2.31193984951455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4B-4768-9657-0A44958913E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หนองบัวลำภู</c:v>
                </c:pt>
                <c:pt idx="1">
                  <c:v>บึงกาฬ</c:v>
                </c:pt>
                <c:pt idx="2">
                  <c:v>หนองคาย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สกลนคร</c:v>
                </c:pt>
                <c:pt idx="6">
                  <c:v>อุดรธานี</c:v>
                </c:pt>
                <c:pt idx="7">
                  <c:v>เขต</c:v>
                </c:pt>
              </c:strCache>
            </c:strRef>
          </c:cat>
          <c:val>
            <c:numRef>
              <c:f>Sheet1!$B$2:$B$9</c:f>
              <c:numCache>
                <c:formatCode>0</c:formatCode>
                <c:ptCount val="8"/>
                <c:pt idx="0">
                  <c:v>16.7</c:v>
                </c:pt>
                <c:pt idx="1">
                  <c:v>50</c:v>
                </c:pt>
                <c:pt idx="2">
                  <c:v>22.2</c:v>
                </c:pt>
                <c:pt idx="3">
                  <c:v>38.5</c:v>
                </c:pt>
                <c:pt idx="4">
                  <c:v>13.3</c:v>
                </c:pt>
                <c:pt idx="5">
                  <c:v>50</c:v>
                </c:pt>
                <c:pt idx="6">
                  <c:v>30.4</c:v>
                </c:pt>
                <c:pt idx="7">
                  <c:v>32.6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8F5-4228-B8BB-913C8DB059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561216"/>
        <c:axId val="33575296"/>
      </c:barChart>
      <c:catAx>
        <c:axId val="33561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th-TH"/>
          </a:p>
        </c:txPr>
        <c:crossAx val="33575296"/>
        <c:crosses val="autoZero"/>
        <c:auto val="1"/>
        <c:lblAlgn val="ctr"/>
        <c:lblOffset val="100"/>
        <c:noMultiLvlLbl val="0"/>
      </c:catAx>
      <c:valAx>
        <c:axId val="33575296"/>
        <c:scaling>
          <c:orientation val="minMax"/>
          <c:max val="100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33561216"/>
        <c:crosses val="autoZero"/>
        <c:crossBetween val="between"/>
        <c:majorUnit val="20"/>
      </c:valAx>
    </c:plotArea>
    <c:plotVisOnly val="1"/>
    <c:dispBlanksAs val="gap"/>
    <c:showDLblsOverMax val="0"/>
  </c:chart>
  <c:spPr>
    <a:solidFill>
      <a:srgbClr val="FFCCFF"/>
    </a:solidFill>
  </c:spPr>
  <c:txPr>
    <a:bodyPr/>
    <a:lstStyle/>
    <a:p>
      <a:pPr>
        <a:defRPr sz="1800"/>
      </a:pPr>
      <a:endParaRPr lang="th-TH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</c:v>
                </c:pt>
              </c:strCache>
            </c:strRef>
          </c:tx>
          <c:spPr>
            <a:solidFill>
              <a:srgbClr val="FF0000"/>
            </a:solidFill>
            <a:ln w="57150"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นครพนม</c:v>
                </c:pt>
                <c:pt idx="1">
                  <c:v>เลย</c:v>
                </c:pt>
                <c:pt idx="2">
                  <c:v>บึงกาฬ</c:v>
                </c:pt>
                <c:pt idx="3">
                  <c:v>หนองคาย</c:v>
                </c:pt>
                <c:pt idx="4">
                  <c:v>สกลนคร</c:v>
                </c:pt>
                <c:pt idx="5">
                  <c:v>อุดรธานี</c:v>
                </c:pt>
                <c:pt idx="6">
                  <c:v>หนองบัวลำภู</c:v>
                </c:pt>
                <c:pt idx="7">
                  <c:v>เขต </c:v>
                </c:pt>
              </c:strCache>
            </c:strRef>
          </c:cat>
          <c:val>
            <c:numRef>
              <c:f>Sheet1!$B$2:$B$9</c:f>
              <c:numCache>
                <c:formatCode>0</c:formatCode>
                <c:ptCount val="8"/>
                <c:pt idx="0">
                  <c:v>96.97</c:v>
                </c:pt>
                <c:pt idx="1">
                  <c:v>73.33</c:v>
                </c:pt>
                <c:pt idx="2">
                  <c:v>60.38</c:v>
                </c:pt>
                <c:pt idx="3">
                  <c:v>50</c:v>
                </c:pt>
                <c:pt idx="4">
                  <c:v>29.6</c:v>
                </c:pt>
                <c:pt idx="5">
                  <c:v>13.46</c:v>
                </c:pt>
                <c:pt idx="6">
                  <c:v>8.4700000000000006</c:v>
                </c:pt>
                <c:pt idx="7">
                  <c:v>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9F6-4C8A-87B8-65845EB02F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9221504"/>
        <c:axId val="99223040"/>
      </c:barChart>
      <c:catAx>
        <c:axId val="99221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 b="1"/>
            </a:pPr>
            <a:endParaRPr lang="th-TH"/>
          </a:p>
        </c:txPr>
        <c:crossAx val="99223040"/>
        <c:crosses val="autoZero"/>
        <c:auto val="1"/>
        <c:lblAlgn val="ctr"/>
        <c:lblOffset val="100"/>
        <c:noMultiLvlLbl val="0"/>
      </c:catAx>
      <c:valAx>
        <c:axId val="99223040"/>
        <c:scaling>
          <c:orientation val="minMax"/>
          <c:max val="100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th-TH"/>
          </a:p>
        </c:txPr>
        <c:crossAx val="99221504"/>
        <c:crosses val="autoZero"/>
        <c:crossBetween val="between"/>
        <c:majorUnit val="20"/>
      </c:valAx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th-TH"/>
        </a:p>
      </c:txPr>
    </c:legend>
    <c:plotVisOnly val="1"/>
    <c:dispBlanksAs val="gap"/>
    <c:showDLblsOverMax val="0"/>
  </c:chart>
  <c:spPr>
    <a:solidFill>
      <a:srgbClr val="FF99CC"/>
    </a:solidFill>
  </c:spPr>
  <c:txPr>
    <a:bodyPr/>
    <a:lstStyle/>
    <a:p>
      <a:pPr>
        <a:defRPr sz="1800"/>
      </a:pPr>
      <a:endParaRPr lang="th-TH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ดีมาก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หนองบัวลำภู</c:v>
                </c:pt>
                <c:pt idx="1">
                  <c:v>บึงกาฬ</c:v>
                </c:pt>
                <c:pt idx="2">
                  <c:v>หนองคาย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สกลนคร</c:v>
                </c:pt>
                <c:pt idx="6">
                  <c:v>อุดรธานี</c:v>
                </c:pt>
                <c:pt idx="7">
                  <c:v>เขต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66.7</c:v>
                </c:pt>
                <c:pt idx="1">
                  <c:v>0</c:v>
                </c:pt>
                <c:pt idx="2">
                  <c:v>44.4</c:v>
                </c:pt>
                <c:pt idx="3">
                  <c:v>46.2</c:v>
                </c:pt>
                <c:pt idx="4">
                  <c:v>73.7</c:v>
                </c:pt>
                <c:pt idx="5">
                  <c:v>38.9</c:v>
                </c:pt>
                <c:pt idx="6">
                  <c:v>52.2</c:v>
                </c:pt>
                <c:pt idx="7">
                  <c:v>47.8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9E7-4102-BCFA-900A1955FB4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plus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accen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หนองบัวลำภู</c:v>
                </c:pt>
                <c:pt idx="1">
                  <c:v>บึงกาฬ</c:v>
                </c:pt>
                <c:pt idx="2">
                  <c:v>หนองคาย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สกลนคร</c:v>
                </c:pt>
                <c:pt idx="6">
                  <c:v>อุดรธานี</c:v>
                </c:pt>
                <c:pt idx="7">
                  <c:v>เขต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16.7</c:v>
                </c:pt>
                <c:pt idx="1">
                  <c:v>50</c:v>
                </c:pt>
                <c:pt idx="2">
                  <c:v>22.2</c:v>
                </c:pt>
                <c:pt idx="3">
                  <c:v>38.5</c:v>
                </c:pt>
                <c:pt idx="4">
                  <c:v>13.3</c:v>
                </c:pt>
                <c:pt idx="5">
                  <c:v>50</c:v>
                </c:pt>
                <c:pt idx="6">
                  <c:v>30.4</c:v>
                </c:pt>
                <c:pt idx="7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9E7-4102-BCFA-900A1955FB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35035392"/>
        <c:axId val="35041280"/>
      </c:barChart>
      <c:catAx>
        <c:axId val="35035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35041280"/>
        <c:crosses val="autoZero"/>
        <c:auto val="1"/>
        <c:lblAlgn val="ctr"/>
        <c:lblOffset val="100"/>
        <c:noMultiLvlLbl val="0"/>
      </c:catAx>
      <c:valAx>
        <c:axId val="3504128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3503539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rgbClr val="FFCCFF"/>
    </a:solidFill>
    <a:ln>
      <a:noFill/>
    </a:ln>
    <a:effectLst/>
  </c:spPr>
  <c:txPr>
    <a:bodyPr/>
    <a:lstStyle/>
    <a:p>
      <a:pPr>
        <a:defRPr/>
      </a:pPr>
      <a:endParaRPr lang="th-TH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ปี 2562</c:v>
                </c:pt>
              </c:strCache>
            </c:strRef>
          </c:tx>
          <c:dLbls>
            <c:dLbl>
              <c:idx val="0"/>
              <c:layout>
                <c:manualLayout>
                  <c:x val="-0.16725194964344459"/>
                  <c:y val="7.99032077545408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99-4C42-B2F5-A174EB293D3F}"/>
                </c:ext>
              </c:extLst>
            </c:dLbl>
            <c:dLbl>
              <c:idx val="1"/>
              <c:layout>
                <c:manualLayout>
                  <c:x val="0.11563595060402969"/>
                  <c:y val="-0.174843228584317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8B3-4D42-888F-C11B46EB9903}"/>
                </c:ext>
              </c:extLst>
            </c:dLbl>
            <c:dLbl>
              <c:idx val="2"/>
              <c:layout>
                <c:manualLayout>
                  <c:x val="0.12603816913184471"/>
                  <c:y val="0.146301607453720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8B3-4D42-888F-C11B46EB990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ดีมาก plus</c:v>
                </c:pt>
                <c:pt idx="1">
                  <c:v>ดีมาก </c:v>
                </c:pt>
                <c:pt idx="2">
                  <c:v>ดี</c:v>
                </c:pt>
              </c:strCache>
            </c:strRef>
          </c:cat>
          <c:val>
            <c:numRef>
              <c:f>Sheet1!$B$2:$B$4</c:f>
              <c:numCache>
                <c:formatCode>0.0</c:formatCode>
                <c:ptCount val="3"/>
                <c:pt idx="0">
                  <c:v>32.6</c:v>
                </c:pt>
                <c:pt idx="1">
                  <c:v>47.8</c:v>
                </c:pt>
                <c:pt idx="2">
                  <c:v>19.5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8B3-4D42-888F-C11B46EB990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คอลัมน์1</c:v>
                </c:pt>
              </c:strCache>
            </c:strRef>
          </c:tx>
          <c:cat>
            <c:strRef>
              <c:f>Sheet1!$A$2:$A$4</c:f>
              <c:strCache>
                <c:ptCount val="3"/>
                <c:pt idx="0">
                  <c:v>ดีมาก plus</c:v>
                </c:pt>
                <c:pt idx="1">
                  <c:v>ดีมาก </c:v>
                </c:pt>
                <c:pt idx="2">
                  <c:v>ดี</c:v>
                </c:pt>
              </c:strCache>
            </c:strRef>
          </c:cat>
          <c:val>
            <c:numRef>
              <c:f>Sheet1!$C$2:$C$4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8B3-4D42-888F-C11B46EB99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3677451765472435"/>
          <c:y val="0.39718332755795699"/>
          <c:w val="0.2632254823452756"/>
          <c:h val="0.2056331504269695"/>
        </c:manualLayout>
      </c:layout>
      <c:overlay val="0"/>
    </c:legend>
    <c:plotVisOnly val="1"/>
    <c:dispBlanksAs val="gap"/>
    <c:showDLblsOverMax val="0"/>
  </c:chart>
  <c:spPr>
    <a:solidFill>
      <a:schemeClr val="accent6">
        <a:lumMod val="20000"/>
        <a:lumOff val="80000"/>
      </a:schemeClr>
    </a:solidFill>
  </c:spPr>
  <c:txPr>
    <a:bodyPr/>
    <a:lstStyle/>
    <a:p>
      <a:pPr>
        <a:defRPr sz="1800"/>
      </a:pPr>
      <a:endParaRPr lang="th-TH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082024962852369"/>
          <c:y val="7.2346807855032738E-2"/>
          <c:w val="0.69096734648865976"/>
          <c:h val="0.688539626746084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ปี 2562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 plus</c:v>
                </c:pt>
                <c:pt idx="1">
                  <c:v>ดีมาก </c:v>
                </c:pt>
                <c:pt idx="2">
                  <c:v>ดี</c:v>
                </c:pt>
                <c:pt idx="3">
                  <c:v>พื้นฐาน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12</c:v>
                </c:pt>
                <c:pt idx="1">
                  <c:v>54</c:v>
                </c:pt>
                <c:pt idx="2">
                  <c:v>86</c:v>
                </c:pt>
                <c:pt idx="3">
                  <c:v>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6F5-46EB-A3CC-26FE1C938B9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ปี 2563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Sheet1!$A$2:$A$5</c:f>
              <c:strCache>
                <c:ptCount val="4"/>
                <c:pt idx="0">
                  <c:v> plus</c:v>
                </c:pt>
                <c:pt idx="1">
                  <c:v>ดีมาก </c:v>
                </c:pt>
                <c:pt idx="2">
                  <c:v>ดี</c:v>
                </c:pt>
                <c:pt idx="3">
                  <c:v>พื้นฐาน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30</c:v>
                </c:pt>
                <c:pt idx="1">
                  <c:v>74</c:v>
                </c:pt>
                <c:pt idx="2">
                  <c:v>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6F5-46EB-A3CC-26FE1C938B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286208"/>
        <c:axId val="32287744"/>
      </c:barChart>
      <c:catAx>
        <c:axId val="32286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0">
                <a:cs typeface="+mj-cs"/>
              </a:defRPr>
            </a:pPr>
            <a:endParaRPr lang="th-TH"/>
          </a:p>
        </c:txPr>
        <c:crossAx val="32287744"/>
        <c:crosses val="autoZero"/>
        <c:auto val="1"/>
        <c:lblAlgn val="ctr"/>
        <c:lblOffset val="100"/>
        <c:noMultiLvlLbl val="0"/>
      </c:catAx>
      <c:valAx>
        <c:axId val="322877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th-TH"/>
          </a:p>
        </c:txPr>
        <c:crossAx val="3228620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bg1">
        <a:lumMod val="85000"/>
      </a:schemeClr>
    </a:solidFill>
  </c:spPr>
  <c:txPr>
    <a:bodyPr/>
    <a:lstStyle/>
    <a:p>
      <a:pPr>
        <a:defRPr sz="2400"/>
      </a:pPr>
      <a:endParaRPr lang="th-TH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967668680688695"/>
          <c:y val="5.5764249274078879E-2"/>
          <c:w val="0.81109864812056143"/>
          <c:h val="0.667603145623102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อาชีวน</c:v>
                </c:pt>
              </c:strCache>
            </c:strRef>
          </c:tx>
          <c:spPr>
            <a:solidFill>
              <a:srgbClr val="FF0000"/>
            </a:solidFill>
            <a:ln w="57150"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หนองบัว</c:v>
                </c:pt>
                <c:pt idx="1">
                  <c:v>บึงกาฬ</c:v>
                </c:pt>
                <c:pt idx="2">
                  <c:v>หนองคาย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สกลนคร</c:v>
                </c:pt>
                <c:pt idx="6">
                  <c:v>อุดรธานี</c:v>
                </c:pt>
                <c:pt idx="7">
                  <c:v>เขต</c:v>
                </c:pt>
              </c:strCache>
            </c:strRef>
          </c:cat>
          <c:val>
            <c:numRef>
              <c:f>Sheet1!$B$2:$B$9</c:f>
              <c:numCache>
                <c:formatCode>0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7</c:v>
                </c:pt>
                <c:pt idx="4">
                  <c:v>7</c:v>
                </c:pt>
                <c:pt idx="5">
                  <c:v>16</c:v>
                </c:pt>
                <c:pt idx="6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FE8-477C-A6D3-D08DE99594C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plus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หนองบัว</c:v>
                </c:pt>
                <c:pt idx="1">
                  <c:v>บึงกาฬ</c:v>
                </c:pt>
                <c:pt idx="2">
                  <c:v>หนองคาย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สกลนคร</c:v>
                </c:pt>
                <c:pt idx="6">
                  <c:v>อุดรธานี</c:v>
                </c:pt>
                <c:pt idx="7">
                  <c:v>เขต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5</c:v>
                </c:pt>
                <c:pt idx="4">
                  <c:v>4</c:v>
                </c:pt>
                <c:pt idx="5">
                  <c:v>9</c:v>
                </c:pt>
                <c:pt idx="6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FE8-477C-A6D3-D08DE99594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535488"/>
        <c:axId val="55537024"/>
      </c:barChart>
      <c:catAx>
        <c:axId val="55535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th-TH"/>
          </a:p>
        </c:txPr>
        <c:crossAx val="55537024"/>
        <c:crosses val="autoZero"/>
        <c:auto val="1"/>
        <c:lblAlgn val="ctr"/>
        <c:lblOffset val="100"/>
        <c:noMultiLvlLbl val="0"/>
      </c:catAx>
      <c:valAx>
        <c:axId val="55537024"/>
        <c:scaling>
          <c:orientation val="minMax"/>
          <c:max val="23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55535488"/>
        <c:crosses val="autoZero"/>
        <c:crossBetween val="between"/>
        <c:majorUnit val="2"/>
        <c:minorUnit val="1"/>
      </c:valAx>
    </c:plotArea>
    <c:plotVisOnly val="1"/>
    <c:dispBlanksAs val="gap"/>
    <c:showDLblsOverMax val="0"/>
  </c:chart>
  <c:spPr>
    <a:solidFill>
      <a:schemeClr val="accent1">
        <a:lumMod val="60000"/>
        <a:lumOff val="40000"/>
      </a:schemeClr>
    </a:solidFill>
  </c:spPr>
  <c:txPr>
    <a:bodyPr/>
    <a:lstStyle/>
    <a:p>
      <a:pPr>
        <a:defRPr sz="1800"/>
      </a:pPr>
      <a:endParaRPr lang="th-TH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308527352987585"/>
          <c:y val="7.7125145900345304E-2"/>
          <c:w val="0.81109864812056143"/>
          <c:h val="0.667603145623102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อาหาร</c:v>
                </c:pt>
              </c:strCache>
            </c:strRef>
          </c:tx>
          <c:spPr>
            <a:solidFill>
              <a:srgbClr val="7030A0"/>
            </a:solidFill>
            <a:ln w="57150"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หนองบัว</c:v>
                </c:pt>
                <c:pt idx="1">
                  <c:v>บึงกาฬ</c:v>
                </c:pt>
                <c:pt idx="2">
                  <c:v>หนองคาย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สกลนคร</c:v>
                </c:pt>
                <c:pt idx="6">
                  <c:v>อุดรธานี</c:v>
                </c:pt>
                <c:pt idx="7">
                  <c:v>เขต</c:v>
                </c:pt>
              </c:strCache>
            </c:strRef>
          </c:cat>
          <c:val>
            <c:numRef>
              <c:f>Sheet1!$B$2:$B$9</c:f>
              <c:numCache>
                <c:formatCode>0</c:formatCode>
                <c:ptCount val="8"/>
                <c:pt idx="0">
                  <c:v>1</c:v>
                </c:pt>
                <c:pt idx="1">
                  <c:v>8</c:v>
                </c:pt>
                <c:pt idx="2">
                  <c:v>2</c:v>
                </c:pt>
                <c:pt idx="3">
                  <c:v>9</c:v>
                </c:pt>
                <c:pt idx="4">
                  <c:v>9</c:v>
                </c:pt>
                <c:pt idx="5">
                  <c:v>12</c:v>
                </c:pt>
                <c:pt idx="6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FE8-477C-A6D3-D08DE99594C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plus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หนองบัว</c:v>
                </c:pt>
                <c:pt idx="1">
                  <c:v>บึงกาฬ</c:v>
                </c:pt>
                <c:pt idx="2">
                  <c:v>หนองคาย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สกลนคร</c:v>
                </c:pt>
                <c:pt idx="6">
                  <c:v>อุดรธานี</c:v>
                </c:pt>
                <c:pt idx="7">
                  <c:v>เขต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5</c:v>
                </c:pt>
                <c:pt idx="4">
                  <c:v>4</c:v>
                </c:pt>
                <c:pt idx="5">
                  <c:v>9</c:v>
                </c:pt>
                <c:pt idx="6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120-438A-9BE2-15D7036E36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390592"/>
        <c:axId val="55392128"/>
      </c:barChart>
      <c:catAx>
        <c:axId val="55390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th-TH"/>
          </a:p>
        </c:txPr>
        <c:crossAx val="55392128"/>
        <c:crosses val="autoZero"/>
        <c:auto val="1"/>
        <c:lblAlgn val="ctr"/>
        <c:lblOffset val="100"/>
        <c:noMultiLvlLbl val="0"/>
      </c:catAx>
      <c:valAx>
        <c:axId val="55392128"/>
        <c:scaling>
          <c:orientation val="minMax"/>
          <c:max val="23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55390592"/>
        <c:crosses val="autoZero"/>
        <c:crossBetween val="between"/>
        <c:majorUnit val="2"/>
        <c:minorUnit val="1"/>
      </c:valAx>
    </c:plotArea>
    <c:plotVisOnly val="1"/>
    <c:dispBlanksAs val="gap"/>
    <c:showDLblsOverMax val="0"/>
  </c:chart>
  <c:spPr>
    <a:solidFill>
      <a:schemeClr val="accent2">
        <a:lumMod val="40000"/>
        <a:lumOff val="60000"/>
      </a:schemeClr>
    </a:solidFill>
  </c:spPr>
  <c:txPr>
    <a:bodyPr/>
    <a:lstStyle/>
    <a:p>
      <a:pPr>
        <a:defRPr sz="1800"/>
      </a:pPr>
      <a:endParaRPr lang="th-TH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890146945049671"/>
          <c:y val="5.316017731615031E-2"/>
          <c:w val="0.81109864812056143"/>
          <c:h val="0.667603145623102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</c:v>
                </c:pt>
              </c:strCache>
            </c:strRef>
          </c:tx>
          <c:spPr>
            <a:solidFill>
              <a:srgbClr val="FF0000"/>
            </a:solidFill>
            <a:ln w="57150"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หนองบัว</c:v>
                </c:pt>
                <c:pt idx="1">
                  <c:v>บึงกาฬ</c:v>
                </c:pt>
                <c:pt idx="2">
                  <c:v>หนองคาย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สกลนคร</c:v>
                </c:pt>
                <c:pt idx="6">
                  <c:v>อุดรธานี</c:v>
                </c:pt>
                <c:pt idx="7">
                  <c:v>เขต</c:v>
                </c:pt>
              </c:strCache>
            </c:strRef>
          </c:cat>
          <c:val>
            <c:numRef>
              <c:f>Sheet1!$B$2:$B$9</c:f>
              <c:numCache>
                <c:formatCode>0</c:formatCode>
                <c:ptCount val="8"/>
                <c:pt idx="0">
                  <c:v>16.666666666666668</c:v>
                </c:pt>
                <c:pt idx="1">
                  <c:v>25</c:v>
                </c:pt>
                <c:pt idx="2">
                  <c:v>33.333333333333336</c:v>
                </c:pt>
                <c:pt idx="3">
                  <c:v>53.846153846153847</c:v>
                </c:pt>
                <c:pt idx="4">
                  <c:v>46.666666666666664</c:v>
                </c:pt>
                <c:pt idx="5">
                  <c:v>88.888888888888886</c:v>
                </c:pt>
                <c:pt idx="6">
                  <c:v>30.434782608695652</c:v>
                </c:pt>
                <c:pt idx="7">
                  <c:v>46.739130434782609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641-47A3-9B01-21426823A6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8081024"/>
        <c:axId val="98095104"/>
      </c:barChart>
      <c:catAx>
        <c:axId val="98081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th-TH"/>
          </a:p>
        </c:txPr>
        <c:crossAx val="98095104"/>
        <c:crosses val="autoZero"/>
        <c:auto val="1"/>
        <c:lblAlgn val="ctr"/>
        <c:lblOffset val="100"/>
        <c:noMultiLvlLbl val="0"/>
      </c:catAx>
      <c:valAx>
        <c:axId val="98095104"/>
        <c:scaling>
          <c:orientation val="minMax"/>
          <c:max val="100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98081024"/>
        <c:crosses val="autoZero"/>
        <c:crossBetween val="between"/>
        <c:majorUnit val="20"/>
      </c:valAx>
    </c:plotArea>
    <c:plotVisOnly val="1"/>
    <c:dispBlanksAs val="gap"/>
    <c:showDLblsOverMax val="0"/>
  </c:chart>
  <c:spPr>
    <a:solidFill>
      <a:schemeClr val="accent1">
        <a:lumMod val="60000"/>
        <a:lumOff val="40000"/>
      </a:schemeClr>
    </a:solidFill>
  </c:spPr>
  <c:txPr>
    <a:bodyPr/>
    <a:lstStyle/>
    <a:p>
      <a:pPr>
        <a:defRPr sz="1800"/>
      </a:pPr>
      <a:endParaRPr lang="th-TH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890146945049671"/>
          <c:y val="5.316017731615031E-2"/>
          <c:w val="0.81109864812056143"/>
          <c:h val="0.667603145623102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อาหาร</c:v>
                </c:pt>
              </c:strCache>
            </c:strRef>
          </c:tx>
          <c:spPr>
            <a:solidFill>
              <a:srgbClr val="7030A0"/>
            </a:solidFill>
            <a:ln w="57150"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หนองบัว</c:v>
                </c:pt>
                <c:pt idx="1">
                  <c:v>บึงกาฬ</c:v>
                </c:pt>
                <c:pt idx="2">
                  <c:v>หนองคาย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สกลนคร</c:v>
                </c:pt>
                <c:pt idx="6">
                  <c:v>อุดรธานี</c:v>
                </c:pt>
                <c:pt idx="7">
                  <c:v>เขต</c:v>
                </c:pt>
              </c:strCache>
            </c:strRef>
          </c:cat>
          <c:val>
            <c:numRef>
              <c:f>Sheet1!$B$2:$B$9</c:f>
              <c:numCache>
                <c:formatCode>0</c:formatCode>
                <c:ptCount val="8"/>
                <c:pt idx="0">
                  <c:v>16.666666666666668</c:v>
                </c:pt>
                <c:pt idx="1">
                  <c:v>100</c:v>
                </c:pt>
                <c:pt idx="2">
                  <c:v>22.222222222222221</c:v>
                </c:pt>
                <c:pt idx="3">
                  <c:v>69.230769230769226</c:v>
                </c:pt>
                <c:pt idx="4">
                  <c:v>60</c:v>
                </c:pt>
                <c:pt idx="5">
                  <c:v>66.666666666666671</c:v>
                </c:pt>
                <c:pt idx="6">
                  <c:v>30.434782608695652</c:v>
                </c:pt>
                <c:pt idx="7">
                  <c:v>46.739130434782609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641-47A3-9B01-21426823A6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7996800"/>
        <c:axId val="97998336"/>
      </c:barChart>
      <c:catAx>
        <c:axId val="97996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th-TH"/>
          </a:p>
        </c:txPr>
        <c:crossAx val="97998336"/>
        <c:crosses val="autoZero"/>
        <c:auto val="1"/>
        <c:lblAlgn val="ctr"/>
        <c:lblOffset val="100"/>
        <c:noMultiLvlLbl val="0"/>
      </c:catAx>
      <c:valAx>
        <c:axId val="97998336"/>
        <c:scaling>
          <c:orientation val="minMax"/>
          <c:max val="100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97996800"/>
        <c:crosses val="autoZero"/>
        <c:crossBetween val="between"/>
        <c:majorUnit val="20"/>
      </c:valAx>
    </c:plotArea>
    <c:plotVisOnly val="1"/>
    <c:dispBlanksAs val="gap"/>
    <c:showDLblsOverMax val="0"/>
  </c:chart>
  <c:spPr>
    <a:solidFill>
      <a:schemeClr val="accent2">
        <a:lumMod val="40000"/>
        <a:lumOff val="60000"/>
      </a:schemeClr>
    </a:solidFill>
  </c:spPr>
  <c:txPr>
    <a:bodyPr/>
    <a:lstStyle/>
    <a:p>
      <a:pPr>
        <a:defRPr sz="1800"/>
      </a:pPr>
      <a:endParaRPr lang="th-TH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78446104802192"/>
          <c:y val="5.3818962896558138E-2"/>
          <c:w val="0.66300576096675412"/>
          <c:h val="0.59771925191462805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</c:v>
                </c:pt>
              </c:strCache>
            </c:strRef>
          </c:tx>
          <c:spPr>
            <a:ln w="19050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pPr>
              <a:solidFill>
                <a:schemeClr val="accent1"/>
              </a:solidFill>
              <a:ln w="6350" cap="flat" cmpd="sng" algn="ctr">
                <a:solidFill>
                  <a:schemeClr val="accent1"/>
                </a:solidFill>
                <a:prstDash val="solid"/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นครพนม</c:v>
                </c:pt>
                <c:pt idx="1">
                  <c:v>เลย</c:v>
                </c:pt>
                <c:pt idx="2">
                  <c:v>บึงกาฬ</c:v>
                </c:pt>
                <c:pt idx="3">
                  <c:v>หนองคาย</c:v>
                </c:pt>
                <c:pt idx="4">
                  <c:v>สกลนคร</c:v>
                </c:pt>
                <c:pt idx="5">
                  <c:v>อุดรธานี</c:v>
                </c:pt>
                <c:pt idx="6">
                  <c:v>หนองบัวลำภู</c:v>
                </c:pt>
                <c:pt idx="7">
                  <c:v>เขต 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96.97</c:v>
                </c:pt>
                <c:pt idx="1">
                  <c:v>73.33</c:v>
                </c:pt>
                <c:pt idx="2">
                  <c:v>60.38</c:v>
                </c:pt>
                <c:pt idx="3">
                  <c:v>50</c:v>
                </c:pt>
                <c:pt idx="4">
                  <c:v>29.6</c:v>
                </c:pt>
                <c:pt idx="5">
                  <c:v>13.46</c:v>
                </c:pt>
                <c:pt idx="6">
                  <c:v>8.4700000000000006</c:v>
                </c:pt>
                <c:pt idx="7">
                  <c:v>39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31AA-4EC2-8953-A4FCE0DA7A5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DF</c:v>
                </c:pt>
              </c:strCache>
            </c:strRef>
          </c:tx>
          <c:spPr>
            <a:ln w="19050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pPr>
              <a:solidFill>
                <a:schemeClr val="accent2"/>
              </a:solidFill>
              <a:ln w="6350" cap="flat" cmpd="sng" algn="ctr">
                <a:solidFill>
                  <a:schemeClr val="accent2"/>
                </a:solidFill>
                <a:prstDash val="solid"/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นครพนม</c:v>
                </c:pt>
                <c:pt idx="1">
                  <c:v>เลย</c:v>
                </c:pt>
                <c:pt idx="2">
                  <c:v>บึงกาฬ</c:v>
                </c:pt>
                <c:pt idx="3">
                  <c:v>หนองคาย</c:v>
                </c:pt>
                <c:pt idx="4">
                  <c:v>สกลนคร</c:v>
                </c:pt>
                <c:pt idx="5">
                  <c:v>อุดรธานี</c:v>
                </c:pt>
                <c:pt idx="6">
                  <c:v>หนองบัวลำภู</c:v>
                </c:pt>
                <c:pt idx="7">
                  <c:v>เขต 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67</c:v>
                </c:pt>
                <c:pt idx="1">
                  <c:v>135</c:v>
                </c:pt>
                <c:pt idx="2">
                  <c:v>179</c:v>
                </c:pt>
                <c:pt idx="3">
                  <c:v>62</c:v>
                </c:pt>
                <c:pt idx="4">
                  <c:v>46</c:v>
                </c:pt>
                <c:pt idx="5">
                  <c:v>63</c:v>
                </c:pt>
                <c:pt idx="6">
                  <c:v>44</c:v>
                </c:pt>
                <c:pt idx="7">
                  <c:v>75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31AA-4EC2-8953-A4FCE0DA7A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9305344"/>
        <c:axId val="99306880"/>
      </c:lineChart>
      <c:catAx>
        <c:axId val="99305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99306880"/>
        <c:crosses val="autoZero"/>
        <c:auto val="1"/>
        <c:lblAlgn val="ctr"/>
        <c:lblOffset val="100"/>
        <c:noMultiLvlLbl val="0"/>
      </c:catAx>
      <c:valAx>
        <c:axId val="99306880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99305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4937975398617427"/>
          <c:y val="0.47613272805654167"/>
          <c:w val="0.12688932722108281"/>
          <c:h val="0.354786658751416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th-TH"/>
        </a:p>
      </c:txPr>
    </c:legend>
    <c:plotVisOnly val="1"/>
    <c:dispBlanksAs val="gap"/>
    <c:showDLblsOverMax val="0"/>
  </c:chart>
  <c:spPr>
    <a:solidFill>
      <a:srgbClr val="00FFFF"/>
    </a:solidFill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th-TH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25883F-4FD1-4EC4-A95D-916E2ECA64BB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AA282DE5-752A-4BC8-9E87-018D49EC7CCB}">
      <dgm:prSet phldrT="[ข้อความ]"/>
      <dgm:spPr/>
      <dgm:t>
        <a:bodyPr/>
        <a:lstStyle/>
        <a:p>
          <a:endParaRPr lang="th-TH" dirty="0"/>
        </a:p>
      </dgm:t>
    </dgm:pt>
    <dgm:pt modelId="{1625522A-7EFD-41CC-8975-06FB37B81AA1}" type="sibTrans" cxnId="{71B1B367-A6F7-4878-ACC3-E8D1E38B1D1F}">
      <dgm:prSet/>
      <dgm:spPr/>
      <dgm:t>
        <a:bodyPr/>
        <a:lstStyle/>
        <a:p>
          <a:endParaRPr lang="th-TH"/>
        </a:p>
      </dgm:t>
    </dgm:pt>
    <dgm:pt modelId="{02B7A5EC-9FBC-439E-BBC9-FB47CF4929DD}" type="parTrans" cxnId="{71B1B367-A6F7-4878-ACC3-E8D1E38B1D1F}">
      <dgm:prSet/>
      <dgm:spPr/>
      <dgm:t>
        <a:bodyPr/>
        <a:lstStyle/>
        <a:p>
          <a:endParaRPr lang="th-TH"/>
        </a:p>
      </dgm:t>
    </dgm:pt>
    <dgm:pt modelId="{DFE9D608-9136-4968-AAB2-CC4D1C248100}">
      <dgm:prSet phldrT="[ข้อความ]"/>
      <dgm:spPr/>
      <dgm:t>
        <a:bodyPr/>
        <a:lstStyle/>
        <a:p>
          <a:endParaRPr lang="en-US" dirty="0"/>
        </a:p>
        <a:p>
          <a:endParaRPr lang="th-TH" dirty="0"/>
        </a:p>
      </dgm:t>
    </dgm:pt>
    <dgm:pt modelId="{C8AF27C1-709F-4029-B9FB-5A65DFD76D66}" type="sibTrans" cxnId="{2745739C-48BD-424B-A123-3CFE104EAA67}">
      <dgm:prSet/>
      <dgm:spPr/>
      <dgm:t>
        <a:bodyPr/>
        <a:lstStyle/>
        <a:p>
          <a:endParaRPr lang="th-TH"/>
        </a:p>
      </dgm:t>
    </dgm:pt>
    <dgm:pt modelId="{854419DB-BA6A-474A-9B58-54789C112A6C}" type="parTrans" cxnId="{2745739C-48BD-424B-A123-3CFE104EAA67}">
      <dgm:prSet/>
      <dgm:spPr/>
      <dgm:t>
        <a:bodyPr/>
        <a:lstStyle/>
        <a:p>
          <a:endParaRPr lang="th-TH"/>
        </a:p>
      </dgm:t>
    </dgm:pt>
    <dgm:pt modelId="{B8CD5CEA-BD3C-4D96-A871-10ED6B7FE187}">
      <dgm:prSet phldrT="[ข้อความ]"/>
      <dgm:spPr/>
      <dgm:t>
        <a:bodyPr/>
        <a:lstStyle/>
        <a:p>
          <a:endParaRPr lang="th-TH" dirty="0"/>
        </a:p>
      </dgm:t>
    </dgm:pt>
    <dgm:pt modelId="{123F7C80-77AC-44D7-B0EE-1212172048C1}" type="parTrans" cxnId="{7EB40C19-A8DC-454D-AE04-385A3B7AAEF6}">
      <dgm:prSet/>
      <dgm:spPr/>
      <dgm:t>
        <a:bodyPr/>
        <a:lstStyle/>
        <a:p>
          <a:endParaRPr lang="th-TH"/>
        </a:p>
      </dgm:t>
    </dgm:pt>
    <dgm:pt modelId="{453D20AB-6AE7-40B2-A7B9-749BD348F8EB}" type="sibTrans" cxnId="{7EB40C19-A8DC-454D-AE04-385A3B7AAEF6}">
      <dgm:prSet/>
      <dgm:spPr/>
      <dgm:t>
        <a:bodyPr/>
        <a:lstStyle/>
        <a:p>
          <a:endParaRPr lang="th-TH"/>
        </a:p>
      </dgm:t>
    </dgm:pt>
    <dgm:pt modelId="{D4B8F6DD-B094-4A46-AF6D-F8726D8B26F0}">
      <dgm:prSet phldrT="[ข้อความ]"/>
      <dgm:spPr/>
      <dgm:t>
        <a:bodyPr/>
        <a:lstStyle/>
        <a:p>
          <a:endParaRPr lang="th-TH" dirty="0"/>
        </a:p>
      </dgm:t>
    </dgm:pt>
    <dgm:pt modelId="{09A94801-A578-4CC7-B04F-4E287F26950D}" type="parTrans" cxnId="{83685B5F-3ECF-4B63-9408-1402AC167D86}">
      <dgm:prSet/>
      <dgm:spPr/>
      <dgm:t>
        <a:bodyPr/>
        <a:lstStyle/>
        <a:p>
          <a:endParaRPr lang="th-TH"/>
        </a:p>
      </dgm:t>
    </dgm:pt>
    <dgm:pt modelId="{1D77A6F9-5CB2-411C-93B1-7C0994512679}" type="sibTrans" cxnId="{83685B5F-3ECF-4B63-9408-1402AC167D86}">
      <dgm:prSet/>
      <dgm:spPr/>
      <dgm:t>
        <a:bodyPr/>
        <a:lstStyle/>
        <a:p>
          <a:endParaRPr lang="th-TH"/>
        </a:p>
      </dgm:t>
    </dgm:pt>
    <dgm:pt modelId="{B4AB2665-89FC-4DDC-B728-9737866C4ECB}" type="pres">
      <dgm:prSet presAssocID="{3925883F-4FD1-4EC4-A95D-916E2ECA64BB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th-TH"/>
        </a:p>
      </dgm:t>
    </dgm:pt>
    <dgm:pt modelId="{D44ED3E8-A05D-4BE5-B5C8-DF94F0F35D95}" type="pres">
      <dgm:prSet presAssocID="{DFE9D608-9136-4968-AAB2-CC4D1C248100}" presName="composite" presStyleCnt="0"/>
      <dgm:spPr/>
    </dgm:pt>
    <dgm:pt modelId="{073F534A-E100-42D1-8BB0-022600EF819C}" type="pres">
      <dgm:prSet presAssocID="{DFE9D608-9136-4968-AAB2-CC4D1C248100}" presName="LShape" presStyleLbl="alignNode1" presStyleIdx="0" presStyleCnt="7"/>
      <dgm:spPr>
        <a:solidFill>
          <a:schemeClr val="accent6"/>
        </a:solidFill>
      </dgm:spPr>
    </dgm:pt>
    <dgm:pt modelId="{F921C334-6268-4952-8E59-69D94AFFD695}" type="pres">
      <dgm:prSet presAssocID="{DFE9D608-9136-4968-AAB2-CC4D1C248100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224A038-2894-4BC8-B3D2-57182CC2CA90}" type="pres">
      <dgm:prSet presAssocID="{DFE9D608-9136-4968-AAB2-CC4D1C248100}" presName="Triangle" presStyleLbl="alignNode1" presStyleIdx="1" presStyleCnt="7"/>
      <dgm:spPr/>
    </dgm:pt>
    <dgm:pt modelId="{137A7EBF-6BE0-4972-BF6E-4594A771D069}" type="pres">
      <dgm:prSet presAssocID="{C8AF27C1-709F-4029-B9FB-5A65DFD76D66}" presName="sibTrans" presStyleCnt="0"/>
      <dgm:spPr/>
    </dgm:pt>
    <dgm:pt modelId="{92EC2CF1-072E-42C8-858E-687B125A6EED}" type="pres">
      <dgm:prSet presAssocID="{C8AF27C1-709F-4029-B9FB-5A65DFD76D66}" presName="space" presStyleCnt="0"/>
      <dgm:spPr/>
    </dgm:pt>
    <dgm:pt modelId="{0DCD4F23-6EF0-42A0-AD2F-34822C1BBE8C}" type="pres">
      <dgm:prSet presAssocID="{AA282DE5-752A-4BC8-9E87-018D49EC7CCB}" presName="composite" presStyleCnt="0"/>
      <dgm:spPr/>
    </dgm:pt>
    <dgm:pt modelId="{E727D858-D39D-4F96-A933-24FD1662D2B5}" type="pres">
      <dgm:prSet presAssocID="{AA282DE5-752A-4BC8-9E87-018D49EC7CCB}" presName="LShape" presStyleLbl="alignNode1" presStyleIdx="2" presStyleCnt="7"/>
      <dgm:spPr>
        <a:solidFill>
          <a:srgbClr val="FFFF00"/>
        </a:solidFill>
      </dgm:spPr>
    </dgm:pt>
    <dgm:pt modelId="{40D8032C-254C-48E3-A3F2-75486A9DEB5F}" type="pres">
      <dgm:prSet presAssocID="{AA282DE5-752A-4BC8-9E87-018D49EC7CCB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87E90C4-F8CE-4DFD-B3BE-721225017A60}" type="pres">
      <dgm:prSet presAssocID="{AA282DE5-752A-4BC8-9E87-018D49EC7CCB}" presName="Triangle" presStyleLbl="alignNode1" presStyleIdx="3" presStyleCnt="7"/>
      <dgm:spPr/>
    </dgm:pt>
    <dgm:pt modelId="{32F981C7-E766-4ECB-A3F8-99BDA3F93088}" type="pres">
      <dgm:prSet presAssocID="{1625522A-7EFD-41CC-8975-06FB37B81AA1}" presName="sibTrans" presStyleCnt="0"/>
      <dgm:spPr/>
    </dgm:pt>
    <dgm:pt modelId="{6E7910C0-DD5F-46EB-953C-27ACCCC42830}" type="pres">
      <dgm:prSet presAssocID="{1625522A-7EFD-41CC-8975-06FB37B81AA1}" presName="space" presStyleCnt="0"/>
      <dgm:spPr/>
    </dgm:pt>
    <dgm:pt modelId="{DA40AD93-CB16-480B-94B3-71141CAA8E77}" type="pres">
      <dgm:prSet presAssocID="{D4B8F6DD-B094-4A46-AF6D-F8726D8B26F0}" presName="composite" presStyleCnt="0"/>
      <dgm:spPr/>
    </dgm:pt>
    <dgm:pt modelId="{A09FAB5B-4D61-4E9F-BB36-EE0E5270F2BE}" type="pres">
      <dgm:prSet presAssocID="{D4B8F6DD-B094-4A46-AF6D-F8726D8B26F0}" presName="LShape" presStyleLbl="alignNode1" presStyleIdx="4" presStyleCnt="7"/>
      <dgm:spPr>
        <a:solidFill>
          <a:srgbClr val="92D050"/>
        </a:solidFill>
      </dgm:spPr>
    </dgm:pt>
    <dgm:pt modelId="{5885AD2D-32EB-4F0D-9462-206008790319}" type="pres">
      <dgm:prSet presAssocID="{D4B8F6DD-B094-4A46-AF6D-F8726D8B26F0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2CCD768-69A8-468E-8FB1-E20ED384887B}" type="pres">
      <dgm:prSet presAssocID="{D4B8F6DD-B094-4A46-AF6D-F8726D8B26F0}" presName="Triangle" presStyleLbl="alignNode1" presStyleIdx="5" presStyleCnt="7"/>
      <dgm:spPr/>
    </dgm:pt>
    <dgm:pt modelId="{6019A586-8E60-4DDC-8FC3-24A0B07BC1B8}" type="pres">
      <dgm:prSet presAssocID="{1D77A6F9-5CB2-411C-93B1-7C0994512679}" presName="sibTrans" presStyleCnt="0"/>
      <dgm:spPr/>
    </dgm:pt>
    <dgm:pt modelId="{D0E2E694-2652-4C13-B03F-676E52739335}" type="pres">
      <dgm:prSet presAssocID="{1D77A6F9-5CB2-411C-93B1-7C0994512679}" presName="space" presStyleCnt="0"/>
      <dgm:spPr/>
    </dgm:pt>
    <dgm:pt modelId="{18C2DA5A-8BBC-4B0B-ADBE-7EDB0418C239}" type="pres">
      <dgm:prSet presAssocID="{B8CD5CEA-BD3C-4D96-A871-10ED6B7FE187}" presName="composite" presStyleCnt="0"/>
      <dgm:spPr/>
    </dgm:pt>
    <dgm:pt modelId="{21EDD15F-2CCE-41E3-B94C-56026E2CFBB8}" type="pres">
      <dgm:prSet presAssocID="{B8CD5CEA-BD3C-4D96-A871-10ED6B7FE187}" presName="LShape" presStyleLbl="alignNode1" presStyleIdx="6" presStyleCnt="7"/>
      <dgm:spPr>
        <a:solidFill>
          <a:srgbClr val="0070C0"/>
        </a:solidFill>
      </dgm:spPr>
    </dgm:pt>
    <dgm:pt modelId="{E96EDA16-46A7-424D-8F3D-8EC8FDD82C8D}" type="pres">
      <dgm:prSet presAssocID="{B8CD5CEA-BD3C-4D96-A871-10ED6B7FE187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09F69FE3-A6E1-4BA0-8DD8-C721CADDFF49}" type="presOf" srcId="{AA282DE5-752A-4BC8-9E87-018D49EC7CCB}" destId="{40D8032C-254C-48E3-A3F2-75486A9DEB5F}" srcOrd="0" destOrd="0" presId="urn:microsoft.com/office/officeart/2009/3/layout/StepUpProcess"/>
    <dgm:cxn modelId="{4824FC01-9D7E-4551-867D-5E8030CF5520}" type="presOf" srcId="{B8CD5CEA-BD3C-4D96-A871-10ED6B7FE187}" destId="{E96EDA16-46A7-424D-8F3D-8EC8FDD82C8D}" srcOrd="0" destOrd="0" presId="urn:microsoft.com/office/officeart/2009/3/layout/StepUpProcess"/>
    <dgm:cxn modelId="{83685B5F-3ECF-4B63-9408-1402AC167D86}" srcId="{3925883F-4FD1-4EC4-A95D-916E2ECA64BB}" destId="{D4B8F6DD-B094-4A46-AF6D-F8726D8B26F0}" srcOrd="2" destOrd="0" parTransId="{09A94801-A578-4CC7-B04F-4E287F26950D}" sibTransId="{1D77A6F9-5CB2-411C-93B1-7C0994512679}"/>
    <dgm:cxn modelId="{7EB40C19-A8DC-454D-AE04-385A3B7AAEF6}" srcId="{3925883F-4FD1-4EC4-A95D-916E2ECA64BB}" destId="{B8CD5CEA-BD3C-4D96-A871-10ED6B7FE187}" srcOrd="3" destOrd="0" parTransId="{123F7C80-77AC-44D7-B0EE-1212172048C1}" sibTransId="{453D20AB-6AE7-40B2-A7B9-749BD348F8EB}"/>
    <dgm:cxn modelId="{2745739C-48BD-424B-A123-3CFE104EAA67}" srcId="{3925883F-4FD1-4EC4-A95D-916E2ECA64BB}" destId="{DFE9D608-9136-4968-AAB2-CC4D1C248100}" srcOrd="0" destOrd="0" parTransId="{854419DB-BA6A-474A-9B58-54789C112A6C}" sibTransId="{C8AF27C1-709F-4029-B9FB-5A65DFD76D66}"/>
    <dgm:cxn modelId="{71B1B367-A6F7-4878-ACC3-E8D1E38B1D1F}" srcId="{3925883F-4FD1-4EC4-A95D-916E2ECA64BB}" destId="{AA282DE5-752A-4BC8-9E87-018D49EC7CCB}" srcOrd="1" destOrd="0" parTransId="{02B7A5EC-9FBC-439E-BBC9-FB47CF4929DD}" sibTransId="{1625522A-7EFD-41CC-8975-06FB37B81AA1}"/>
    <dgm:cxn modelId="{54D76E19-986D-42A2-9905-5CB0DED56B2D}" type="presOf" srcId="{3925883F-4FD1-4EC4-A95D-916E2ECA64BB}" destId="{B4AB2665-89FC-4DDC-B728-9737866C4ECB}" srcOrd="0" destOrd="0" presId="urn:microsoft.com/office/officeart/2009/3/layout/StepUpProcess"/>
    <dgm:cxn modelId="{9D09160C-7844-4CB4-95D8-96F3330484C4}" type="presOf" srcId="{DFE9D608-9136-4968-AAB2-CC4D1C248100}" destId="{F921C334-6268-4952-8E59-69D94AFFD695}" srcOrd="0" destOrd="0" presId="urn:microsoft.com/office/officeart/2009/3/layout/StepUpProcess"/>
    <dgm:cxn modelId="{1A3DDB36-A78A-4392-BC85-15F6B8DA85A6}" type="presOf" srcId="{D4B8F6DD-B094-4A46-AF6D-F8726D8B26F0}" destId="{5885AD2D-32EB-4F0D-9462-206008790319}" srcOrd="0" destOrd="0" presId="urn:microsoft.com/office/officeart/2009/3/layout/StepUpProcess"/>
    <dgm:cxn modelId="{79A9EB7C-702A-4F3C-9855-17EDABFCD7FB}" type="presParOf" srcId="{B4AB2665-89FC-4DDC-B728-9737866C4ECB}" destId="{D44ED3E8-A05D-4BE5-B5C8-DF94F0F35D95}" srcOrd="0" destOrd="0" presId="urn:microsoft.com/office/officeart/2009/3/layout/StepUpProcess"/>
    <dgm:cxn modelId="{2B8E0592-42D9-4C9D-861D-43BBB461E592}" type="presParOf" srcId="{D44ED3E8-A05D-4BE5-B5C8-DF94F0F35D95}" destId="{073F534A-E100-42D1-8BB0-022600EF819C}" srcOrd="0" destOrd="0" presId="urn:microsoft.com/office/officeart/2009/3/layout/StepUpProcess"/>
    <dgm:cxn modelId="{E4BBBEAF-5963-49BA-AA53-B7996C0D6FA7}" type="presParOf" srcId="{D44ED3E8-A05D-4BE5-B5C8-DF94F0F35D95}" destId="{F921C334-6268-4952-8E59-69D94AFFD695}" srcOrd="1" destOrd="0" presId="urn:microsoft.com/office/officeart/2009/3/layout/StepUpProcess"/>
    <dgm:cxn modelId="{56462FAA-2435-47A6-8B1A-D877FCECDA90}" type="presParOf" srcId="{D44ED3E8-A05D-4BE5-B5C8-DF94F0F35D95}" destId="{8224A038-2894-4BC8-B3D2-57182CC2CA90}" srcOrd="2" destOrd="0" presId="urn:microsoft.com/office/officeart/2009/3/layout/StepUpProcess"/>
    <dgm:cxn modelId="{D374F5BE-97D8-4FC6-B68E-B3149EC6A631}" type="presParOf" srcId="{B4AB2665-89FC-4DDC-B728-9737866C4ECB}" destId="{137A7EBF-6BE0-4972-BF6E-4594A771D069}" srcOrd="1" destOrd="0" presId="urn:microsoft.com/office/officeart/2009/3/layout/StepUpProcess"/>
    <dgm:cxn modelId="{A2EF139C-05CE-44D8-847B-CACE04D32872}" type="presParOf" srcId="{137A7EBF-6BE0-4972-BF6E-4594A771D069}" destId="{92EC2CF1-072E-42C8-858E-687B125A6EED}" srcOrd="0" destOrd="0" presId="urn:microsoft.com/office/officeart/2009/3/layout/StepUpProcess"/>
    <dgm:cxn modelId="{2AEA39FB-BCA9-4EC7-A9F1-1671B4199901}" type="presParOf" srcId="{B4AB2665-89FC-4DDC-B728-9737866C4ECB}" destId="{0DCD4F23-6EF0-42A0-AD2F-34822C1BBE8C}" srcOrd="2" destOrd="0" presId="urn:microsoft.com/office/officeart/2009/3/layout/StepUpProcess"/>
    <dgm:cxn modelId="{8E65B932-09BD-4305-9BA9-EE6813544CED}" type="presParOf" srcId="{0DCD4F23-6EF0-42A0-AD2F-34822C1BBE8C}" destId="{E727D858-D39D-4F96-A933-24FD1662D2B5}" srcOrd="0" destOrd="0" presId="urn:microsoft.com/office/officeart/2009/3/layout/StepUpProcess"/>
    <dgm:cxn modelId="{FB9E4B35-CBA2-4588-AB15-3DB8924D6677}" type="presParOf" srcId="{0DCD4F23-6EF0-42A0-AD2F-34822C1BBE8C}" destId="{40D8032C-254C-48E3-A3F2-75486A9DEB5F}" srcOrd="1" destOrd="0" presId="urn:microsoft.com/office/officeart/2009/3/layout/StepUpProcess"/>
    <dgm:cxn modelId="{67EA2D64-D2DA-4BDB-AB54-A2EA53E0B2A8}" type="presParOf" srcId="{0DCD4F23-6EF0-42A0-AD2F-34822C1BBE8C}" destId="{687E90C4-F8CE-4DFD-B3BE-721225017A60}" srcOrd="2" destOrd="0" presId="urn:microsoft.com/office/officeart/2009/3/layout/StepUpProcess"/>
    <dgm:cxn modelId="{7229464E-FB47-4F03-A634-D964FBCE4717}" type="presParOf" srcId="{B4AB2665-89FC-4DDC-B728-9737866C4ECB}" destId="{32F981C7-E766-4ECB-A3F8-99BDA3F93088}" srcOrd="3" destOrd="0" presId="urn:microsoft.com/office/officeart/2009/3/layout/StepUpProcess"/>
    <dgm:cxn modelId="{DF2F9A52-EDA4-4466-90F5-AFE4977F3021}" type="presParOf" srcId="{32F981C7-E766-4ECB-A3F8-99BDA3F93088}" destId="{6E7910C0-DD5F-46EB-953C-27ACCCC42830}" srcOrd="0" destOrd="0" presId="urn:microsoft.com/office/officeart/2009/3/layout/StepUpProcess"/>
    <dgm:cxn modelId="{1E6F6718-28DC-4600-A619-AF6A96D5A821}" type="presParOf" srcId="{B4AB2665-89FC-4DDC-B728-9737866C4ECB}" destId="{DA40AD93-CB16-480B-94B3-71141CAA8E77}" srcOrd="4" destOrd="0" presId="urn:microsoft.com/office/officeart/2009/3/layout/StepUpProcess"/>
    <dgm:cxn modelId="{19C6DA88-5614-4170-B0D3-A8C2ECA84DD8}" type="presParOf" srcId="{DA40AD93-CB16-480B-94B3-71141CAA8E77}" destId="{A09FAB5B-4D61-4E9F-BB36-EE0E5270F2BE}" srcOrd="0" destOrd="0" presId="urn:microsoft.com/office/officeart/2009/3/layout/StepUpProcess"/>
    <dgm:cxn modelId="{0613C834-155C-4CD7-89E3-61AFA67B0777}" type="presParOf" srcId="{DA40AD93-CB16-480B-94B3-71141CAA8E77}" destId="{5885AD2D-32EB-4F0D-9462-206008790319}" srcOrd="1" destOrd="0" presId="urn:microsoft.com/office/officeart/2009/3/layout/StepUpProcess"/>
    <dgm:cxn modelId="{7D35D175-9E7F-48E2-A9A4-A33209EEFB8C}" type="presParOf" srcId="{DA40AD93-CB16-480B-94B3-71141CAA8E77}" destId="{82CCD768-69A8-468E-8FB1-E20ED384887B}" srcOrd="2" destOrd="0" presId="urn:microsoft.com/office/officeart/2009/3/layout/StepUpProcess"/>
    <dgm:cxn modelId="{21396F3A-B612-4F8C-8AA8-E9BBC4E60146}" type="presParOf" srcId="{B4AB2665-89FC-4DDC-B728-9737866C4ECB}" destId="{6019A586-8E60-4DDC-8FC3-24A0B07BC1B8}" srcOrd="5" destOrd="0" presId="urn:microsoft.com/office/officeart/2009/3/layout/StepUpProcess"/>
    <dgm:cxn modelId="{681B9032-FF05-43CF-AB20-53D0C2A63B13}" type="presParOf" srcId="{6019A586-8E60-4DDC-8FC3-24A0B07BC1B8}" destId="{D0E2E694-2652-4C13-B03F-676E52739335}" srcOrd="0" destOrd="0" presId="urn:microsoft.com/office/officeart/2009/3/layout/StepUpProcess"/>
    <dgm:cxn modelId="{B0FC29DD-53A9-47FA-B963-E4E0F30F0BCB}" type="presParOf" srcId="{B4AB2665-89FC-4DDC-B728-9737866C4ECB}" destId="{18C2DA5A-8BBC-4B0B-ADBE-7EDB0418C239}" srcOrd="6" destOrd="0" presId="urn:microsoft.com/office/officeart/2009/3/layout/StepUpProcess"/>
    <dgm:cxn modelId="{B86DC398-549F-48EA-932B-590149ADC3A5}" type="presParOf" srcId="{18C2DA5A-8BBC-4B0B-ADBE-7EDB0418C239}" destId="{21EDD15F-2CCE-41E3-B94C-56026E2CFBB8}" srcOrd="0" destOrd="0" presId="urn:microsoft.com/office/officeart/2009/3/layout/StepUpProcess"/>
    <dgm:cxn modelId="{0858D651-19C8-4ABA-8F8A-BE5F103C2A27}" type="presParOf" srcId="{18C2DA5A-8BBC-4B0B-ADBE-7EDB0418C239}" destId="{E96EDA16-46A7-424D-8F3D-8EC8FDD82C8D}" srcOrd="1" destOrd="0" presId="urn:microsoft.com/office/officeart/2009/3/layout/StepUp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3F534A-E100-42D1-8BB0-022600EF819C}">
      <dsp:nvSpPr>
        <dsp:cNvPr id="0" name=""/>
        <dsp:cNvSpPr/>
      </dsp:nvSpPr>
      <dsp:spPr>
        <a:xfrm rot="5400000">
          <a:off x="486058" y="2710054"/>
          <a:ext cx="1450684" cy="2413906"/>
        </a:xfrm>
        <a:prstGeom prst="corner">
          <a:avLst>
            <a:gd name="adj1" fmla="val 16120"/>
            <a:gd name="adj2" fmla="val 16110"/>
          </a:avLst>
        </a:prstGeom>
        <a:solidFill>
          <a:schemeClr val="accent6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21C334-6268-4952-8E59-69D94AFFD695}">
      <dsp:nvSpPr>
        <dsp:cNvPr id="0" name=""/>
        <dsp:cNvSpPr/>
      </dsp:nvSpPr>
      <dsp:spPr>
        <a:xfrm>
          <a:off x="243902" y="3431292"/>
          <a:ext cx="2179288" cy="19102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400" kern="1200" dirty="0"/>
        </a:p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4400" kern="1200" dirty="0"/>
        </a:p>
      </dsp:txBody>
      <dsp:txXfrm>
        <a:off x="243902" y="3431292"/>
        <a:ext cx="2179288" cy="1910273"/>
      </dsp:txXfrm>
    </dsp:sp>
    <dsp:sp modelId="{8224A038-2894-4BC8-B3D2-57182CC2CA90}">
      <dsp:nvSpPr>
        <dsp:cNvPr id="0" name=""/>
        <dsp:cNvSpPr/>
      </dsp:nvSpPr>
      <dsp:spPr>
        <a:xfrm>
          <a:off x="2012004" y="2532340"/>
          <a:ext cx="411186" cy="41118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27D858-D39D-4F96-A933-24FD1662D2B5}">
      <dsp:nvSpPr>
        <dsp:cNvPr id="0" name=""/>
        <dsp:cNvSpPr/>
      </dsp:nvSpPr>
      <dsp:spPr>
        <a:xfrm rot="5400000">
          <a:off x="3153932" y="2049886"/>
          <a:ext cx="1450684" cy="2413906"/>
        </a:xfrm>
        <a:prstGeom prst="corner">
          <a:avLst>
            <a:gd name="adj1" fmla="val 16120"/>
            <a:gd name="adj2" fmla="val 16110"/>
          </a:avLst>
        </a:prstGeom>
        <a:solidFill>
          <a:srgbClr val="FFFF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D8032C-254C-48E3-A3F2-75486A9DEB5F}">
      <dsp:nvSpPr>
        <dsp:cNvPr id="0" name=""/>
        <dsp:cNvSpPr/>
      </dsp:nvSpPr>
      <dsp:spPr>
        <a:xfrm>
          <a:off x="2911777" y="2771124"/>
          <a:ext cx="2179288" cy="19102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4400" kern="1200" dirty="0"/>
        </a:p>
      </dsp:txBody>
      <dsp:txXfrm>
        <a:off x="2911777" y="2771124"/>
        <a:ext cx="2179288" cy="1910273"/>
      </dsp:txXfrm>
    </dsp:sp>
    <dsp:sp modelId="{687E90C4-F8CE-4DFD-B3BE-721225017A60}">
      <dsp:nvSpPr>
        <dsp:cNvPr id="0" name=""/>
        <dsp:cNvSpPr/>
      </dsp:nvSpPr>
      <dsp:spPr>
        <a:xfrm>
          <a:off x="4679878" y="1872172"/>
          <a:ext cx="411186" cy="41118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9FAB5B-4D61-4E9F-BB36-EE0E5270F2BE}">
      <dsp:nvSpPr>
        <dsp:cNvPr id="0" name=""/>
        <dsp:cNvSpPr/>
      </dsp:nvSpPr>
      <dsp:spPr>
        <a:xfrm rot="5400000">
          <a:off x="5821806" y="1389718"/>
          <a:ext cx="1450684" cy="2413906"/>
        </a:xfrm>
        <a:prstGeom prst="corner">
          <a:avLst>
            <a:gd name="adj1" fmla="val 16120"/>
            <a:gd name="adj2" fmla="val 16110"/>
          </a:avLst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85AD2D-32EB-4F0D-9462-206008790319}">
      <dsp:nvSpPr>
        <dsp:cNvPr id="0" name=""/>
        <dsp:cNvSpPr/>
      </dsp:nvSpPr>
      <dsp:spPr>
        <a:xfrm>
          <a:off x="5579651" y="2110956"/>
          <a:ext cx="2179288" cy="19102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4400" kern="1200" dirty="0"/>
        </a:p>
      </dsp:txBody>
      <dsp:txXfrm>
        <a:off x="5579651" y="2110956"/>
        <a:ext cx="2179288" cy="1910273"/>
      </dsp:txXfrm>
    </dsp:sp>
    <dsp:sp modelId="{82CCD768-69A8-468E-8FB1-E20ED384887B}">
      <dsp:nvSpPr>
        <dsp:cNvPr id="0" name=""/>
        <dsp:cNvSpPr/>
      </dsp:nvSpPr>
      <dsp:spPr>
        <a:xfrm>
          <a:off x="7347753" y="1212004"/>
          <a:ext cx="411186" cy="41118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EDD15F-2CCE-41E3-B94C-56026E2CFBB8}">
      <dsp:nvSpPr>
        <dsp:cNvPr id="0" name=""/>
        <dsp:cNvSpPr/>
      </dsp:nvSpPr>
      <dsp:spPr>
        <a:xfrm rot="5400000">
          <a:off x="8489681" y="729550"/>
          <a:ext cx="1450684" cy="2413906"/>
        </a:xfrm>
        <a:prstGeom prst="corner">
          <a:avLst>
            <a:gd name="adj1" fmla="val 16120"/>
            <a:gd name="adj2" fmla="val 16110"/>
          </a:avLst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6EDA16-46A7-424D-8F3D-8EC8FDD82C8D}">
      <dsp:nvSpPr>
        <dsp:cNvPr id="0" name=""/>
        <dsp:cNvSpPr/>
      </dsp:nvSpPr>
      <dsp:spPr>
        <a:xfrm>
          <a:off x="8247525" y="1450788"/>
          <a:ext cx="2179288" cy="19102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4400" kern="1200" dirty="0"/>
        </a:p>
      </dsp:txBody>
      <dsp:txXfrm>
        <a:off x="8247525" y="1450788"/>
        <a:ext cx="2179288" cy="19102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0.17049</cdr:x>
      <cdr:y>0.9249</cdr:y>
    </cdr:from>
    <cdr:to>
      <cdr:x>0.26429</cdr:x>
      <cdr:y>0.98796</cdr:y>
    </cdr:to>
    <cdr:sp macro="" textlink="">
      <cdr:nvSpPr>
        <cdr:cNvPr id="2" name="กล่องข้อความ 1">
          <a:extLst xmlns:a="http://schemas.openxmlformats.org/drawingml/2006/main">
            <a:ext uri="{FF2B5EF4-FFF2-40B4-BE49-F238E27FC236}">
              <a16:creationId xmlns:a16="http://schemas.microsoft.com/office/drawing/2014/main" xmlns="" id="{53993D77-66C2-4891-9531-B186782AA0C4}"/>
            </a:ext>
          </a:extLst>
        </cdr:cNvPr>
        <cdr:cNvSpPr txBox="1"/>
      </cdr:nvSpPr>
      <cdr:spPr>
        <a:xfrm xmlns:a="http://schemas.openxmlformats.org/drawingml/2006/main">
          <a:off x="643075" y="3352800"/>
          <a:ext cx="353809" cy="2285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th-TH" sz="1100" dirty="0"/>
        </a:p>
      </cdr:txBody>
    </cdr:sp>
  </cdr:relSizeAnchor>
  <cdr:relSizeAnchor xmlns:cdr="http://schemas.openxmlformats.org/drawingml/2006/chartDrawing">
    <cdr:from>
      <cdr:x>0.11494</cdr:x>
      <cdr:y>0.91066</cdr:y>
    </cdr:from>
    <cdr:to>
      <cdr:x>0.22605</cdr:x>
      <cdr:y>1</cdr:y>
    </cdr:to>
    <cdr:sp macro="" textlink="">
      <cdr:nvSpPr>
        <cdr:cNvPr id="3" name="กล่องข้อความ 2">
          <a:extLst xmlns:a="http://schemas.openxmlformats.org/drawingml/2006/main">
            <a:ext uri="{FF2B5EF4-FFF2-40B4-BE49-F238E27FC236}">
              <a16:creationId xmlns:a16="http://schemas.microsoft.com/office/drawing/2014/main" xmlns="" id="{605BFCBB-0065-4406-80C6-8CCD77BC9F68}"/>
            </a:ext>
          </a:extLst>
        </cdr:cNvPr>
        <cdr:cNvSpPr txBox="1"/>
      </cdr:nvSpPr>
      <cdr:spPr>
        <a:xfrm xmlns:a="http://schemas.openxmlformats.org/drawingml/2006/main">
          <a:off x="433525" y="3301190"/>
          <a:ext cx="419100" cy="3238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/>
            <a:t>16</a:t>
          </a:r>
          <a:endParaRPr lang="th-TH" sz="1400" b="1" dirty="0"/>
        </a:p>
      </cdr:txBody>
    </cdr:sp>
  </cdr:relSizeAnchor>
  <cdr:relSizeAnchor xmlns:cdr="http://schemas.openxmlformats.org/drawingml/2006/chartDrawing">
    <cdr:from>
      <cdr:x>0.20332</cdr:x>
      <cdr:y>0.91066</cdr:y>
    </cdr:from>
    <cdr:to>
      <cdr:x>0.31443</cdr:x>
      <cdr:y>1</cdr:y>
    </cdr:to>
    <cdr:sp macro="" textlink="">
      <cdr:nvSpPr>
        <cdr:cNvPr id="4" name="กล่องข้อความ 3">
          <a:extLst xmlns:a="http://schemas.openxmlformats.org/drawingml/2006/main">
            <a:ext uri="{FF2B5EF4-FFF2-40B4-BE49-F238E27FC236}">
              <a16:creationId xmlns:a16="http://schemas.microsoft.com/office/drawing/2014/main" xmlns="" id="{DB9E9300-6AD0-4B42-AB71-839C8D82EA60}"/>
            </a:ext>
          </a:extLst>
        </cdr:cNvPr>
        <cdr:cNvSpPr txBox="1"/>
      </cdr:nvSpPr>
      <cdr:spPr>
        <a:xfrm xmlns:a="http://schemas.openxmlformats.org/drawingml/2006/main">
          <a:off x="766900" y="3301190"/>
          <a:ext cx="419100" cy="3238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/>
            <a:t>25</a:t>
          </a:r>
          <a:endParaRPr lang="th-TH" sz="1400" b="1" dirty="0"/>
        </a:p>
      </cdr:txBody>
    </cdr:sp>
  </cdr:relSizeAnchor>
  <cdr:relSizeAnchor xmlns:cdr="http://schemas.openxmlformats.org/drawingml/2006/chartDrawing">
    <cdr:from>
      <cdr:x>0.28665</cdr:x>
      <cdr:y>0.91066</cdr:y>
    </cdr:from>
    <cdr:to>
      <cdr:x>0.39776</cdr:x>
      <cdr:y>1</cdr:y>
    </cdr:to>
    <cdr:sp macro="" textlink="">
      <cdr:nvSpPr>
        <cdr:cNvPr id="5" name="กล่องข้อความ 4">
          <a:extLst xmlns:a="http://schemas.openxmlformats.org/drawingml/2006/main">
            <a:ext uri="{FF2B5EF4-FFF2-40B4-BE49-F238E27FC236}">
              <a16:creationId xmlns:a16="http://schemas.microsoft.com/office/drawing/2014/main" xmlns="" id="{AABC0926-2CCD-4C26-A834-3B480550A708}"/>
            </a:ext>
          </a:extLst>
        </cdr:cNvPr>
        <cdr:cNvSpPr txBox="1"/>
      </cdr:nvSpPr>
      <cdr:spPr>
        <a:xfrm xmlns:a="http://schemas.openxmlformats.org/drawingml/2006/main">
          <a:off x="1081225" y="3310715"/>
          <a:ext cx="419100" cy="3238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/>
            <a:t>33</a:t>
          </a:r>
          <a:endParaRPr lang="th-TH" sz="1400" b="1" dirty="0"/>
        </a:p>
      </cdr:txBody>
    </cdr:sp>
  </cdr:relSizeAnchor>
  <cdr:relSizeAnchor xmlns:cdr="http://schemas.openxmlformats.org/drawingml/2006/chartDrawing">
    <cdr:from>
      <cdr:x>0.38766</cdr:x>
      <cdr:y>0.91066</cdr:y>
    </cdr:from>
    <cdr:to>
      <cdr:x>0.49877</cdr:x>
      <cdr:y>1</cdr:y>
    </cdr:to>
    <cdr:sp macro="" textlink="">
      <cdr:nvSpPr>
        <cdr:cNvPr id="6" name="กล่องข้อความ 5">
          <a:extLst xmlns:a="http://schemas.openxmlformats.org/drawingml/2006/main">
            <a:ext uri="{FF2B5EF4-FFF2-40B4-BE49-F238E27FC236}">
              <a16:creationId xmlns:a16="http://schemas.microsoft.com/office/drawing/2014/main" xmlns="" id="{0DCCF2FD-24C6-4585-AF2E-3272C4B46595}"/>
            </a:ext>
          </a:extLst>
        </cdr:cNvPr>
        <cdr:cNvSpPr txBox="1"/>
      </cdr:nvSpPr>
      <cdr:spPr>
        <a:xfrm xmlns:a="http://schemas.openxmlformats.org/drawingml/2006/main">
          <a:off x="1462225" y="3301190"/>
          <a:ext cx="419100" cy="3238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/>
            <a:t>53</a:t>
          </a:r>
          <a:endParaRPr lang="th-TH" sz="1400" b="1" dirty="0"/>
        </a:p>
      </cdr:txBody>
    </cdr:sp>
  </cdr:relSizeAnchor>
  <cdr:relSizeAnchor xmlns:cdr="http://schemas.openxmlformats.org/drawingml/2006/chartDrawing">
    <cdr:from>
      <cdr:x>0.52908</cdr:x>
      <cdr:y>0.91066</cdr:y>
    </cdr:from>
    <cdr:to>
      <cdr:x>0.64019</cdr:x>
      <cdr:y>1</cdr:y>
    </cdr:to>
    <cdr:sp macro="" textlink="">
      <cdr:nvSpPr>
        <cdr:cNvPr id="7" name="กล่องข้อความ 6">
          <a:extLst xmlns:a="http://schemas.openxmlformats.org/drawingml/2006/main">
            <a:ext uri="{FF2B5EF4-FFF2-40B4-BE49-F238E27FC236}">
              <a16:creationId xmlns:a16="http://schemas.microsoft.com/office/drawing/2014/main" xmlns="" id="{3F842A01-BF13-4662-B996-87147951E323}"/>
            </a:ext>
          </a:extLst>
        </cdr:cNvPr>
        <cdr:cNvSpPr txBox="1"/>
      </cdr:nvSpPr>
      <cdr:spPr>
        <a:xfrm xmlns:a="http://schemas.openxmlformats.org/drawingml/2006/main">
          <a:off x="1995625" y="3301190"/>
          <a:ext cx="419100" cy="3238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/>
            <a:t>9</a:t>
          </a:r>
          <a:endParaRPr lang="th-TH" sz="1400" b="1" dirty="0"/>
        </a:p>
      </cdr:txBody>
    </cdr:sp>
  </cdr:relSizeAnchor>
  <cdr:relSizeAnchor xmlns:cdr="http://schemas.openxmlformats.org/drawingml/2006/chartDrawing">
    <cdr:from>
      <cdr:x>0.60736</cdr:x>
      <cdr:y>0.91066</cdr:y>
    </cdr:from>
    <cdr:to>
      <cdr:x>0.71847</cdr:x>
      <cdr:y>1</cdr:y>
    </cdr:to>
    <cdr:sp macro="" textlink="">
      <cdr:nvSpPr>
        <cdr:cNvPr id="8" name="กล่องข้อความ 7">
          <a:extLst xmlns:a="http://schemas.openxmlformats.org/drawingml/2006/main">
            <a:ext uri="{FF2B5EF4-FFF2-40B4-BE49-F238E27FC236}">
              <a16:creationId xmlns:a16="http://schemas.microsoft.com/office/drawing/2014/main" xmlns="" id="{62F80C2D-FBF3-4223-AD25-AFA8451497BB}"/>
            </a:ext>
          </a:extLst>
        </cdr:cNvPr>
        <cdr:cNvSpPr txBox="1"/>
      </cdr:nvSpPr>
      <cdr:spPr>
        <a:xfrm xmlns:a="http://schemas.openxmlformats.org/drawingml/2006/main">
          <a:off x="2290900" y="3301190"/>
          <a:ext cx="419100" cy="3238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/>
            <a:t>88</a:t>
          </a:r>
          <a:endParaRPr lang="th-TH" sz="1400" b="1" dirty="0"/>
        </a:p>
      </cdr:txBody>
    </cdr:sp>
  </cdr:relSizeAnchor>
  <cdr:relSizeAnchor xmlns:cdr="http://schemas.openxmlformats.org/drawingml/2006/chartDrawing">
    <cdr:from>
      <cdr:x>0.71595</cdr:x>
      <cdr:y>0.91066</cdr:y>
    </cdr:from>
    <cdr:to>
      <cdr:x>0.82706</cdr:x>
      <cdr:y>1</cdr:y>
    </cdr:to>
    <cdr:sp macro="" textlink="">
      <cdr:nvSpPr>
        <cdr:cNvPr id="9" name="กล่องข้อความ 8">
          <a:extLst xmlns:a="http://schemas.openxmlformats.org/drawingml/2006/main">
            <a:ext uri="{FF2B5EF4-FFF2-40B4-BE49-F238E27FC236}">
              <a16:creationId xmlns:a16="http://schemas.microsoft.com/office/drawing/2014/main" xmlns="" id="{480E3196-F380-4EE2-B3F8-7AC1AF4B7244}"/>
            </a:ext>
          </a:extLst>
        </cdr:cNvPr>
        <cdr:cNvSpPr txBox="1"/>
      </cdr:nvSpPr>
      <cdr:spPr>
        <a:xfrm xmlns:a="http://schemas.openxmlformats.org/drawingml/2006/main">
          <a:off x="2700475" y="3301190"/>
          <a:ext cx="419100" cy="3238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/>
            <a:t>30</a:t>
          </a:r>
          <a:endParaRPr lang="th-TH" sz="14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0.91544</cdr:x>
      <cdr:y>0.67494</cdr:y>
    </cdr:from>
    <cdr:to>
      <cdr:x>1</cdr:x>
      <cdr:y>0.74099</cdr:y>
    </cdr:to>
    <cdr:sp macro="" textlink="">
      <cdr:nvSpPr>
        <cdr:cNvPr id="2" name="กล่องข้อความ 1">
          <a:extLst xmlns:a="http://schemas.openxmlformats.org/drawingml/2006/main">
            <a:ext uri="{FF2B5EF4-FFF2-40B4-BE49-F238E27FC236}">
              <a16:creationId xmlns:a16="http://schemas.microsoft.com/office/drawing/2014/main" xmlns="" id="{50A40748-FDDF-4CB9-A80C-142081255733}"/>
            </a:ext>
          </a:extLst>
        </cdr:cNvPr>
        <cdr:cNvSpPr txBox="1"/>
      </cdr:nvSpPr>
      <cdr:spPr>
        <a:xfrm xmlns:a="http://schemas.openxmlformats.org/drawingml/2006/main">
          <a:off x="3452950" y="2433244"/>
          <a:ext cx="318950" cy="238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th-TH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5588628" y="1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B0AE9-2026-4D25-ABB3-EEC024810FEA}" type="datetimeFigureOut">
              <a:rPr lang="th-TH" smtClean="0"/>
              <a:t>05/08/63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6397807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5588628" y="6397807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D3F0A1-BD99-4C88-AD39-C0C14620B9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697094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C1B06-74B9-4AED-9C76-9A655DB6A366}" type="datetimeFigureOut">
              <a:rPr lang="th-TH" smtClean="0"/>
              <a:t>05/08/63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3979-0A13-4A37-9F9C-A68B5E78DA5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22619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C1B06-74B9-4AED-9C76-9A655DB6A366}" type="datetimeFigureOut">
              <a:rPr lang="th-TH" smtClean="0"/>
              <a:t>05/08/63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3979-0A13-4A37-9F9C-A68B5E78DA5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28451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C1B06-74B9-4AED-9C76-9A655DB6A366}" type="datetimeFigureOut">
              <a:rPr lang="th-TH" smtClean="0"/>
              <a:t>05/08/63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3979-0A13-4A37-9F9C-A68B5E78DA5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7771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C1B06-74B9-4AED-9C76-9A655DB6A366}" type="datetimeFigureOut">
              <a:rPr lang="th-TH" smtClean="0"/>
              <a:t>05/08/63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3979-0A13-4A37-9F9C-A68B5E78DA5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21804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C1B06-74B9-4AED-9C76-9A655DB6A366}" type="datetimeFigureOut">
              <a:rPr lang="th-TH" smtClean="0"/>
              <a:t>05/08/63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3979-0A13-4A37-9F9C-A68B5E78DA5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68611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C1B06-74B9-4AED-9C76-9A655DB6A366}" type="datetimeFigureOut">
              <a:rPr lang="th-TH" smtClean="0"/>
              <a:t>05/08/63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3979-0A13-4A37-9F9C-A68B5E78DA5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88939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C1B06-74B9-4AED-9C76-9A655DB6A366}" type="datetimeFigureOut">
              <a:rPr lang="th-TH" smtClean="0"/>
              <a:t>05/08/63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3979-0A13-4A37-9F9C-A68B5E78DA5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96249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C1B06-74B9-4AED-9C76-9A655DB6A366}" type="datetimeFigureOut">
              <a:rPr lang="th-TH" smtClean="0"/>
              <a:t>05/08/63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3979-0A13-4A37-9F9C-A68B5E78DA5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92323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C1B06-74B9-4AED-9C76-9A655DB6A366}" type="datetimeFigureOut">
              <a:rPr lang="th-TH" smtClean="0"/>
              <a:t>05/08/63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3979-0A13-4A37-9F9C-A68B5E78DA5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71767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C1B06-74B9-4AED-9C76-9A655DB6A366}" type="datetimeFigureOut">
              <a:rPr lang="th-TH" smtClean="0"/>
              <a:t>05/08/63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3979-0A13-4A37-9F9C-A68B5E78DA5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58443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C1B06-74B9-4AED-9C76-9A655DB6A366}" type="datetimeFigureOut">
              <a:rPr lang="th-TH" smtClean="0"/>
              <a:t>05/08/63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3979-0A13-4A37-9F9C-A68B5E78DA5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28236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C1B06-74B9-4AED-9C76-9A655DB6A366}" type="datetimeFigureOut">
              <a:rPr lang="th-TH" smtClean="0"/>
              <a:t>05/08/63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F3979-0A13-4A37-9F9C-A68B5E78DA5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49018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eg"/><Relationship Id="rId7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50.jpg"/><Relationship Id="rId5" Type="http://schemas.openxmlformats.org/officeDocument/2006/relationships/image" Target="../media/image44.jpg"/><Relationship Id="rId10" Type="http://schemas.openxmlformats.org/officeDocument/2006/relationships/image" Target="../media/image49.jpeg"/><Relationship Id="rId4" Type="http://schemas.openxmlformats.org/officeDocument/2006/relationships/image" Target="../media/image43.jpg"/><Relationship Id="rId9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package" Target="../embeddings/________Microsoft_Excel3.xlsx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10" Type="http://schemas.openxmlformats.org/officeDocument/2006/relationships/image" Target="../media/image20.jpg"/><Relationship Id="rId4" Type="http://schemas.openxmlformats.org/officeDocument/2006/relationships/image" Target="../media/image14.jpeg"/><Relationship Id="rId9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สี่เหลี่ยมผืนผ้า 25"/>
          <p:cNvSpPr/>
          <p:nvPr/>
        </p:nvSpPr>
        <p:spPr>
          <a:xfrm>
            <a:off x="0" y="1854927"/>
            <a:ext cx="12192000" cy="3095896"/>
          </a:xfrm>
          <a:prstGeom prst="rect">
            <a:avLst/>
          </a:prstGeom>
          <a:solidFill>
            <a:schemeClr val="accent6">
              <a:alpha val="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05"/>
          <a:stretch/>
        </p:blipFill>
        <p:spPr>
          <a:xfrm>
            <a:off x="8168831" y="2237657"/>
            <a:ext cx="1724170" cy="1577233"/>
          </a:xfrm>
          <a:prstGeom prst="rect">
            <a:avLst/>
          </a:prstGeom>
        </p:spPr>
      </p:pic>
      <p:sp>
        <p:nvSpPr>
          <p:cNvPr id="17" name="สี่เหลี่ยมผืนผ้า 16"/>
          <p:cNvSpPr/>
          <p:nvPr/>
        </p:nvSpPr>
        <p:spPr>
          <a:xfrm>
            <a:off x="0" y="1958829"/>
            <a:ext cx="12192000" cy="28215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9" name="รูปภาพ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779" y="118764"/>
            <a:ext cx="6803895" cy="5763422"/>
          </a:xfrm>
          <a:prstGeom prst="rect">
            <a:avLst/>
          </a:prstGeom>
        </p:spPr>
      </p:pic>
      <p:cxnSp>
        <p:nvCxnSpPr>
          <p:cNvPr id="31" name="ตัวเชื่อมต่อตรง 30"/>
          <p:cNvCxnSpPr/>
          <p:nvPr/>
        </p:nvCxnSpPr>
        <p:spPr>
          <a:xfrm>
            <a:off x="9522823" y="1606731"/>
            <a:ext cx="2669177" cy="0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ตัวเชื่อมต่อตรง 33"/>
          <p:cNvCxnSpPr/>
          <p:nvPr/>
        </p:nvCxnSpPr>
        <p:spPr>
          <a:xfrm>
            <a:off x="0" y="5155474"/>
            <a:ext cx="1580606" cy="0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ตัวเชื่อมต่อตรง 35"/>
          <p:cNvCxnSpPr/>
          <p:nvPr/>
        </p:nvCxnSpPr>
        <p:spPr>
          <a:xfrm>
            <a:off x="9030916" y="1606731"/>
            <a:ext cx="1334589" cy="0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039274" y="1347323"/>
            <a:ext cx="54341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  <a:latin typeface="JasmineUPC" pitchFamily="18" charset="-34"/>
                <a:cs typeface="JasmineUPC" pitchFamily="18" charset="-34"/>
              </a:rPr>
              <a:t>GREEN &amp; CLEAN  Hospital </a:t>
            </a:r>
          </a:p>
          <a:p>
            <a:pPr algn="ctr"/>
            <a:r>
              <a:rPr lang="th-TH" sz="6000" b="1" dirty="0">
                <a:solidFill>
                  <a:srgbClr val="0070C0"/>
                </a:solidFill>
                <a:latin typeface="JasmineUPC" pitchFamily="18" charset="-34"/>
                <a:cs typeface="JasmineUPC" pitchFamily="18" charset="-34"/>
              </a:rPr>
              <a:t>เขตสุขภาพที่ </a:t>
            </a:r>
            <a:r>
              <a:rPr lang="en-US" sz="6000" b="1" dirty="0">
                <a:solidFill>
                  <a:srgbClr val="0070C0"/>
                </a:solidFill>
                <a:latin typeface="JasmineUPC" pitchFamily="18" charset="-34"/>
                <a:cs typeface="JasmineUPC" pitchFamily="18" charset="-34"/>
              </a:rPr>
              <a:t>8</a:t>
            </a:r>
            <a:endParaRPr lang="th-TH" sz="6000" b="1" dirty="0">
              <a:solidFill>
                <a:srgbClr val="0070C0"/>
              </a:solidFill>
              <a:latin typeface="JasmineUPC" pitchFamily="18" charset="-34"/>
              <a:cs typeface="JasmineUPC" pitchFamily="18" charset="-34"/>
            </a:endParaRPr>
          </a:p>
          <a:p>
            <a:pPr algn="ctr"/>
            <a:r>
              <a:rPr lang="th-TH" sz="6000" b="1" dirty="0">
                <a:solidFill>
                  <a:srgbClr val="0070C0"/>
                </a:solidFill>
                <a:latin typeface="JasmineUPC" pitchFamily="18" charset="-34"/>
                <a:cs typeface="JasmineUPC" pitchFamily="18" charset="-34"/>
              </a:rPr>
              <a:t>ปี </a:t>
            </a:r>
            <a:r>
              <a:rPr lang="en-US" sz="6000" b="1" dirty="0">
                <a:solidFill>
                  <a:srgbClr val="0070C0"/>
                </a:solidFill>
                <a:latin typeface="JasmineUPC" pitchFamily="18" charset="-34"/>
                <a:cs typeface="JasmineUPC" pitchFamily="18" charset="-34"/>
              </a:rPr>
              <a:t>2563</a:t>
            </a:r>
            <a:r>
              <a:rPr lang="th-TH" sz="6000" b="1" dirty="0">
                <a:solidFill>
                  <a:srgbClr val="0070C0"/>
                </a:solidFill>
                <a:latin typeface="JasmineUPC" pitchFamily="18" charset="-34"/>
                <a:cs typeface="JasmineUPC" pitchFamily="18" charset="-34"/>
              </a:rPr>
              <a:t> 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85779" y="562063"/>
            <a:ext cx="1709097" cy="78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39" y="104465"/>
            <a:ext cx="1590742" cy="1404786"/>
          </a:xfrm>
          <a:prstGeom prst="rect">
            <a:avLst/>
          </a:prstGeom>
        </p:spPr>
      </p:pic>
      <p:pic>
        <p:nvPicPr>
          <p:cNvPr id="20" name="Picture 3" descr="C:\Users\KD1\Desktop\communit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512" y="2733630"/>
            <a:ext cx="1941364" cy="127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779" y="5108652"/>
            <a:ext cx="1924812" cy="1547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880" y="5950426"/>
            <a:ext cx="99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/>
              <a:t>กลุ่มงานอนามัยสิ่งแวดล้อมและอาชีวอนามัย  สสจ. สกลนคร</a:t>
            </a:r>
          </a:p>
        </p:txBody>
      </p:sp>
    </p:spTree>
    <p:extLst>
      <p:ext uri="{BB962C8B-B14F-4D97-AF65-F5344CB8AC3E}">
        <p14:creationId xmlns:p14="http://schemas.microsoft.com/office/powerpoint/2010/main" val="138993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xmlns="" id="{2DB343DE-F556-42A3-910D-5BD417346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968317" cy="3428999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01521FDD-5773-4655-B9F6-3DABFE1AB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318" y="1"/>
            <a:ext cx="4074850" cy="3428998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xmlns="" id="{2BB0C4EC-3040-4179-A3A2-794EA6077D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28999"/>
            <a:ext cx="3968318" cy="3428999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xmlns="" id="{FBBEA939-E2ED-4649-845F-CE620FE862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034" y="3428998"/>
            <a:ext cx="4074850" cy="3429001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xmlns="" id="{8DEAE12E-A19D-4CBF-93D8-7DD3587681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884" y="0"/>
            <a:ext cx="4074850" cy="3428999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xmlns="" id="{B4C159F7-FE07-4679-8AB0-542DBDE3B7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599" y="3428997"/>
            <a:ext cx="4074850" cy="342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68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2AFCA48A-9C6B-43D6-BCDC-40864C4ADF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474" y="0"/>
            <a:ext cx="3821837" cy="3559947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3DCD0E3A-EE42-4F2F-A055-5B3ABDD483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" y="0"/>
            <a:ext cx="4243527" cy="3559947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xmlns="" id="{5898A7DC-1F19-4AE4-B8EF-F5452D3ACB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59947"/>
            <a:ext cx="4270159" cy="329805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xmlns="" id="{CC32A9EF-763F-4289-8005-CDE8A93A9A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162" y="3559946"/>
            <a:ext cx="3835150" cy="3298053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xmlns="" id="{8E844989-6CEF-48D3-9A4D-DB60F9244D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623" y="3559945"/>
            <a:ext cx="4073376" cy="3298054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xmlns="" id="{150A9237-46B9-4A6C-BD14-B2A6C48DDB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5313" y="1"/>
            <a:ext cx="4086687" cy="355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xmlns="" id="{052C4369-59E5-4201-9E1C-9663FADA8B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6" y="4267200"/>
            <a:ext cx="4678295" cy="2590800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FCF84672-DE1D-4025-A4F7-62D5784336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40" y="0"/>
            <a:ext cx="2753360" cy="4267200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xmlns="" id="{B1E56801-F032-407C-A1E7-88E2AFBA49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97040" cy="4267200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xmlns="" id="{F41DAC52-41E9-47CF-A4D9-A03B780153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599" y="4267200"/>
            <a:ext cx="4876801" cy="2590800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xmlns="" id="{570A7F0A-99B7-4322-A88C-6D4D966DA3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47"/>
          <a:stretch/>
        </p:blipFill>
        <p:spPr>
          <a:xfrm>
            <a:off x="9550400" y="0"/>
            <a:ext cx="2641600" cy="4267200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xmlns="" id="{1130D85E-B4C7-4EDA-A86B-154E4D0B7F7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4" b="16592"/>
          <a:stretch/>
        </p:blipFill>
        <p:spPr>
          <a:xfrm>
            <a:off x="9550401" y="4282440"/>
            <a:ext cx="264160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74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75FF3151-CB43-4F11-9970-E2DFF4B8E5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" t="8148" r="3916"/>
          <a:stretch/>
        </p:blipFill>
        <p:spPr>
          <a:xfrm>
            <a:off x="3423920" y="20319"/>
            <a:ext cx="4003040" cy="2306321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xmlns="" id="{DFDF8AF5-7CB9-455A-B0E8-F8ACDCA2EA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19"/>
            <a:ext cx="3423918" cy="2474925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24E4D6F3-B30A-48CE-BFA3-6FEEA26BF5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1" y="0"/>
            <a:ext cx="2316480" cy="437896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xmlns="" id="{29B05C59-EBAB-42F8-882A-CFC2FDB6C4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960" y="-1"/>
            <a:ext cx="2448561" cy="4378961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xmlns="" id="{E1A3B49C-201C-40D0-AC8D-C011219EE4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918" y="4894397"/>
            <a:ext cx="4003039" cy="1898527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xmlns="" id="{EBB14047-7329-4CC2-A633-ACBF33626B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920" y="2346960"/>
            <a:ext cx="4003039" cy="2527118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xmlns="" id="{2AE9FAE3-BCE7-458A-B266-4E3196708D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959" y="4399279"/>
            <a:ext cx="4765040" cy="2438401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xmlns="" id="{4703BEFA-CDFB-4778-874A-32E788BEAF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1919"/>
            <a:ext cx="1656080" cy="1591005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xmlns="" id="{CEA5D048-3BEF-4816-B371-E9BCE7BA10C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080" y="5201919"/>
            <a:ext cx="1767838" cy="1591005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xmlns="" id="{99E5E942-01D8-4901-9EDE-4C53C3E6A3F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51" t="8148" r="2951" b="23852"/>
          <a:stretch/>
        </p:blipFill>
        <p:spPr>
          <a:xfrm>
            <a:off x="-101599" y="2495244"/>
            <a:ext cx="3505196" cy="270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60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4C0D9C74-48FA-4EB4-B47D-96B2C16489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0" r="6563" b="112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59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24">
            <a:extLst>
              <a:ext uri="{FF2B5EF4-FFF2-40B4-BE49-F238E27FC236}">
                <a16:creationId xmlns:a16="http://schemas.microsoft.com/office/drawing/2014/main" xmlns="" id="{1A6AF3CC-FEBB-4D9F-A770-406976224DB1}"/>
              </a:ext>
            </a:extLst>
          </p:cNvPr>
          <p:cNvSpPr/>
          <p:nvPr/>
        </p:nvSpPr>
        <p:spPr bwMode="auto">
          <a:xfrm>
            <a:off x="0" y="1"/>
            <a:ext cx="12192000" cy="766763"/>
          </a:xfrm>
          <a:prstGeom prst="rect">
            <a:avLst/>
          </a:prstGeom>
          <a:solidFill>
            <a:srgbClr val="0568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pic>
        <p:nvPicPr>
          <p:cNvPr id="7" name="Picture 2" descr="C:\Users\KD1\Desktop\messageImage_15389991230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3" y="40940"/>
            <a:ext cx="12191999" cy="682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วงรี 7"/>
          <p:cNvSpPr/>
          <p:nvPr/>
        </p:nvSpPr>
        <p:spPr>
          <a:xfrm>
            <a:off x="3887755" y="3429000"/>
            <a:ext cx="3936437" cy="19442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วงรี 8"/>
          <p:cNvSpPr/>
          <p:nvPr/>
        </p:nvSpPr>
        <p:spPr>
          <a:xfrm>
            <a:off x="7824192" y="2492896"/>
            <a:ext cx="3936437" cy="15841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ดาว 5 แฉก 11"/>
          <p:cNvSpPr/>
          <p:nvPr/>
        </p:nvSpPr>
        <p:spPr>
          <a:xfrm>
            <a:off x="3508309" y="3861049"/>
            <a:ext cx="955509" cy="68261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ดาว 5 แฉก 13"/>
          <p:cNvSpPr/>
          <p:nvPr/>
        </p:nvSpPr>
        <p:spPr>
          <a:xfrm>
            <a:off x="7632171" y="2780928"/>
            <a:ext cx="864096" cy="648072"/>
          </a:xfrm>
          <a:prstGeom prst="star5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extBox 1"/>
          <p:cNvSpPr txBox="1"/>
          <p:nvPr/>
        </p:nvSpPr>
        <p:spPr>
          <a:xfrm>
            <a:off x="3599723" y="4005064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1</a:t>
            </a:r>
            <a:endParaRPr lang="th-TH" dirty="0"/>
          </a:p>
        </p:txBody>
      </p:sp>
      <p:sp>
        <p:nvSpPr>
          <p:cNvPr id="10" name="TextBox 9"/>
          <p:cNvSpPr txBox="1"/>
          <p:nvPr/>
        </p:nvSpPr>
        <p:spPr>
          <a:xfrm>
            <a:off x="7709131" y="2934924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2</a:t>
            </a:r>
            <a:endParaRPr lang="th-TH" dirty="0"/>
          </a:p>
        </p:txBody>
      </p:sp>
      <p:cxnSp>
        <p:nvCxnSpPr>
          <p:cNvPr id="16" name="ลูกศรเชื่อมต่อแบบตรง 15"/>
          <p:cNvCxnSpPr/>
          <p:nvPr/>
        </p:nvCxnSpPr>
        <p:spPr>
          <a:xfrm flipH="1">
            <a:off x="4445623" y="5337917"/>
            <a:ext cx="933872" cy="49932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ลูกศรเชื่อมต่อแบบตรง 20"/>
          <p:cNvCxnSpPr/>
          <p:nvPr/>
        </p:nvCxnSpPr>
        <p:spPr>
          <a:xfrm>
            <a:off x="5887423" y="5337917"/>
            <a:ext cx="628879" cy="75863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599723" y="5909481"/>
            <a:ext cx="1627372" cy="40011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PLUS  </a:t>
            </a:r>
            <a:r>
              <a:rPr lang="th-TH" sz="2000" b="1" dirty="0"/>
              <a:t> </a:t>
            </a:r>
            <a:r>
              <a:rPr lang="en-US" sz="2000" b="1" dirty="0"/>
              <a:t>&gt;  40 </a:t>
            </a:r>
            <a:endParaRPr lang="th-TH" sz="20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379495" y="6020938"/>
            <a:ext cx="1627372" cy="46166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400" b="1" dirty="0"/>
              <a:t>ดีมาก </a:t>
            </a:r>
            <a:r>
              <a:rPr lang="en-US" sz="2400" b="1" dirty="0"/>
              <a:t>&gt;  80</a:t>
            </a:r>
            <a:endParaRPr lang="th-TH" sz="2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9000424" y="5142383"/>
            <a:ext cx="1627372" cy="46166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  AC  </a:t>
            </a:r>
            <a:r>
              <a:rPr lang="th-TH" sz="2400" b="1" dirty="0"/>
              <a:t>/ </a:t>
            </a:r>
            <a:r>
              <a:rPr lang="en-US" sz="2400" b="1" dirty="0"/>
              <a:t>EHA</a:t>
            </a:r>
            <a:endParaRPr lang="th-TH" sz="2400" b="1" dirty="0"/>
          </a:p>
        </p:txBody>
      </p:sp>
      <p:cxnSp>
        <p:nvCxnSpPr>
          <p:cNvPr id="29" name="ลูกศรเชื่อมต่อแบบตรง 28"/>
          <p:cNvCxnSpPr/>
          <p:nvPr/>
        </p:nvCxnSpPr>
        <p:spPr>
          <a:xfrm>
            <a:off x="9814110" y="4021792"/>
            <a:ext cx="0" cy="108247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9664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ตัวแทนเนื้อหา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7237604"/>
              </p:ext>
            </p:extLst>
          </p:nvPr>
        </p:nvGraphicFramePr>
        <p:xfrm>
          <a:off x="209551" y="2060813"/>
          <a:ext cx="5383382" cy="4394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10"/>
          <p:cNvSpPr txBox="1">
            <a:spLocks/>
          </p:cNvSpPr>
          <p:nvPr/>
        </p:nvSpPr>
        <p:spPr>
          <a:xfrm>
            <a:off x="0" y="0"/>
            <a:ext cx="12132689" cy="764275"/>
          </a:xfrm>
          <a:prstGeom prst="rect">
            <a:avLst/>
          </a:prstGeom>
          <a:gradFill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25000">
                <a:schemeClr val="bg1"/>
              </a:gs>
              <a:gs pos="0">
                <a:schemeClr val="bg1"/>
              </a:gs>
            </a:gsLst>
            <a:path path="circle">
              <a:fillToRect l="100000" t="100000"/>
            </a:path>
          </a:gradFill>
          <a:ln w="6350" cap="flat" cmpd="sng" algn="ctr">
            <a:noFill/>
            <a:prstDash val="solid"/>
            <a:miter lim="800000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4800" b="1" dirty="0">
                <a:solidFill>
                  <a:prstClr val="black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ผลการดำเนินงาน </a:t>
            </a:r>
            <a:r>
              <a:rPr lang="en-US" sz="4800" b="1" dirty="0">
                <a:solidFill>
                  <a:prstClr val="black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 GREEN &amp; CLEAN  Hospital</a:t>
            </a:r>
            <a:r>
              <a:rPr lang="th-TH" sz="4800" b="1" dirty="0">
                <a:solidFill>
                  <a:prstClr val="black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 ปี </a:t>
            </a:r>
            <a:r>
              <a:rPr lang="en-US" sz="4800" b="1" dirty="0">
                <a:solidFill>
                  <a:prstClr val="black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2563</a:t>
            </a:r>
            <a:r>
              <a:rPr lang="th-TH" sz="4800" b="1" dirty="0">
                <a:solidFill>
                  <a:prstClr val="black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/>
            </a:r>
            <a:br>
              <a:rPr lang="th-TH" sz="4800" b="1" dirty="0">
                <a:solidFill>
                  <a:prstClr val="black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</a:br>
            <a:r>
              <a:rPr lang="th-TH" sz="5400" b="1" dirty="0">
                <a:solidFill>
                  <a:prstClr val="black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  </a:t>
            </a:r>
          </a:p>
        </p:txBody>
      </p:sp>
      <p:cxnSp>
        <p:nvCxnSpPr>
          <p:cNvPr id="8" name="ตัวเชื่อมต่อตรง 7"/>
          <p:cNvCxnSpPr>
            <a:cxnSpLocks/>
          </p:cNvCxnSpPr>
          <p:nvPr/>
        </p:nvCxnSpPr>
        <p:spPr>
          <a:xfrm>
            <a:off x="840457" y="4137484"/>
            <a:ext cx="44396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xmlns="" id="{30D86B82-6A55-40E3-B4A4-611CAB4758A0}"/>
              </a:ext>
            </a:extLst>
          </p:cNvPr>
          <p:cNvSpPr txBox="1"/>
          <p:nvPr/>
        </p:nvSpPr>
        <p:spPr>
          <a:xfrm>
            <a:off x="2567867" y="6181725"/>
            <a:ext cx="361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5</a:t>
            </a:r>
            <a:endParaRPr lang="th-TH" sz="1800" dirty="0"/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xmlns="" id="{BE1ABD84-3684-4255-BEB0-592A6F437078}"/>
              </a:ext>
            </a:extLst>
          </p:cNvPr>
          <p:cNvSpPr txBox="1"/>
          <p:nvPr/>
        </p:nvSpPr>
        <p:spPr>
          <a:xfrm>
            <a:off x="790575" y="6181725"/>
            <a:ext cx="361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1</a:t>
            </a:r>
            <a:endParaRPr lang="th-TH" sz="1800" dirty="0"/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xmlns="" id="{E3C425D1-784A-45C9-B092-4D078538582B}"/>
              </a:ext>
            </a:extLst>
          </p:cNvPr>
          <p:cNvSpPr txBox="1"/>
          <p:nvPr/>
        </p:nvSpPr>
        <p:spPr>
          <a:xfrm>
            <a:off x="1419224" y="6181725"/>
            <a:ext cx="361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4</a:t>
            </a:r>
            <a:endParaRPr lang="th-TH" sz="1800" dirty="0"/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xmlns="" id="{3E7FC774-8380-4556-AF52-E3A639DC513D}"/>
              </a:ext>
            </a:extLst>
          </p:cNvPr>
          <p:cNvSpPr txBox="1"/>
          <p:nvPr/>
        </p:nvSpPr>
        <p:spPr>
          <a:xfrm>
            <a:off x="1981198" y="6181725"/>
            <a:ext cx="361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2</a:t>
            </a:r>
            <a:endParaRPr lang="th-TH" sz="1800" dirty="0"/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xmlns="" id="{F3BF3CC4-BCF3-4E50-BA0F-CF5932DBA50A}"/>
              </a:ext>
            </a:extLst>
          </p:cNvPr>
          <p:cNvSpPr txBox="1"/>
          <p:nvPr/>
        </p:nvSpPr>
        <p:spPr>
          <a:xfrm>
            <a:off x="3139367" y="6191250"/>
            <a:ext cx="361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2</a:t>
            </a:r>
            <a:endParaRPr lang="th-TH" sz="1800" dirty="0"/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xmlns="" id="{D4E546FF-C893-4BFE-801D-556738B33119}"/>
              </a:ext>
            </a:extLst>
          </p:cNvPr>
          <p:cNvSpPr txBox="1"/>
          <p:nvPr/>
        </p:nvSpPr>
        <p:spPr>
          <a:xfrm>
            <a:off x="3787067" y="6200775"/>
            <a:ext cx="361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9</a:t>
            </a:r>
            <a:endParaRPr lang="th-TH" sz="1800" dirty="0"/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xmlns="" id="{4CCBB2A3-106D-4119-A2F1-794FB56D96DA}"/>
              </a:ext>
            </a:extLst>
          </p:cNvPr>
          <p:cNvSpPr txBox="1"/>
          <p:nvPr/>
        </p:nvSpPr>
        <p:spPr>
          <a:xfrm>
            <a:off x="4368092" y="6191250"/>
            <a:ext cx="361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7</a:t>
            </a:r>
            <a:endParaRPr lang="th-TH" sz="1800" dirty="0"/>
          </a:p>
        </p:txBody>
      </p:sp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xmlns="" id="{729E7F3B-E734-4BC5-9176-FC28969D4F0A}"/>
              </a:ext>
            </a:extLst>
          </p:cNvPr>
          <p:cNvSpPr txBox="1"/>
          <p:nvPr/>
        </p:nvSpPr>
        <p:spPr>
          <a:xfrm>
            <a:off x="4977692" y="6172200"/>
            <a:ext cx="432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30</a:t>
            </a:r>
            <a:endParaRPr lang="th-TH" sz="1800" dirty="0"/>
          </a:p>
        </p:txBody>
      </p:sp>
      <p:graphicFrame>
        <p:nvGraphicFramePr>
          <p:cNvPr id="23" name="แผนภูมิ 22">
            <a:extLst>
              <a:ext uri="{FF2B5EF4-FFF2-40B4-BE49-F238E27FC236}">
                <a16:creationId xmlns:a16="http://schemas.microsoft.com/office/drawing/2014/main" xmlns="" id="{2AEA5771-8F9A-4B6F-BF39-E118A03457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1419388"/>
              </p:ext>
            </p:extLst>
          </p:nvPr>
        </p:nvGraphicFramePr>
        <p:xfrm>
          <a:off x="5792957" y="2060813"/>
          <a:ext cx="6113293" cy="4394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24" name="ตัวเชื่อมต่อตรง 23">
            <a:extLst>
              <a:ext uri="{FF2B5EF4-FFF2-40B4-BE49-F238E27FC236}">
                <a16:creationId xmlns:a16="http://schemas.microsoft.com/office/drawing/2014/main" xmlns="" id="{888DB425-62A5-4C96-B98B-ED656E47C853}"/>
              </a:ext>
            </a:extLst>
          </p:cNvPr>
          <p:cNvCxnSpPr>
            <a:cxnSpLocks/>
          </p:cNvCxnSpPr>
          <p:nvPr/>
        </p:nvCxnSpPr>
        <p:spPr>
          <a:xfrm>
            <a:off x="6450682" y="2975434"/>
            <a:ext cx="51412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xmlns="" id="{D477B9B8-4656-41B7-89D5-78DC6BD68FF0}"/>
              </a:ext>
            </a:extLst>
          </p:cNvPr>
          <p:cNvSpPr txBox="1"/>
          <p:nvPr/>
        </p:nvSpPr>
        <p:spPr>
          <a:xfrm>
            <a:off x="6372225" y="2070746"/>
            <a:ext cx="495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 83</a:t>
            </a:r>
            <a:endParaRPr lang="th-TH" sz="1800" b="1" dirty="0"/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xmlns="" id="{B18A8A96-3962-4394-81C6-82F86AED8C81}"/>
              </a:ext>
            </a:extLst>
          </p:cNvPr>
          <p:cNvSpPr txBox="1"/>
          <p:nvPr/>
        </p:nvSpPr>
        <p:spPr>
          <a:xfrm>
            <a:off x="7019925" y="2061221"/>
            <a:ext cx="495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 50</a:t>
            </a:r>
            <a:endParaRPr lang="th-TH" sz="1800" b="1" dirty="0"/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xmlns="" id="{A6284D2F-1A8F-4EAB-8A62-55B9B7BD3F27}"/>
              </a:ext>
            </a:extLst>
          </p:cNvPr>
          <p:cNvSpPr txBox="1"/>
          <p:nvPr/>
        </p:nvSpPr>
        <p:spPr>
          <a:xfrm>
            <a:off x="7696200" y="2061221"/>
            <a:ext cx="495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 66</a:t>
            </a:r>
            <a:endParaRPr lang="th-TH" sz="1800" b="1" dirty="0"/>
          </a:p>
        </p:txBody>
      </p:sp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xmlns="" id="{7BBD90C0-9738-49CB-848E-6217553A46D5}"/>
              </a:ext>
            </a:extLst>
          </p:cNvPr>
          <p:cNvSpPr txBox="1"/>
          <p:nvPr/>
        </p:nvSpPr>
        <p:spPr>
          <a:xfrm>
            <a:off x="8372475" y="2061221"/>
            <a:ext cx="495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 84</a:t>
            </a:r>
            <a:endParaRPr lang="th-TH" sz="1800" b="1" dirty="0"/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xmlns="" id="{C1A7243E-A804-4868-A7E2-DB190ED1F342}"/>
              </a:ext>
            </a:extLst>
          </p:cNvPr>
          <p:cNvSpPr txBox="1"/>
          <p:nvPr/>
        </p:nvSpPr>
        <p:spPr>
          <a:xfrm>
            <a:off x="9048750" y="2061221"/>
            <a:ext cx="495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 86</a:t>
            </a:r>
            <a:endParaRPr lang="th-TH" sz="1800" b="1" dirty="0"/>
          </a:p>
        </p:txBody>
      </p:sp>
      <p:sp>
        <p:nvSpPr>
          <p:cNvPr id="31" name="กล่องข้อความ 30">
            <a:extLst>
              <a:ext uri="{FF2B5EF4-FFF2-40B4-BE49-F238E27FC236}">
                <a16:creationId xmlns:a16="http://schemas.microsoft.com/office/drawing/2014/main" xmlns="" id="{9C3BC0A5-FDF8-4AA1-9FAA-9B79759051CD}"/>
              </a:ext>
            </a:extLst>
          </p:cNvPr>
          <p:cNvSpPr txBox="1"/>
          <p:nvPr/>
        </p:nvSpPr>
        <p:spPr>
          <a:xfrm>
            <a:off x="9791700" y="2051696"/>
            <a:ext cx="495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 88</a:t>
            </a:r>
            <a:endParaRPr lang="th-TH" sz="1800" b="1" dirty="0"/>
          </a:p>
        </p:txBody>
      </p:sp>
      <p:sp>
        <p:nvSpPr>
          <p:cNvPr id="32" name="กล่องข้อความ 31">
            <a:extLst>
              <a:ext uri="{FF2B5EF4-FFF2-40B4-BE49-F238E27FC236}">
                <a16:creationId xmlns:a16="http://schemas.microsoft.com/office/drawing/2014/main" xmlns="" id="{3E5D7B22-8659-4F95-96F7-9D2156829CD2}"/>
              </a:ext>
            </a:extLst>
          </p:cNvPr>
          <p:cNvSpPr txBox="1"/>
          <p:nvPr/>
        </p:nvSpPr>
        <p:spPr>
          <a:xfrm>
            <a:off x="10534650" y="2042171"/>
            <a:ext cx="495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 82</a:t>
            </a:r>
            <a:endParaRPr lang="th-TH" sz="1800" b="1" dirty="0"/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xmlns="" id="{0372C20D-DC73-4748-88B8-DD3D943D1403}"/>
              </a:ext>
            </a:extLst>
          </p:cNvPr>
          <p:cNvSpPr txBox="1"/>
          <p:nvPr/>
        </p:nvSpPr>
        <p:spPr>
          <a:xfrm>
            <a:off x="11163300" y="2051696"/>
            <a:ext cx="495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 80</a:t>
            </a:r>
            <a:endParaRPr lang="th-TH" sz="1800" b="1" dirty="0"/>
          </a:p>
        </p:txBody>
      </p:sp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xmlns="" id="{8B5C2925-D105-4FAF-9833-A5D07F150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35" y="784047"/>
            <a:ext cx="1352551" cy="1162050"/>
          </a:xfrm>
          <a:prstGeom prst="rect">
            <a:avLst/>
          </a:prstGeom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xmlns="" id="{3C242322-F76A-4C57-A4BE-AB82A01EC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649" y="880699"/>
            <a:ext cx="1352551" cy="1162050"/>
          </a:xfrm>
          <a:prstGeom prst="rect">
            <a:avLst/>
          </a:prstGeom>
        </p:spPr>
      </p:pic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xmlns="" id="{C869BEA9-B44D-4D93-8508-D6A3EDB70AAC}"/>
              </a:ext>
            </a:extLst>
          </p:cNvPr>
          <p:cNvSpPr txBox="1"/>
          <p:nvPr/>
        </p:nvSpPr>
        <p:spPr>
          <a:xfrm>
            <a:off x="1781174" y="1200114"/>
            <a:ext cx="3196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/>
              <a:t>ดีมาก </a:t>
            </a:r>
            <a:r>
              <a:rPr lang="en-US" dirty="0"/>
              <a:t>Plus </a:t>
            </a:r>
            <a:r>
              <a:rPr lang="th-TH" dirty="0"/>
              <a:t> </a:t>
            </a:r>
            <a:r>
              <a:rPr lang="en-US" dirty="0"/>
              <a:t>&gt; </a:t>
            </a:r>
            <a:r>
              <a:rPr lang="th-TH" dirty="0"/>
              <a:t>  </a:t>
            </a:r>
            <a:r>
              <a:rPr lang="en-US" dirty="0"/>
              <a:t>40</a:t>
            </a:r>
            <a:endParaRPr lang="th-TH" dirty="0"/>
          </a:p>
        </p:txBody>
      </p:sp>
      <p:sp>
        <p:nvSpPr>
          <p:cNvPr id="37" name="กล่องข้อความ 36">
            <a:extLst>
              <a:ext uri="{FF2B5EF4-FFF2-40B4-BE49-F238E27FC236}">
                <a16:creationId xmlns:a16="http://schemas.microsoft.com/office/drawing/2014/main" xmlns="" id="{DD6CCF7D-A547-4812-B2A3-21CC2ADB04EB}"/>
              </a:ext>
            </a:extLst>
          </p:cNvPr>
          <p:cNvSpPr txBox="1"/>
          <p:nvPr/>
        </p:nvSpPr>
        <p:spPr>
          <a:xfrm>
            <a:off x="7833431" y="1216630"/>
            <a:ext cx="3196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/>
              <a:t>     ดีมาก </a:t>
            </a:r>
            <a:r>
              <a:rPr lang="en-US" dirty="0"/>
              <a:t> </a:t>
            </a:r>
            <a:r>
              <a:rPr lang="th-TH" dirty="0"/>
              <a:t> </a:t>
            </a:r>
            <a:r>
              <a:rPr lang="en-US" dirty="0"/>
              <a:t>&gt; </a:t>
            </a:r>
            <a:r>
              <a:rPr lang="th-TH" dirty="0"/>
              <a:t>  </a:t>
            </a:r>
            <a:r>
              <a:rPr lang="en-US" dirty="0"/>
              <a:t>80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00304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 txBox="1">
            <a:spLocks/>
          </p:cNvSpPr>
          <p:nvPr/>
        </p:nvSpPr>
        <p:spPr>
          <a:xfrm>
            <a:off x="0" y="0"/>
            <a:ext cx="12132689" cy="764275"/>
          </a:xfrm>
          <a:prstGeom prst="rect">
            <a:avLst/>
          </a:prstGeom>
          <a:gradFill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25000">
                <a:schemeClr val="bg1"/>
              </a:gs>
              <a:gs pos="0">
                <a:schemeClr val="bg1"/>
              </a:gs>
            </a:gsLst>
            <a:path path="circle">
              <a:fillToRect l="100000" t="100000"/>
            </a:path>
          </a:gradFill>
          <a:ln w="6350" cap="flat" cmpd="sng" algn="ctr">
            <a:noFill/>
            <a:prstDash val="solid"/>
            <a:miter lim="800000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4800" b="1" dirty="0">
                <a:solidFill>
                  <a:prstClr val="black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ผลการดำเนินงาน </a:t>
            </a:r>
            <a:r>
              <a:rPr lang="en-US" sz="4800" b="1" dirty="0">
                <a:solidFill>
                  <a:prstClr val="black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 GREEN &amp; CLEAN  Hospital</a:t>
            </a:r>
            <a:r>
              <a:rPr lang="th-TH" sz="4800" b="1" dirty="0">
                <a:solidFill>
                  <a:prstClr val="black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 ปี </a:t>
            </a:r>
            <a:r>
              <a:rPr lang="en-US" sz="4800" b="1" dirty="0">
                <a:solidFill>
                  <a:prstClr val="black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2563</a:t>
            </a:r>
            <a:r>
              <a:rPr lang="th-TH" sz="4800" b="1" dirty="0">
                <a:solidFill>
                  <a:prstClr val="black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/>
            </a:r>
            <a:br>
              <a:rPr lang="th-TH" sz="4800" b="1" dirty="0">
                <a:solidFill>
                  <a:prstClr val="black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</a:br>
            <a:r>
              <a:rPr lang="th-TH" sz="5400" b="1" dirty="0">
                <a:solidFill>
                  <a:prstClr val="black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8686" y="1050877"/>
            <a:ext cx="9212239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200" b="1" dirty="0">
                <a:cs typeface="+mj-cs"/>
              </a:rPr>
              <a:t>            ผลการดำเนินงานแบบครอบคลุมทุกระดับผลการดำเนินงานร้อยละ   </a:t>
            </a:r>
            <a:r>
              <a:rPr lang="en-US" sz="3200" b="1" dirty="0">
                <a:cs typeface="+mj-cs"/>
              </a:rPr>
              <a:t>76</a:t>
            </a:r>
            <a:endParaRPr lang="th-TH" b="1" dirty="0">
              <a:cs typeface="+mj-cs"/>
            </a:endParaRPr>
          </a:p>
        </p:txBody>
      </p:sp>
      <p:graphicFrame>
        <p:nvGraphicFramePr>
          <p:cNvPr id="7" name="วัตถุ 6">
            <a:extLst>
              <a:ext uri="{FF2B5EF4-FFF2-40B4-BE49-F238E27FC236}">
                <a16:creationId xmlns:a16="http://schemas.microsoft.com/office/drawing/2014/main" xmlns="" id="{4E089F5F-8E1C-4764-86C4-4CAE06DDC1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8090144"/>
              </p:ext>
            </p:extLst>
          </p:nvPr>
        </p:nvGraphicFramePr>
        <p:xfrm>
          <a:off x="228599" y="1922254"/>
          <a:ext cx="10801351" cy="3621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Worksheet" r:id="rId4" imgW="14188511" imgH="3467037" progId="Excel.Sheet.12">
                  <p:embed/>
                </p:oleObj>
              </mc:Choice>
              <mc:Fallback>
                <p:oleObj name="Worksheet" r:id="rId4" imgW="14188511" imgH="346703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599" y="1922254"/>
                        <a:ext cx="10801351" cy="36212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xmlns="" id="{6BAB5E1A-54F5-4DD2-8662-077A7F2F54C5}"/>
              </a:ext>
            </a:extLst>
          </p:cNvPr>
          <p:cNvSpPr txBox="1"/>
          <p:nvPr/>
        </p:nvSpPr>
        <p:spPr>
          <a:xfrm>
            <a:off x="11620500" y="3476625"/>
            <a:ext cx="409576" cy="307777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30</a:t>
            </a:r>
            <a:endParaRPr lang="th-TH" sz="1400" b="1" dirty="0"/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xmlns="" id="{311A34A4-A4C3-4051-9DC3-4E4CED3E8560}"/>
              </a:ext>
            </a:extLst>
          </p:cNvPr>
          <p:cNvSpPr txBox="1"/>
          <p:nvPr/>
        </p:nvSpPr>
        <p:spPr>
          <a:xfrm>
            <a:off x="11630025" y="3829050"/>
            <a:ext cx="409576" cy="307777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 80</a:t>
            </a:r>
            <a:endParaRPr lang="th-TH" sz="1400" b="1" dirty="0"/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xmlns="" id="{F77F3617-4CBF-45AF-B1D3-21B68CA1FD5B}"/>
              </a:ext>
            </a:extLst>
          </p:cNvPr>
          <p:cNvSpPr txBox="1"/>
          <p:nvPr/>
        </p:nvSpPr>
        <p:spPr>
          <a:xfrm>
            <a:off x="11601449" y="4181475"/>
            <a:ext cx="504825" cy="307777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100</a:t>
            </a:r>
            <a:endParaRPr lang="th-TH" sz="1400" b="1" dirty="0"/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xmlns="" id="{708B216F-AD1B-46F3-8211-8853E9CD7DFD}"/>
              </a:ext>
            </a:extLst>
          </p:cNvPr>
          <p:cNvSpPr txBox="1"/>
          <p:nvPr/>
        </p:nvSpPr>
        <p:spPr>
          <a:xfrm>
            <a:off x="11610974" y="4543425"/>
            <a:ext cx="504825" cy="307777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100</a:t>
            </a:r>
            <a:endParaRPr lang="th-TH" sz="1400" b="1" dirty="0"/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xmlns="" id="{95505679-4A3B-46A5-A178-F1AA5A3A40BF}"/>
              </a:ext>
            </a:extLst>
          </p:cNvPr>
          <p:cNvSpPr txBox="1"/>
          <p:nvPr/>
        </p:nvSpPr>
        <p:spPr>
          <a:xfrm>
            <a:off x="11039475" y="3457575"/>
            <a:ext cx="409576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12</a:t>
            </a:r>
            <a:endParaRPr lang="th-TH" sz="1400" b="1" dirty="0"/>
          </a:p>
        </p:txBody>
      </p:sp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xmlns="" id="{282136C3-0A89-40F9-831D-BCA125DF3A07}"/>
              </a:ext>
            </a:extLst>
          </p:cNvPr>
          <p:cNvSpPr txBox="1"/>
          <p:nvPr/>
        </p:nvSpPr>
        <p:spPr>
          <a:xfrm>
            <a:off x="11049000" y="3810000"/>
            <a:ext cx="409576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 58</a:t>
            </a:r>
            <a:endParaRPr lang="th-TH" sz="1400" b="1" dirty="0"/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xmlns="" id="{184E5CE4-EBA5-4C20-B76B-6DDB97CE043D}"/>
              </a:ext>
            </a:extLst>
          </p:cNvPr>
          <p:cNvSpPr txBox="1"/>
          <p:nvPr/>
        </p:nvSpPr>
        <p:spPr>
          <a:xfrm>
            <a:off x="11049000" y="4162425"/>
            <a:ext cx="409577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 93</a:t>
            </a:r>
            <a:endParaRPr lang="th-TH" sz="1400" b="1" dirty="0"/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xmlns="" id="{AC687AC2-F8DB-4649-84B6-C6AE1362AAE4}"/>
              </a:ext>
            </a:extLst>
          </p:cNvPr>
          <p:cNvSpPr txBox="1"/>
          <p:nvPr/>
        </p:nvSpPr>
        <p:spPr>
          <a:xfrm>
            <a:off x="11058525" y="4495800"/>
            <a:ext cx="504825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100</a:t>
            </a:r>
            <a:endParaRPr lang="th-TH" sz="1400" b="1" dirty="0"/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xmlns="" id="{4F91CFEB-6137-41BA-B370-B348FB427D90}"/>
              </a:ext>
            </a:extLst>
          </p:cNvPr>
          <p:cNvSpPr txBox="1"/>
          <p:nvPr/>
        </p:nvSpPr>
        <p:spPr>
          <a:xfrm>
            <a:off x="11058525" y="4838700"/>
            <a:ext cx="504825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66</a:t>
            </a:r>
            <a:endParaRPr lang="th-TH" sz="1400" b="1" dirty="0"/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xmlns="" id="{84DC8596-4A7A-400E-9CAB-C37D3B60E4E3}"/>
              </a:ext>
            </a:extLst>
          </p:cNvPr>
          <p:cNvSpPr txBox="1"/>
          <p:nvPr/>
        </p:nvSpPr>
        <p:spPr>
          <a:xfrm>
            <a:off x="11630024" y="4886325"/>
            <a:ext cx="504825" cy="307777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76</a:t>
            </a:r>
            <a:endParaRPr lang="th-TH" sz="1400" b="1" dirty="0"/>
          </a:p>
        </p:txBody>
      </p:sp>
    </p:spTree>
    <p:extLst>
      <p:ext uri="{BB962C8B-B14F-4D97-AF65-F5344CB8AC3E}">
        <p14:creationId xmlns:p14="http://schemas.microsoft.com/office/powerpoint/2010/main" val="1213376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ัวแทน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0244401"/>
              </p:ext>
            </p:extLst>
          </p:nvPr>
        </p:nvGraphicFramePr>
        <p:xfrm>
          <a:off x="363935" y="1203301"/>
          <a:ext cx="4530572" cy="4515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2" name="ตัวแทนเนื้อหา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7085077"/>
              </p:ext>
            </p:extLst>
          </p:nvPr>
        </p:nvGraphicFramePr>
        <p:xfrm>
          <a:off x="5399060" y="1203302"/>
          <a:ext cx="5948240" cy="4515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Rectangle 10"/>
          <p:cNvSpPr txBox="1">
            <a:spLocks/>
          </p:cNvSpPr>
          <p:nvPr/>
        </p:nvSpPr>
        <p:spPr>
          <a:xfrm>
            <a:off x="0" y="0"/>
            <a:ext cx="12132689" cy="764275"/>
          </a:xfrm>
          <a:prstGeom prst="rect">
            <a:avLst/>
          </a:prstGeom>
          <a:gradFill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25000">
                <a:schemeClr val="bg1"/>
              </a:gs>
              <a:gs pos="0">
                <a:schemeClr val="bg1"/>
              </a:gs>
            </a:gsLst>
            <a:path path="circle">
              <a:fillToRect l="100000" t="100000"/>
            </a:path>
          </a:gradFill>
          <a:ln w="6350" cap="flat" cmpd="sng" algn="ctr">
            <a:noFill/>
            <a:prstDash val="solid"/>
            <a:miter lim="800000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4800" b="1" dirty="0">
                <a:solidFill>
                  <a:prstClr val="black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ผลการดำเนินงาน </a:t>
            </a:r>
            <a:r>
              <a:rPr lang="en-US" sz="4800" b="1" dirty="0">
                <a:solidFill>
                  <a:prstClr val="black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 GREEN &amp; CLEAN  Hospital</a:t>
            </a:r>
            <a:r>
              <a:rPr lang="th-TH" sz="4800" b="1" dirty="0">
                <a:solidFill>
                  <a:prstClr val="black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 ปี </a:t>
            </a:r>
            <a:r>
              <a:rPr lang="en-US" sz="4800" b="1" dirty="0">
                <a:solidFill>
                  <a:prstClr val="black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2563</a:t>
            </a:r>
            <a:r>
              <a:rPr lang="th-TH" sz="4800" b="1" dirty="0">
                <a:solidFill>
                  <a:prstClr val="black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/>
            </a:r>
            <a:br>
              <a:rPr lang="th-TH" sz="4800" b="1" dirty="0">
                <a:solidFill>
                  <a:prstClr val="black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</a:br>
            <a:r>
              <a:rPr lang="th-TH" sz="5400" b="1" dirty="0">
                <a:solidFill>
                  <a:prstClr val="black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  </a:t>
            </a:r>
          </a:p>
        </p:txBody>
      </p:sp>
      <p:cxnSp>
        <p:nvCxnSpPr>
          <p:cNvPr id="5" name="ตัวเชื่อมต่อ: โค้ง 4">
            <a:extLst>
              <a:ext uri="{FF2B5EF4-FFF2-40B4-BE49-F238E27FC236}">
                <a16:creationId xmlns:a16="http://schemas.microsoft.com/office/drawing/2014/main" xmlns="" id="{3F3BE493-44D4-4F5D-A1CB-64A1E12911B0}"/>
              </a:ext>
            </a:extLst>
          </p:cNvPr>
          <p:cNvCxnSpPr/>
          <p:nvPr/>
        </p:nvCxnSpPr>
        <p:spPr>
          <a:xfrm>
            <a:off x="901638" y="2187911"/>
            <a:ext cx="612560" cy="308394"/>
          </a:xfrm>
          <a:prstGeom prst="curvedConnector3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xmlns="" id="{4551053E-DBBA-49CB-BEA5-6CF1CD1E205B}"/>
              </a:ext>
            </a:extLst>
          </p:cNvPr>
          <p:cNvSpPr txBox="1"/>
          <p:nvPr/>
        </p:nvSpPr>
        <p:spPr>
          <a:xfrm>
            <a:off x="787159" y="1797684"/>
            <a:ext cx="417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18</a:t>
            </a:r>
            <a:endParaRPr lang="th-TH" sz="1800" dirty="0"/>
          </a:p>
        </p:txBody>
      </p:sp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xmlns="" id="{8AEA264C-2F67-4F24-AE77-70823EE780D0}"/>
              </a:ext>
            </a:extLst>
          </p:cNvPr>
          <p:cNvSpPr txBox="1"/>
          <p:nvPr/>
        </p:nvSpPr>
        <p:spPr>
          <a:xfrm>
            <a:off x="693013" y="4908257"/>
            <a:ext cx="417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44</a:t>
            </a:r>
            <a:endParaRPr lang="th-TH" sz="1800" dirty="0"/>
          </a:p>
        </p:txBody>
      </p:sp>
      <p:cxnSp>
        <p:nvCxnSpPr>
          <p:cNvPr id="29" name="ตัวเชื่อมต่อ: โค้ง 28">
            <a:extLst>
              <a:ext uri="{FF2B5EF4-FFF2-40B4-BE49-F238E27FC236}">
                <a16:creationId xmlns:a16="http://schemas.microsoft.com/office/drawing/2014/main" xmlns="" id="{B0D062A1-D167-41A3-A6BD-0FB78B883233}"/>
              </a:ext>
            </a:extLst>
          </p:cNvPr>
          <p:cNvCxnSpPr>
            <a:cxnSpLocks/>
          </p:cNvCxnSpPr>
          <p:nvPr/>
        </p:nvCxnSpPr>
        <p:spPr>
          <a:xfrm flipV="1">
            <a:off x="1014921" y="4515892"/>
            <a:ext cx="612560" cy="320335"/>
          </a:xfrm>
          <a:prstGeom prst="curvedConnector3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ตัวเชื่อมต่อ: โค้ง 29">
            <a:extLst>
              <a:ext uri="{FF2B5EF4-FFF2-40B4-BE49-F238E27FC236}">
                <a16:creationId xmlns:a16="http://schemas.microsoft.com/office/drawing/2014/main" xmlns="" id="{A598F67E-5E2C-4469-A33F-6901127E363D}"/>
              </a:ext>
            </a:extLst>
          </p:cNvPr>
          <p:cNvCxnSpPr>
            <a:cxnSpLocks/>
          </p:cNvCxnSpPr>
          <p:nvPr/>
        </p:nvCxnSpPr>
        <p:spPr>
          <a:xfrm flipV="1">
            <a:off x="2700925" y="2204063"/>
            <a:ext cx="505622" cy="314522"/>
          </a:xfrm>
          <a:prstGeom prst="curvedConnector3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กล่องข้อความ 30">
            <a:extLst>
              <a:ext uri="{FF2B5EF4-FFF2-40B4-BE49-F238E27FC236}">
                <a16:creationId xmlns:a16="http://schemas.microsoft.com/office/drawing/2014/main" xmlns="" id="{8D8DFAA5-08CC-465F-B71A-977010C75018}"/>
              </a:ext>
            </a:extLst>
          </p:cNvPr>
          <p:cNvSpPr txBox="1"/>
          <p:nvPr/>
        </p:nvSpPr>
        <p:spPr>
          <a:xfrm>
            <a:off x="3281352" y="1942506"/>
            <a:ext cx="417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30</a:t>
            </a:r>
            <a:endParaRPr lang="th-TH" sz="1800" dirty="0"/>
          </a:p>
        </p:txBody>
      </p:sp>
      <p:cxnSp>
        <p:nvCxnSpPr>
          <p:cNvPr id="16" name="ลูกศรเชื่อมต่อแบบตรง 15">
            <a:extLst>
              <a:ext uri="{FF2B5EF4-FFF2-40B4-BE49-F238E27FC236}">
                <a16:creationId xmlns:a16="http://schemas.microsoft.com/office/drawing/2014/main" xmlns="" id="{4452B131-E74E-4992-B0DD-162E2C991054}"/>
              </a:ext>
            </a:extLst>
          </p:cNvPr>
          <p:cNvCxnSpPr/>
          <p:nvPr/>
        </p:nvCxnSpPr>
        <p:spPr>
          <a:xfrm flipH="1" flipV="1">
            <a:off x="6842154" y="3429000"/>
            <a:ext cx="214174" cy="3048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ลูกศรเชื่อมต่อแบบตรง 31">
            <a:extLst>
              <a:ext uri="{FF2B5EF4-FFF2-40B4-BE49-F238E27FC236}">
                <a16:creationId xmlns:a16="http://schemas.microsoft.com/office/drawing/2014/main" xmlns="" id="{EA42612F-6ED2-412D-B477-7765155AC980}"/>
              </a:ext>
            </a:extLst>
          </p:cNvPr>
          <p:cNvCxnSpPr/>
          <p:nvPr/>
        </p:nvCxnSpPr>
        <p:spPr>
          <a:xfrm flipH="1" flipV="1">
            <a:off x="7585788" y="2293946"/>
            <a:ext cx="214174" cy="3048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ลูกศรเชื่อมต่อแบบตรง 32">
            <a:extLst>
              <a:ext uri="{FF2B5EF4-FFF2-40B4-BE49-F238E27FC236}">
                <a16:creationId xmlns:a16="http://schemas.microsoft.com/office/drawing/2014/main" xmlns="" id="{725F1B99-F8A6-41BA-B528-C0C60BE615E1}"/>
              </a:ext>
            </a:extLst>
          </p:cNvPr>
          <p:cNvCxnSpPr/>
          <p:nvPr/>
        </p:nvCxnSpPr>
        <p:spPr>
          <a:xfrm flipH="1" flipV="1">
            <a:off x="8674283" y="1420234"/>
            <a:ext cx="214174" cy="3048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กล่องข้อความ 33">
            <a:extLst>
              <a:ext uri="{FF2B5EF4-FFF2-40B4-BE49-F238E27FC236}">
                <a16:creationId xmlns:a16="http://schemas.microsoft.com/office/drawing/2014/main" xmlns="" id="{6B9C2FDB-747D-45D8-846F-D5618C4FDF39}"/>
              </a:ext>
            </a:extLst>
          </p:cNvPr>
          <p:cNvSpPr txBox="1"/>
          <p:nvPr/>
        </p:nvSpPr>
        <p:spPr>
          <a:xfrm>
            <a:off x="6633160" y="3024821"/>
            <a:ext cx="417250" cy="369332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18</a:t>
            </a:r>
            <a:endParaRPr lang="th-TH" sz="1800" dirty="0"/>
          </a:p>
        </p:txBody>
      </p:sp>
      <p:sp>
        <p:nvSpPr>
          <p:cNvPr id="35" name="กล่องข้อความ 34">
            <a:extLst>
              <a:ext uri="{FF2B5EF4-FFF2-40B4-BE49-F238E27FC236}">
                <a16:creationId xmlns:a16="http://schemas.microsoft.com/office/drawing/2014/main" xmlns="" id="{F4A03B51-0BB2-4196-A84F-D8A68DD5D55C}"/>
              </a:ext>
            </a:extLst>
          </p:cNvPr>
          <p:cNvSpPr txBox="1"/>
          <p:nvPr/>
        </p:nvSpPr>
        <p:spPr>
          <a:xfrm>
            <a:off x="7221447" y="1854919"/>
            <a:ext cx="417250" cy="369332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20</a:t>
            </a:r>
            <a:endParaRPr lang="th-TH" sz="1800" dirty="0"/>
          </a:p>
        </p:txBody>
      </p:sp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xmlns="" id="{D0B97BAC-6033-45AA-8AA6-461DC10A29DD}"/>
              </a:ext>
            </a:extLst>
          </p:cNvPr>
          <p:cNvSpPr txBox="1"/>
          <p:nvPr/>
        </p:nvSpPr>
        <p:spPr>
          <a:xfrm>
            <a:off x="8465658" y="981207"/>
            <a:ext cx="417250" cy="369332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 6</a:t>
            </a:r>
            <a:endParaRPr lang="th-TH" sz="1800" dirty="0"/>
          </a:p>
        </p:txBody>
      </p:sp>
    </p:spTree>
    <p:extLst>
      <p:ext uri="{BB962C8B-B14F-4D97-AF65-F5344CB8AC3E}">
        <p14:creationId xmlns:p14="http://schemas.microsoft.com/office/powerpoint/2010/main" val="2629682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ัวแทน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9413801"/>
              </p:ext>
            </p:extLst>
          </p:nvPr>
        </p:nvGraphicFramePr>
        <p:xfrm>
          <a:off x="648070" y="10102"/>
          <a:ext cx="10431261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86385" y="3493115"/>
            <a:ext cx="37444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cs typeface="+mj-cs"/>
              </a:rPr>
              <a:t>10. </a:t>
            </a:r>
            <a:r>
              <a:rPr lang="th-TH" sz="2000" b="1" u="sng" dirty="0">
                <a:cs typeface="+mj-cs"/>
              </a:rPr>
              <a:t>สุขาภิบาลน้ำดื่มน้ำใช้</a:t>
            </a:r>
            <a:endParaRPr lang="en-US" sz="2000" b="1" u="sng" dirty="0">
              <a:cs typeface="+mj-cs"/>
            </a:endParaRPr>
          </a:p>
          <a:p>
            <a:r>
              <a:rPr lang="en-US" sz="2000" b="1" dirty="0">
                <a:cs typeface="+mj-cs"/>
              </a:rPr>
              <a:t>9. </a:t>
            </a:r>
            <a:r>
              <a:rPr lang="th-TH" sz="2000" b="1" u="sng" dirty="0">
                <a:cs typeface="+mj-cs"/>
              </a:rPr>
              <a:t>ร้านอาหารในโรงพยาบาล</a:t>
            </a:r>
            <a:endParaRPr lang="en-US" sz="2000" b="1" u="sng" dirty="0">
              <a:cs typeface="+mj-cs"/>
            </a:endParaRPr>
          </a:p>
          <a:p>
            <a:r>
              <a:rPr lang="en-US" sz="2000" b="1" dirty="0">
                <a:cs typeface="+mj-cs"/>
              </a:rPr>
              <a:t>8. </a:t>
            </a:r>
            <a:r>
              <a:rPr lang="th-TH" sz="2000" b="1" u="sng" dirty="0">
                <a:cs typeface="+mj-cs"/>
              </a:rPr>
              <a:t>โรงครัวโรงอาหาร</a:t>
            </a:r>
            <a:endParaRPr lang="en-US" sz="2000" b="1" u="sng" dirty="0">
              <a:solidFill>
                <a:srgbClr val="FF0000"/>
              </a:solidFill>
              <a:cs typeface="+mj-cs"/>
            </a:endParaRPr>
          </a:p>
          <a:p>
            <a:r>
              <a:rPr lang="en-US" sz="2000" b="1" dirty="0">
                <a:cs typeface="+mj-cs"/>
              </a:rPr>
              <a:t>7. </a:t>
            </a:r>
            <a:r>
              <a:rPr lang="th-TH" sz="2000" b="1" dirty="0">
                <a:cs typeface="+mj-cs"/>
              </a:rPr>
              <a:t>การจัดคลีนิคให้คำปรึกษาด้านสุขภาพ</a:t>
            </a:r>
            <a:r>
              <a:rPr lang="en-US" sz="2000" b="1" dirty="0">
                <a:cs typeface="+mj-cs"/>
              </a:rPr>
              <a:t> </a:t>
            </a:r>
          </a:p>
          <a:p>
            <a:r>
              <a:rPr lang="en-US" sz="2000" b="1" u="sng" dirty="0">
                <a:cs typeface="+mj-cs"/>
              </a:rPr>
              <a:t>6. </a:t>
            </a:r>
            <a:r>
              <a:rPr lang="th-TH" sz="2000" b="1" u="sng" dirty="0">
                <a:solidFill>
                  <a:srgbClr val="FF0000"/>
                </a:solidFill>
                <a:cs typeface="+mj-cs"/>
              </a:rPr>
              <a:t>สิ่งแวดล้อมทั่วไป (ระบบบำบัดน้ำเสีย)</a:t>
            </a:r>
            <a:endParaRPr lang="en-US" sz="2000" b="1" u="sng" dirty="0">
              <a:solidFill>
                <a:srgbClr val="FF0000"/>
              </a:solidFill>
              <a:cs typeface="+mj-cs"/>
            </a:endParaRPr>
          </a:p>
          <a:p>
            <a:r>
              <a:rPr lang="en-US" sz="2000" b="1" dirty="0">
                <a:cs typeface="+mj-cs"/>
              </a:rPr>
              <a:t>5. Energy</a:t>
            </a:r>
          </a:p>
          <a:p>
            <a:r>
              <a:rPr lang="en-US" sz="2000" b="1" u="sng" dirty="0">
                <a:cs typeface="+mj-cs"/>
              </a:rPr>
              <a:t>4. </a:t>
            </a:r>
            <a:r>
              <a:rPr lang="en-US" sz="2000" b="1" u="sng" dirty="0">
                <a:solidFill>
                  <a:srgbClr val="FF0000"/>
                </a:solidFill>
                <a:cs typeface="+mj-cs"/>
              </a:rPr>
              <a:t>HAS OPD</a:t>
            </a:r>
          </a:p>
          <a:p>
            <a:r>
              <a:rPr lang="en-US" sz="2000" b="1" dirty="0">
                <a:cs typeface="+mj-cs"/>
              </a:rPr>
              <a:t>3. </a:t>
            </a:r>
            <a:r>
              <a:rPr lang="th-TH" sz="2000" b="1" dirty="0">
                <a:cs typeface="+mj-cs"/>
              </a:rPr>
              <a:t>ขยะทั่วไป  ขยะพิษขยะอันตราย</a:t>
            </a:r>
            <a:endParaRPr lang="en-US" sz="2000" b="1" dirty="0">
              <a:cs typeface="+mj-cs"/>
            </a:endParaRPr>
          </a:p>
          <a:p>
            <a:r>
              <a:rPr lang="en-US" sz="2000" b="1" dirty="0">
                <a:cs typeface="+mj-cs"/>
              </a:rPr>
              <a:t>2. </a:t>
            </a:r>
            <a:r>
              <a:rPr lang="th-TH" sz="2000" b="1" dirty="0">
                <a:cs typeface="+mj-cs"/>
              </a:rPr>
              <a:t>ขยะติดเชื้อ</a:t>
            </a:r>
            <a:endParaRPr lang="en-US" sz="2000" b="1" dirty="0">
              <a:cs typeface="+mj-cs"/>
            </a:endParaRPr>
          </a:p>
          <a:p>
            <a:r>
              <a:rPr lang="en-US" sz="2000" b="1" dirty="0">
                <a:cs typeface="+mj-cs"/>
              </a:rPr>
              <a:t>1. </a:t>
            </a:r>
            <a:r>
              <a:rPr lang="th-TH" sz="2000" b="1" dirty="0">
                <a:cs typeface="+mj-cs"/>
              </a:rPr>
              <a:t>นโยบาย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63952" y="2492896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8" name="TextBox 7"/>
          <p:cNvSpPr txBox="1"/>
          <p:nvPr/>
        </p:nvSpPr>
        <p:spPr>
          <a:xfrm>
            <a:off x="3649459" y="2827660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cs typeface="+mj-cs"/>
              </a:rPr>
              <a:t>12</a:t>
            </a:r>
            <a:r>
              <a:rPr lang="en-US" sz="1600" u="sng" dirty="0">
                <a:solidFill>
                  <a:srgbClr val="FF0000"/>
                </a:solidFill>
                <a:cs typeface="+mj-cs"/>
              </a:rPr>
              <a:t>. </a:t>
            </a:r>
            <a:r>
              <a:rPr lang="en-US" sz="1600" b="1" u="sng" dirty="0">
                <a:solidFill>
                  <a:srgbClr val="FF0000"/>
                </a:solidFill>
                <a:cs typeface="+mj-cs"/>
              </a:rPr>
              <a:t>HAS IPD</a:t>
            </a:r>
          </a:p>
          <a:p>
            <a:r>
              <a:rPr lang="en-US" sz="1600" b="1" dirty="0">
                <a:cs typeface="+mj-cs"/>
              </a:rPr>
              <a:t>11</a:t>
            </a:r>
            <a:r>
              <a:rPr lang="en-US" sz="1600" dirty="0">
                <a:cs typeface="+mj-cs"/>
              </a:rPr>
              <a:t>. </a:t>
            </a:r>
            <a:r>
              <a:rPr lang="th-TH" sz="2000" dirty="0">
                <a:cs typeface="+mj-cs"/>
              </a:rPr>
              <a:t>ขยะ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27292" y="2219865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cs typeface="+mj-cs"/>
              </a:rPr>
              <a:t>14</a:t>
            </a:r>
            <a:r>
              <a:rPr lang="en-US" sz="2400" b="1" dirty="0">
                <a:cs typeface="+mj-cs"/>
              </a:rPr>
              <a:t>. </a:t>
            </a:r>
            <a:r>
              <a:rPr lang="th-TH" sz="2400" b="1" dirty="0">
                <a:solidFill>
                  <a:srgbClr val="FF0000"/>
                </a:solidFill>
                <a:cs typeface="+mj-cs"/>
              </a:rPr>
              <a:t>ชุมชนต้นแบบ</a:t>
            </a:r>
            <a:endParaRPr lang="en-US" sz="2400" b="1" dirty="0">
              <a:solidFill>
                <a:srgbClr val="FF0000"/>
              </a:solidFill>
              <a:cs typeface="+mj-cs"/>
            </a:endParaRPr>
          </a:p>
          <a:p>
            <a:r>
              <a:rPr lang="en-US" sz="2000" b="1" dirty="0">
                <a:cs typeface="+mj-cs"/>
              </a:rPr>
              <a:t>13. </a:t>
            </a:r>
            <a:r>
              <a:rPr lang="th-TH" sz="2400" b="1" dirty="0" err="1">
                <a:solidFill>
                  <a:srgbClr val="FF0000"/>
                </a:solidFill>
                <a:cs typeface="+mj-cs"/>
              </a:rPr>
              <a:t>นว</a:t>
            </a:r>
            <a:r>
              <a:rPr lang="th-TH" sz="2400" b="1" dirty="0">
                <a:solidFill>
                  <a:srgbClr val="FF0000"/>
                </a:solidFill>
                <a:cs typeface="+mj-cs"/>
              </a:rPr>
              <a:t>ตก</a:t>
            </a:r>
            <a:r>
              <a:rPr lang="th-TH" sz="2400" b="1" dirty="0" err="1">
                <a:solidFill>
                  <a:srgbClr val="FF0000"/>
                </a:solidFill>
                <a:cs typeface="+mj-cs"/>
              </a:rPr>
              <a:t>รรม</a:t>
            </a:r>
            <a:r>
              <a:rPr lang="en-US" sz="2400" b="1" dirty="0">
                <a:solidFill>
                  <a:srgbClr val="FF0000"/>
                </a:solidFill>
                <a:cs typeface="+mj-cs"/>
              </a:rPr>
              <a:t> </a:t>
            </a:r>
            <a:endParaRPr lang="th-TH" sz="2400" b="1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33117" y="1554503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cs typeface="+mj-cs"/>
              </a:rPr>
              <a:t>16.</a:t>
            </a:r>
            <a:r>
              <a:rPr lang="th-TH" sz="2000" b="1" u="sng" dirty="0">
                <a:cs typeface="+mj-cs"/>
              </a:rPr>
              <a:t>คลีนิคอาชีวอนามัย</a:t>
            </a:r>
            <a:endParaRPr lang="en-US" sz="2000" b="1" u="sng" dirty="0">
              <a:cs typeface="+mj-cs"/>
            </a:endParaRPr>
          </a:p>
          <a:p>
            <a:r>
              <a:rPr lang="en-US" sz="1800" b="1" u="sng" dirty="0">
                <a:cs typeface="+mj-cs"/>
              </a:rPr>
              <a:t>15</a:t>
            </a:r>
            <a:r>
              <a:rPr lang="en-US" sz="1800" b="1" u="sng" dirty="0">
                <a:solidFill>
                  <a:srgbClr val="FF0000"/>
                </a:solidFill>
                <a:cs typeface="+mj-cs"/>
              </a:rPr>
              <a:t>.</a:t>
            </a:r>
            <a:r>
              <a:rPr lang="th-TH" sz="2000" b="1" u="sng" dirty="0">
                <a:solidFill>
                  <a:srgbClr val="FF0000"/>
                </a:solidFill>
                <a:cs typeface="+mj-cs"/>
              </a:rPr>
              <a:t>อาหารปลอดภัย</a:t>
            </a:r>
            <a:endParaRPr lang="th-TH" sz="1800" b="1" u="sng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91562" y="2635364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/>
              <a:t>    </a:t>
            </a:r>
            <a:r>
              <a:rPr lang="th-TH" b="1" dirty="0"/>
              <a:t>พื้นฐาน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15666" y="2070287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/>
              <a:t>         </a:t>
            </a:r>
            <a:r>
              <a:rPr lang="th-TH" b="1" dirty="0"/>
              <a:t>ดี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51984" y="1466473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/>
              <a:t>         </a:t>
            </a:r>
            <a:r>
              <a:rPr lang="th-TH" b="1" dirty="0"/>
              <a:t>ดีมาก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311566" y="839684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/>
              <a:t>         </a:t>
            </a:r>
            <a:r>
              <a:rPr lang="th-TH" b="1" dirty="0"/>
              <a:t>ดีมาก </a:t>
            </a:r>
            <a:r>
              <a:rPr lang="en-US" sz="2400" b="1" dirty="0"/>
              <a:t>Plus</a:t>
            </a:r>
            <a:endParaRPr lang="th-TH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585980" y="3360408"/>
            <a:ext cx="4285896" cy="267765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400" b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ปัญหาการดำเนินงาน</a:t>
            </a:r>
          </a:p>
          <a:p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15 </a:t>
            </a:r>
            <a:r>
              <a:rPr lang="th-TH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      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อาหารปลอดภัย  </a:t>
            </a:r>
          </a:p>
          <a:p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4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,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12 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  </a:t>
            </a:r>
            <a:r>
              <a:rPr lang="th-TH" sz="24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ส้วมสะอาด </a:t>
            </a:r>
            <a:r>
              <a:rPr lang="en-US" sz="24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HAS</a:t>
            </a:r>
            <a:endParaRPr lang="th-TH" sz="24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457200" indent="-457200">
              <a:buAutoNum type="arabicPlain" startAt="6"/>
            </a:pP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 ระบบบำบัดน้ำเสีย</a:t>
            </a:r>
          </a:p>
          <a:p>
            <a:pPr marL="457200" indent="-457200">
              <a:buAutoNum type="arabicPlain" startAt="14"/>
            </a:pP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นวัตกรรม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457200" indent="-457200">
              <a:buAutoNum type="arabicPlain" startAt="14"/>
            </a:pP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ชุมชนต้นแบบ (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Active community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) </a:t>
            </a:r>
          </a:p>
          <a:p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8-10   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งานสุขาภิบาลอาหารและน้ำ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742"/>
            <a:ext cx="2178763" cy="156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xmlns="" id="{91D7D526-CDCD-40AE-9A71-289004732D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1633" y="0"/>
            <a:ext cx="1827549" cy="1466072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xmlns="" id="{5C8B33A2-299E-458F-8556-6419436C5E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3944" y="29924"/>
            <a:ext cx="1656399" cy="1417024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xmlns="" id="{DB388430-DFE2-4CA4-81B1-B380257A7E55}"/>
              </a:ext>
            </a:extLst>
          </p:cNvPr>
          <p:cNvSpPr txBox="1"/>
          <p:nvPr/>
        </p:nvSpPr>
        <p:spPr>
          <a:xfrm>
            <a:off x="897605" y="3510871"/>
            <a:ext cx="2280593" cy="96347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16" name="วงรี 15">
            <a:extLst>
              <a:ext uri="{FF2B5EF4-FFF2-40B4-BE49-F238E27FC236}">
                <a16:creationId xmlns:a16="http://schemas.microsoft.com/office/drawing/2014/main" xmlns="" id="{6DE5247C-B743-4CC5-ABB7-321474D81C2E}"/>
              </a:ext>
            </a:extLst>
          </p:cNvPr>
          <p:cNvSpPr/>
          <p:nvPr/>
        </p:nvSpPr>
        <p:spPr>
          <a:xfrm>
            <a:off x="1021897" y="5983549"/>
            <a:ext cx="282138" cy="31959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วงรี 18">
            <a:extLst>
              <a:ext uri="{FF2B5EF4-FFF2-40B4-BE49-F238E27FC236}">
                <a16:creationId xmlns:a16="http://schemas.microsoft.com/office/drawing/2014/main" xmlns="" id="{4C9C3603-62C1-4069-A0C8-80EA3AFBABE5}"/>
              </a:ext>
            </a:extLst>
          </p:cNvPr>
          <p:cNvSpPr/>
          <p:nvPr/>
        </p:nvSpPr>
        <p:spPr>
          <a:xfrm>
            <a:off x="1023374" y="5656552"/>
            <a:ext cx="282138" cy="31959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วงรี 19">
            <a:extLst>
              <a:ext uri="{FF2B5EF4-FFF2-40B4-BE49-F238E27FC236}">
                <a16:creationId xmlns:a16="http://schemas.microsoft.com/office/drawing/2014/main" xmlns="" id="{5BB1FF47-F6F2-400F-9B86-3FEDD1D85C60}"/>
              </a:ext>
            </a:extLst>
          </p:cNvPr>
          <p:cNvSpPr/>
          <p:nvPr/>
        </p:nvSpPr>
        <p:spPr>
          <a:xfrm>
            <a:off x="998217" y="5338433"/>
            <a:ext cx="282138" cy="31959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วงรี 20">
            <a:extLst>
              <a:ext uri="{FF2B5EF4-FFF2-40B4-BE49-F238E27FC236}">
                <a16:creationId xmlns:a16="http://schemas.microsoft.com/office/drawing/2014/main" xmlns="" id="{A49F0DE9-61FC-41E9-8D91-B61716083D8F}"/>
              </a:ext>
            </a:extLst>
          </p:cNvPr>
          <p:cNvSpPr/>
          <p:nvPr/>
        </p:nvSpPr>
        <p:spPr>
          <a:xfrm>
            <a:off x="990816" y="4736223"/>
            <a:ext cx="282138" cy="31959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วงรี 21">
            <a:extLst>
              <a:ext uri="{FF2B5EF4-FFF2-40B4-BE49-F238E27FC236}">
                <a16:creationId xmlns:a16="http://schemas.microsoft.com/office/drawing/2014/main" xmlns="" id="{1385F706-1078-4C48-851D-460232B2696C}"/>
              </a:ext>
            </a:extLst>
          </p:cNvPr>
          <p:cNvSpPr/>
          <p:nvPr/>
        </p:nvSpPr>
        <p:spPr>
          <a:xfrm>
            <a:off x="3707044" y="2808536"/>
            <a:ext cx="282138" cy="31959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ดาว: 5 แฉก 22">
            <a:extLst>
              <a:ext uri="{FF2B5EF4-FFF2-40B4-BE49-F238E27FC236}">
                <a16:creationId xmlns:a16="http://schemas.microsoft.com/office/drawing/2014/main" xmlns="" id="{A83F8136-B583-4BF0-B19C-58BEC99BFFA8}"/>
              </a:ext>
            </a:extLst>
          </p:cNvPr>
          <p:cNvSpPr/>
          <p:nvPr/>
        </p:nvSpPr>
        <p:spPr>
          <a:xfrm>
            <a:off x="8728928" y="1886069"/>
            <a:ext cx="301841" cy="27269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ดาว: 5 แฉก 24">
            <a:extLst>
              <a:ext uri="{FF2B5EF4-FFF2-40B4-BE49-F238E27FC236}">
                <a16:creationId xmlns:a16="http://schemas.microsoft.com/office/drawing/2014/main" xmlns="" id="{1A5D7E09-4A67-41C8-B2E6-E5AE527872EC}"/>
              </a:ext>
            </a:extLst>
          </p:cNvPr>
          <p:cNvSpPr/>
          <p:nvPr/>
        </p:nvSpPr>
        <p:spPr>
          <a:xfrm>
            <a:off x="6642156" y="6211262"/>
            <a:ext cx="301841" cy="27269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xmlns="" id="{84D77BF9-95CD-443D-A452-9F48B0FA0787}"/>
              </a:ext>
            </a:extLst>
          </p:cNvPr>
          <p:cNvSpPr txBox="1"/>
          <p:nvPr/>
        </p:nvSpPr>
        <p:spPr>
          <a:xfrm>
            <a:off x="7032104" y="6126209"/>
            <a:ext cx="3590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/>
              <a:t>การจัดบริการอาชีวอนามัย</a:t>
            </a:r>
          </a:p>
        </p:txBody>
      </p:sp>
    </p:spTree>
    <p:extLst>
      <p:ext uri="{BB962C8B-B14F-4D97-AF65-F5344CB8AC3E}">
        <p14:creationId xmlns:p14="http://schemas.microsoft.com/office/powerpoint/2010/main" val="2014657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0"/>
          <p:cNvSpPr txBox="1">
            <a:spLocks/>
          </p:cNvSpPr>
          <p:nvPr/>
        </p:nvSpPr>
        <p:spPr>
          <a:xfrm>
            <a:off x="0" y="0"/>
            <a:ext cx="12132689" cy="764275"/>
          </a:xfrm>
          <a:prstGeom prst="rect">
            <a:avLst/>
          </a:prstGeom>
          <a:gradFill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25000">
                <a:schemeClr val="bg1"/>
              </a:gs>
              <a:gs pos="0">
                <a:schemeClr val="bg1"/>
              </a:gs>
            </a:gsLst>
            <a:path path="circle">
              <a:fillToRect l="100000" t="100000"/>
            </a:path>
          </a:gradFill>
          <a:ln w="6350" cap="flat" cmpd="sng" algn="ctr">
            <a:noFill/>
            <a:prstDash val="solid"/>
            <a:miter lim="800000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4800" b="1" dirty="0">
                <a:solidFill>
                  <a:prstClr val="black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ผลการดำเนินงาน </a:t>
            </a:r>
            <a:r>
              <a:rPr lang="en-US" sz="4800" b="1" dirty="0">
                <a:solidFill>
                  <a:prstClr val="black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 GREEN &amp; CLEAN  Hospital</a:t>
            </a:r>
            <a:r>
              <a:rPr lang="th-TH" sz="4800" b="1" dirty="0">
                <a:solidFill>
                  <a:prstClr val="black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 ปี </a:t>
            </a:r>
            <a:r>
              <a:rPr lang="en-US" sz="4800" b="1" dirty="0">
                <a:solidFill>
                  <a:prstClr val="black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2563</a:t>
            </a:r>
            <a:r>
              <a:rPr lang="th-TH" sz="4800" b="1" dirty="0">
                <a:solidFill>
                  <a:prstClr val="black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/>
            </a:r>
            <a:br>
              <a:rPr lang="th-TH" sz="4800" b="1" dirty="0">
                <a:solidFill>
                  <a:prstClr val="black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</a:br>
            <a:r>
              <a:rPr lang="th-TH" sz="5400" b="1" dirty="0">
                <a:solidFill>
                  <a:prstClr val="black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  </a:t>
            </a:r>
          </a:p>
        </p:txBody>
      </p:sp>
      <p:graphicFrame>
        <p:nvGraphicFramePr>
          <p:cNvPr id="2" name="ตัวแทนเนื้อหา 3">
            <a:extLst>
              <a:ext uri="{FF2B5EF4-FFF2-40B4-BE49-F238E27FC236}">
                <a16:creationId xmlns:a16="http://schemas.microsoft.com/office/drawing/2014/main" xmlns="" id="{0E87270B-47BD-4486-8BF8-1A468A1A3A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738238"/>
              </p:ext>
            </p:extLst>
          </p:nvPr>
        </p:nvGraphicFramePr>
        <p:xfrm>
          <a:off x="6391112" y="3938097"/>
          <a:ext cx="5791361" cy="2885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" name="ตัวแทนเนื้อหา 3">
            <a:extLst>
              <a:ext uri="{FF2B5EF4-FFF2-40B4-BE49-F238E27FC236}">
                <a16:creationId xmlns:a16="http://schemas.microsoft.com/office/drawing/2014/main" xmlns="" id="{CC975BA7-6B2D-42B2-A52A-DCCCA32448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5056834"/>
              </p:ext>
            </p:extLst>
          </p:nvPr>
        </p:nvGraphicFramePr>
        <p:xfrm>
          <a:off x="-8069" y="3766533"/>
          <a:ext cx="6399180" cy="3078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xmlns="" id="{78C7F50C-EB1B-4A1B-A1B9-26AEC5F8F7B8}"/>
              </a:ext>
            </a:extLst>
          </p:cNvPr>
          <p:cNvSpPr txBox="1"/>
          <p:nvPr/>
        </p:nvSpPr>
        <p:spPr>
          <a:xfrm>
            <a:off x="1979960" y="3878371"/>
            <a:ext cx="2957362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th-TH" sz="2000" b="1" dirty="0"/>
              <a:t>อาหารปลอดภัย </a:t>
            </a:r>
            <a:r>
              <a:rPr lang="en-US" sz="2000" b="1" dirty="0"/>
              <a:t> </a:t>
            </a:r>
            <a:r>
              <a:rPr lang="en-US" sz="1800" dirty="0"/>
              <a:t>60</a:t>
            </a:r>
            <a:r>
              <a:rPr lang="th-TH" sz="1800" dirty="0"/>
              <a:t> แห่ง ร้อยละ </a:t>
            </a:r>
            <a:r>
              <a:rPr lang="en-US" sz="1800" dirty="0"/>
              <a:t>65</a:t>
            </a:r>
            <a:endParaRPr lang="th-TH" sz="1800" dirty="0"/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xmlns="" id="{692E92D6-BD07-4D34-A53A-251F9864D703}"/>
              </a:ext>
            </a:extLst>
          </p:cNvPr>
          <p:cNvSpPr txBox="1"/>
          <p:nvPr/>
        </p:nvSpPr>
        <p:spPr>
          <a:xfrm>
            <a:off x="8574817" y="3883395"/>
            <a:ext cx="2633843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th-TH" sz="2000" b="1" dirty="0"/>
              <a:t>อาชีวอนามัย </a:t>
            </a:r>
            <a:r>
              <a:rPr lang="en-US" sz="2000" b="1" dirty="0"/>
              <a:t> </a:t>
            </a:r>
            <a:r>
              <a:rPr lang="en-US" sz="1800" b="1" dirty="0"/>
              <a:t>43</a:t>
            </a:r>
            <a:r>
              <a:rPr lang="th-TH" sz="1800" dirty="0"/>
              <a:t> แห่ง ร้อยละ </a:t>
            </a:r>
            <a:r>
              <a:rPr lang="en-US" sz="1800" dirty="0"/>
              <a:t>47</a:t>
            </a:r>
            <a:endParaRPr lang="th-TH" sz="1800" dirty="0"/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xmlns="" id="{15D750C8-6839-4514-ACE1-A6C842AAE9FB}"/>
              </a:ext>
            </a:extLst>
          </p:cNvPr>
          <p:cNvSpPr txBox="1"/>
          <p:nvPr/>
        </p:nvSpPr>
        <p:spPr>
          <a:xfrm>
            <a:off x="4991100" y="6562725"/>
            <a:ext cx="400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16</a:t>
            </a:r>
            <a:endParaRPr lang="th-TH" sz="1400" b="1" dirty="0"/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xmlns="" id="{95F29C8A-0F79-49D3-B255-1BAEC8CE911F}"/>
              </a:ext>
            </a:extLst>
          </p:cNvPr>
          <p:cNvSpPr txBox="1"/>
          <p:nvPr/>
        </p:nvSpPr>
        <p:spPr>
          <a:xfrm>
            <a:off x="5314949" y="6572250"/>
            <a:ext cx="520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100</a:t>
            </a:r>
            <a:endParaRPr lang="th-TH" sz="1400" b="1" dirty="0"/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xmlns="" id="{1F7E482B-E75A-4D48-8EF3-3EB1BF9E53B5}"/>
              </a:ext>
            </a:extLst>
          </p:cNvPr>
          <p:cNvSpPr txBox="1"/>
          <p:nvPr/>
        </p:nvSpPr>
        <p:spPr>
          <a:xfrm>
            <a:off x="5686425" y="6581775"/>
            <a:ext cx="400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22</a:t>
            </a:r>
            <a:endParaRPr lang="th-TH" sz="1400" b="1" dirty="0"/>
          </a:p>
        </p:txBody>
      </p:sp>
      <p:sp>
        <p:nvSpPr>
          <p:cNvPr id="37" name="กล่องข้อความ 36">
            <a:extLst>
              <a:ext uri="{FF2B5EF4-FFF2-40B4-BE49-F238E27FC236}">
                <a16:creationId xmlns:a16="http://schemas.microsoft.com/office/drawing/2014/main" xmlns="" id="{93964A98-DACC-4E9B-A425-B5BE9A289647}"/>
              </a:ext>
            </a:extLst>
          </p:cNvPr>
          <p:cNvSpPr txBox="1"/>
          <p:nvPr/>
        </p:nvSpPr>
        <p:spPr>
          <a:xfrm>
            <a:off x="6067425" y="6591300"/>
            <a:ext cx="400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69</a:t>
            </a:r>
            <a:endParaRPr lang="th-TH" sz="1400" b="1" dirty="0"/>
          </a:p>
        </p:txBody>
      </p:sp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xmlns="" id="{92E83862-0DC1-4529-A045-649FE81A51B4}"/>
              </a:ext>
            </a:extLst>
          </p:cNvPr>
          <p:cNvSpPr txBox="1"/>
          <p:nvPr/>
        </p:nvSpPr>
        <p:spPr>
          <a:xfrm>
            <a:off x="6638925" y="6581775"/>
            <a:ext cx="400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60</a:t>
            </a:r>
            <a:endParaRPr lang="th-TH" sz="1400" b="1" dirty="0"/>
          </a:p>
        </p:txBody>
      </p:sp>
      <p:sp>
        <p:nvSpPr>
          <p:cNvPr id="39" name="กล่องข้อความ 38">
            <a:extLst>
              <a:ext uri="{FF2B5EF4-FFF2-40B4-BE49-F238E27FC236}">
                <a16:creationId xmlns:a16="http://schemas.microsoft.com/office/drawing/2014/main" xmlns="" id="{5D6F0FE1-9711-443C-998C-77B7F9AA8C42}"/>
              </a:ext>
            </a:extLst>
          </p:cNvPr>
          <p:cNvSpPr txBox="1"/>
          <p:nvPr/>
        </p:nvSpPr>
        <p:spPr>
          <a:xfrm>
            <a:off x="6896100" y="6591300"/>
            <a:ext cx="400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66</a:t>
            </a:r>
            <a:endParaRPr lang="th-TH" sz="1400" b="1" dirty="0"/>
          </a:p>
        </p:txBody>
      </p:sp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xmlns="" id="{F697E498-AE20-4AC4-A4F3-4BA246C0671A}"/>
              </a:ext>
            </a:extLst>
          </p:cNvPr>
          <p:cNvSpPr txBox="1"/>
          <p:nvPr/>
        </p:nvSpPr>
        <p:spPr>
          <a:xfrm>
            <a:off x="7258050" y="6600825"/>
            <a:ext cx="400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30</a:t>
            </a:r>
            <a:endParaRPr lang="th-TH" sz="1400" b="1" dirty="0"/>
          </a:p>
        </p:txBody>
      </p:sp>
      <p:graphicFrame>
        <p:nvGraphicFramePr>
          <p:cNvPr id="9" name="ตัวแทนเนื้อหา 3">
            <a:extLst>
              <a:ext uri="{FF2B5EF4-FFF2-40B4-BE49-F238E27FC236}">
                <a16:creationId xmlns:a16="http://schemas.microsoft.com/office/drawing/2014/main" xmlns="" id="{3FDB64C7-0B80-40E8-9CAA-7EE395F6BA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1721572"/>
              </p:ext>
            </p:extLst>
          </p:nvPr>
        </p:nvGraphicFramePr>
        <p:xfrm>
          <a:off x="6391113" y="749955"/>
          <a:ext cx="5741576" cy="3185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2" name="ตัวแทนเนื้อหา 3">
            <a:extLst>
              <a:ext uri="{FF2B5EF4-FFF2-40B4-BE49-F238E27FC236}">
                <a16:creationId xmlns:a16="http://schemas.microsoft.com/office/drawing/2014/main" xmlns="" id="{2D31AEB6-F2C3-4582-8370-F731E6D2FC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7116947"/>
              </p:ext>
            </p:extLst>
          </p:nvPr>
        </p:nvGraphicFramePr>
        <p:xfrm>
          <a:off x="-1" y="760358"/>
          <a:ext cx="6383045" cy="3006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369399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xmlns="" id="{36FAEC3B-AF1D-4E48-8FA2-C53575F8DFA6}"/>
              </a:ext>
            </a:extLst>
          </p:cNvPr>
          <p:cNvSpPr txBox="1"/>
          <p:nvPr/>
        </p:nvSpPr>
        <p:spPr>
          <a:xfrm>
            <a:off x="0" y="28698"/>
            <a:ext cx="4478929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2000" b="1" u="sng" dirty="0">
                <a:cs typeface="+mj-cs"/>
              </a:rPr>
              <a:t>อาหารปลอดภัย</a:t>
            </a:r>
            <a:endParaRPr lang="en-US" sz="2000" b="1" u="sng" dirty="0">
              <a:cs typeface="+mj-cs"/>
            </a:endParaRPr>
          </a:p>
          <a:p>
            <a:r>
              <a:rPr lang="en-US" sz="2000" b="1" dirty="0">
                <a:cs typeface="+mj-cs"/>
              </a:rPr>
              <a:t>1. </a:t>
            </a:r>
            <a:r>
              <a:rPr lang="th-TH" sz="2000" b="1" dirty="0">
                <a:cs typeface="+mj-cs"/>
              </a:rPr>
              <a:t>ต้นทุนสูง  ความคุมทุน  (ผู้ซื้อและผู้ขาย)</a:t>
            </a:r>
          </a:p>
          <a:p>
            <a:r>
              <a:rPr lang="en-US" sz="2000" b="1" dirty="0">
                <a:cs typeface="+mj-cs"/>
              </a:rPr>
              <a:t>2. </a:t>
            </a:r>
            <a:r>
              <a:rPr lang="th-TH" sz="2000" b="1" dirty="0">
                <a:cs typeface="+mj-cs"/>
              </a:rPr>
              <a:t>ระเบียบการจัดซื้อ (ผัก  ผลไม้)</a:t>
            </a:r>
          </a:p>
          <a:p>
            <a:r>
              <a:rPr lang="en-US" sz="2000" b="1" dirty="0">
                <a:cs typeface="+mj-cs"/>
              </a:rPr>
              <a:t>3. </a:t>
            </a:r>
            <a:r>
              <a:rPr lang="th-TH" sz="2000" b="1" dirty="0">
                <a:cs typeface="+mj-cs"/>
              </a:rPr>
              <a:t>ภาคีเครือข่ายในการขับเคลื่อนงานอาหารปลอดภัย</a:t>
            </a:r>
          </a:p>
          <a:p>
            <a:r>
              <a:rPr lang="en-US" sz="2000" b="1" dirty="0">
                <a:cs typeface="+mj-cs"/>
              </a:rPr>
              <a:t>4. </a:t>
            </a:r>
            <a:r>
              <a:rPr lang="th-TH" sz="2000" b="1" dirty="0">
                <a:cs typeface="+mj-cs"/>
              </a:rPr>
              <a:t>การตรวจยาฆ่าแมลงเพื่อควบคุมคุณภาพ</a:t>
            </a:r>
          </a:p>
          <a:p>
            <a:r>
              <a:rPr lang="en-US" sz="2000" b="1" dirty="0">
                <a:cs typeface="+mj-cs"/>
              </a:rPr>
              <a:t>5. </a:t>
            </a:r>
            <a:r>
              <a:rPr lang="th-TH" sz="2000" b="1" u="sng" dirty="0">
                <a:cs typeface="+mj-cs"/>
              </a:rPr>
              <a:t>ความปลอดภัยในการรับรองมาตรฐานไข่และเนื้อสัตว์</a:t>
            </a:r>
          </a:p>
          <a:p>
            <a:r>
              <a:rPr lang="th-TH" sz="2000" b="1" dirty="0">
                <a:cs typeface="+mj-cs"/>
              </a:rPr>
              <a:t>      </a:t>
            </a:r>
            <a:r>
              <a:rPr lang="en-US" sz="2000" b="1" dirty="0">
                <a:cs typeface="+mj-cs"/>
              </a:rPr>
              <a:t>                 </a:t>
            </a:r>
            <a:r>
              <a:rPr lang="en-US" sz="2000" b="1" u="sng" dirty="0" err="1">
                <a:cs typeface="+mj-cs"/>
              </a:rPr>
              <a:t>sammonella</a:t>
            </a:r>
            <a:endParaRPr lang="en-US" sz="2000" b="1" u="sng" dirty="0">
              <a:cs typeface="+mj-cs"/>
            </a:endParaRPr>
          </a:p>
          <a:p>
            <a:r>
              <a:rPr lang="en-US" sz="2000" b="1" dirty="0">
                <a:cs typeface="+mj-cs"/>
              </a:rPr>
              <a:t>6. </a:t>
            </a:r>
            <a:r>
              <a:rPr lang="th-TH" sz="2000" b="1" dirty="0">
                <a:cs typeface="+mj-cs"/>
              </a:rPr>
              <a:t>สุขาภิบาลอาหารและน้ำในโรงพยาบาล                 </a:t>
            </a:r>
          </a:p>
          <a:p>
            <a:r>
              <a:rPr lang="th-TH" sz="2000" b="1" dirty="0">
                <a:cs typeface="+mj-cs"/>
              </a:rPr>
              <a:t>     ค่าใช้จ่ายในการตรวจน้ำ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xmlns="" id="{7E3B1019-CD8A-4EA8-862B-488D29F80CB6}"/>
              </a:ext>
            </a:extLst>
          </p:cNvPr>
          <p:cNvSpPr txBox="1"/>
          <p:nvPr/>
        </p:nvSpPr>
        <p:spPr>
          <a:xfrm>
            <a:off x="18168" y="5187829"/>
            <a:ext cx="4478929" cy="16312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cs typeface="+mj-cs"/>
              </a:rPr>
              <a:t>HAS</a:t>
            </a:r>
          </a:p>
          <a:p>
            <a:r>
              <a:rPr lang="en-US" sz="2000" b="1" dirty="0">
                <a:cs typeface="+mj-cs"/>
              </a:rPr>
              <a:t>1. </a:t>
            </a:r>
            <a:r>
              <a:rPr lang="th-TH" sz="2000" b="1" dirty="0">
                <a:cs typeface="+mj-cs"/>
              </a:rPr>
              <a:t>โครงสร้างเก่า ชำรุด</a:t>
            </a:r>
          </a:p>
          <a:p>
            <a:r>
              <a:rPr lang="en-US" sz="2000" b="1" dirty="0">
                <a:cs typeface="+mj-cs"/>
              </a:rPr>
              <a:t>2. </a:t>
            </a:r>
            <a:r>
              <a:rPr lang="th-TH" sz="2000" b="1" dirty="0">
                <a:cs typeface="+mj-cs"/>
              </a:rPr>
              <a:t>การปรับปรุงก่อสร้างต้องใช้งบประมาณ (</a:t>
            </a:r>
            <a:r>
              <a:rPr lang="en-US" sz="2000" b="1" dirty="0">
                <a:cs typeface="+mj-cs"/>
              </a:rPr>
              <a:t>IPD</a:t>
            </a:r>
            <a:r>
              <a:rPr lang="th-TH" sz="2000" b="1" dirty="0">
                <a:cs typeface="+mj-cs"/>
              </a:rPr>
              <a:t>)</a:t>
            </a:r>
          </a:p>
          <a:p>
            <a:r>
              <a:rPr lang="en-US" sz="2000" b="1" dirty="0">
                <a:cs typeface="+mj-cs"/>
              </a:rPr>
              <a:t>3. </a:t>
            </a:r>
            <a:r>
              <a:rPr lang="th-TH" sz="2000" b="1" dirty="0">
                <a:cs typeface="+mj-cs"/>
              </a:rPr>
              <a:t>การดูแลรักษาความสะอาด</a:t>
            </a:r>
          </a:p>
          <a:p>
            <a:r>
              <a:rPr lang="en-US" sz="2000" b="1" dirty="0">
                <a:cs typeface="+mj-cs"/>
              </a:rPr>
              <a:t>4. </a:t>
            </a:r>
            <a:r>
              <a:rPr lang="th-TH" sz="2000" b="1" dirty="0">
                <a:cs typeface="+mj-cs"/>
              </a:rPr>
              <a:t>มาตรฐานการประเมิน  </a:t>
            </a:r>
            <a:r>
              <a:rPr lang="en-US" sz="2000" b="1" dirty="0">
                <a:cs typeface="+mj-cs"/>
              </a:rPr>
              <a:t>HAS</a:t>
            </a:r>
            <a:endParaRPr lang="th-TH" sz="2000" b="1" dirty="0">
              <a:cs typeface="+mj-cs"/>
            </a:endParaRP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xmlns="" id="{735A1B68-1415-4A82-90AC-D4ED9A8C3997}"/>
              </a:ext>
            </a:extLst>
          </p:cNvPr>
          <p:cNvSpPr txBox="1"/>
          <p:nvPr/>
        </p:nvSpPr>
        <p:spPr>
          <a:xfrm>
            <a:off x="18168" y="2916040"/>
            <a:ext cx="4435462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2000" b="1" u="sng" dirty="0">
                <a:cs typeface="+mj-cs"/>
              </a:rPr>
              <a:t>น้ำเสีย</a:t>
            </a:r>
            <a:endParaRPr lang="en-US" sz="2000" b="1" u="sng" dirty="0">
              <a:cs typeface="+mj-cs"/>
            </a:endParaRPr>
          </a:p>
          <a:p>
            <a:r>
              <a:rPr lang="en-US" sz="2000" b="1" dirty="0">
                <a:cs typeface="+mj-cs"/>
              </a:rPr>
              <a:t>1. </a:t>
            </a:r>
            <a:r>
              <a:rPr lang="th-TH" sz="2000" b="1" dirty="0">
                <a:cs typeface="+mj-cs"/>
              </a:rPr>
              <a:t>อายุการใช้งานนาน  วัสดุอุปกรณ์ชำรุด                                                                </a:t>
            </a:r>
          </a:p>
          <a:p>
            <a:r>
              <a:rPr lang="th-TH" sz="2000" b="1" dirty="0">
                <a:cs typeface="+mj-cs"/>
              </a:rPr>
              <a:t>      ความสามารถในการรองรับน้ำ  โครงสร้างไม่มาตรฐาน</a:t>
            </a:r>
          </a:p>
          <a:p>
            <a:r>
              <a:rPr lang="en-US" sz="2000" b="1" dirty="0">
                <a:cs typeface="+mj-cs"/>
              </a:rPr>
              <a:t>2. </a:t>
            </a:r>
            <a:r>
              <a:rPr lang="th-TH" sz="2000" b="1" dirty="0">
                <a:cs typeface="+mj-cs"/>
              </a:rPr>
              <a:t>การขยายบริการ   ล้างไต  ผ่าตัด  ขยายเตียง</a:t>
            </a:r>
          </a:p>
          <a:p>
            <a:r>
              <a:rPr lang="en-US" sz="2000" b="1" dirty="0">
                <a:cs typeface="+mj-cs"/>
              </a:rPr>
              <a:t>3. </a:t>
            </a:r>
            <a:r>
              <a:rPr lang="th-TH" sz="2000" b="1" dirty="0">
                <a:cs typeface="+mj-cs"/>
              </a:rPr>
              <a:t>งบประมาณในการตรวจและซ่อมแซม</a:t>
            </a:r>
          </a:p>
          <a:p>
            <a:r>
              <a:rPr lang="en-US" sz="2000" b="1" dirty="0">
                <a:cs typeface="+mj-cs"/>
              </a:rPr>
              <a:t>4. </a:t>
            </a:r>
            <a:r>
              <a:rPr lang="th-TH" sz="2000" b="1" dirty="0">
                <a:cs typeface="+mj-cs"/>
              </a:rPr>
              <a:t>ผู้เชี่ยวชาญเฉพาะด้านระบบบำบัดน้ำเสีย</a:t>
            </a:r>
          </a:p>
          <a:p>
            <a:r>
              <a:rPr lang="en-US" sz="2000" b="1" dirty="0">
                <a:cs typeface="+mj-cs"/>
              </a:rPr>
              <a:t>5. </a:t>
            </a:r>
            <a:r>
              <a:rPr lang="th-TH" sz="2000" b="1" dirty="0">
                <a:cs typeface="+mj-cs"/>
              </a:rPr>
              <a:t>ผู้ดูแลระบบและอัตรากำลัง</a:t>
            </a: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xmlns="" id="{916DF9A3-0EE2-4DFA-9FDB-F160C4FF6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589" y="2593947"/>
            <a:ext cx="3010865" cy="2309780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B7BFE09A-C42B-466C-AD4B-DE4407AA4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753" y="2643261"/>
            <a:ext cx="2432482" cy="2273549"/>
          </a:xfrm>
          <a:prstGeom prst="rect">
            <a:avLst/>
          </a:prstGeom>
        </p:spPr>
      </p:pic>
      <p:pic>
        <p:nvPicPr>
          <p:cNvPr id="4" name="รูปภาพ 18">
            <a:extLst>
              <a:ext uri="{FF2B5EF4-FFF2-40B4-BE49-F238E27FC236}">
                <a16:creationId xmlns:a16="http://schemas.microsoft.com/office/drawing/2014/main" xmlns="" id="{37DF9767-5125-429F-AE60-5D6339791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094" y="4843283"/>
            <a:ext cx="2434738" cy="1989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ACA7B0E8-87C6-4D29-A7EC-452FF0A8A6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90" y="4917708"/>
            <a:ext cx="2581562" cy="1940292"/>
          </a:xfrm>
          <a:prstGeom prst="rect">
            <a:avLst/>
          </a:prstGeom>
        </p:spPr>
      </p:pic>
      <p:pic>
        <p:nvPicPr>
          <p:cNvPr id="9" name="รูปภาพ 12">
            <a:extLst>
              <a:ext uri="{FF2B5EF4-FFF2-40B4-BE49-F238E27FC236}">
                <a16:creationId xmlns:a16="http://schemas.microsoft.com/office/drawing/2014/main" xmlns="" id="{8198A853-DB6D-4FA0-A798-C29299465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44" y="4882968"/>
            <a:ext cx="2766750" cy="194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xmlns="" id="{2D06CC5A-5A0D-4202-9C75-6F7D3B69CC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753" y="19022"/>
            <a:ext cx="2968101" cy="2611155"/>
          </a:xfrm>
          <a:prstGeom prst="rect">
            <a:avLst/>
          </a:prstGeom>
        </p:spPr>
      </p:pic>
      <p:pic>
        <p:nvPicPr>
          <p:cNvPr id="23" name="รูปภาพ 9">
            <a:extLst>
              <a:ext uri="{FF2B5EF4-FFF2-40B4-BE49-F238E27FC236}">
                <a16:creationId xmlns:a16="http://schemas.microsoft.com/office/drawing/2014/main" xmlns="" id="{F8DB73C2-4378-4BC6-AEBF-29682D679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520" y="0"/>
            <a:ext cx="2142479" cy="265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xmlns="" id="{31897E6B-ECCD-4BE6-864F-A752999DCE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90" y="32106"/>
            <a:ext cx="3036164" cy="2611155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xmlns="" id="{C39C382B-1BA2-4139-858E-6D5557317D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235" y="2669132"/>
            <a:ext cx="2266765" cy="215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9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ัวแทน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0602536"/>
              </p:ext>
            </p:extLst>
          </p:nvPr>
        </p:nvGraphicFramePr>
        <p:xfrm>
          <a:off x="-14852" y="914401"/>
          <a:ext cx="5848723" cy="2330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-1" y="1"/>
            <a:ext cx="5833871" cy="914400"/>
          </a:xfrm>
          <a:solidFill>
            <a:srgbClr val="00FFFF"/>
          </a:solidFill>
        </p:spPr>
        <p:txBody>
          <a:bodyPr>
            <a:normAutofit/>
          </a:bodyPr>
          <a:lstStyle/>
          <a:p>
            <a:pPr algn="ctr"/>
            <a:r>
              <a:rPr lang="th-TH" sz="2000" b="1" dirty="0"/>
              <a:t>เปรียบเทียบร้อยละการดำเนินงาน </a:t>
            </a:r>
            <a:r>
              <a:rPr lang="en-US" sz="2000" b="1" dirty="0"/>
              <a:t> Active  Community</a:t>
            </a:r>
            <a:r>
              <a:rPr lang="th-TH" sz="2000" b="1" dirty="0"/>
              <a:t/>
            </a:r>
            <a:br>
              <a:rPr lang="th-TH" sz="2000" b="1" dirty="0"/>
            </a:br>
            <a:r>
              <a:rPr lang="th-TH" sz="2000" b="1" dirty="0"/>
              <a:t>ต่ออัตราการเกิดไข้เลือดดอก ปี </a:t>
            </a:r>
            <a:r>
              <a:rPr lang="en-US" sz="2000" b="1" dirty="0"/>
              <a:t> </a:t>
            </a:r>
            <a:r>
              <a:rPr lang="en-US" sz="2000" b="1" u="sng" dirty="0"/>
              <a:t>2562   </a:t>
            </a:r>
            <a:endParaRPr lang="th-TH" sz="2000" b="1" u="sng" dirty="0"/>
          </a:p>
        </p:txBody>
      </p:sp>
      <p:sp>
        <p:nvSpPr>
          <p:cNvPr id="2" name="TextBox 1"/>
          <p:cNvSpPr txBox="1"/>
          <p:nvPr/>
        </p:nvSpPr>
        <p:spPr>
          <a:xfrm>
            <a:off x="10327341" y="3245224"/>
            <a:ext cx="161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graphicFrame>
        <p:nvGraphicFramePr>
          <p:cNvPr id="5" name="ตัวแทนเนื้อหา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7990946"/>
              </p:ext>
            </p:extLst>
          </p:nvPr>
        </p:nvGraphicFramePr>
        <p:xfrm>
          <a:off x="3330367" y="655330"/>
          <a:ext cx="2503503" cy="1198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ตัวแทนเนื้อหา 2">
            <a:extLst>
              <a:ext uri="{FF2B5EF4-FFF2-40B4-BE49-F238E27FC236}">
                <a16:creationId xmlns:a16="http://schemas.microsoft.com/office/drawing/2014/main" xmlns="" id="{E7CD3FFD-6854-4ADA-AC78-4A65DEBC7767}"/>
              </a:ext>
            </a:extLst>
          </p:cNvPr>
          <p:cNvSpPr txBox="1">
            <a:spLocks/>
          </p:cNvSpPr>
          <p:nvPr/>
        </p:nvSpPr>
        <p:spPr>
          <a:xfrm>
            <a:off x="-1" y="3765423"/>
            <a:ext cx="6754376" cy="3212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AutoNum type="arabicPeriod"/>
            </a:pPr>
            <a:r>
              <a:rPr lang="th-TH" sz="1800" dirty="0">
                <a:cs typeface="+mj-cs"/>
              </a:rPr>
              <a:t>มาตรฐานการประเมินงานของทีมประเมิน</a:t>
            </a:r>
            <a:r>
              <a:rPr lang="en-US" sz="1800" dirty="0">
                <a:cs typeface="+mj-cs"/>
              </a:rPr>
              <a:t> GCH </a:t>
            </a:r>
            <a:r>
              <a:rPr lang="th-TH" sz="1800" dirty="0">
                <a:cs typeface="+mj-cs"/>
              </a:rPr>
              <a:t>   นิยามการประเมินไม่ชัดเจน  เช่น  </a:t>
            </a:r>
            <a:r>
              <a:rPr lang="en-US" sz="1800" dirty="0">
                <a:cs typeface="+mj-cs"/>
              </a:rPr>
              <a:t>HAS </a:t>
            </a:r>
            <a:r>
              <a:rPr lang="th-TH" sz="1800" dirty="0">
                <a:cs typeface="+mj-cs"/>
              </a:rPr>
              <a:t>              / ภาคีเครือข่าย </a:t>
            </a:r>
            <a:r>
              <a:rPr lang="en-US" sz="1800" dirty="0">
                <a:cs typeface="+mj-cs"/>
              </a:rPr>
              <a:t> </a:t>
            </a:r>
            <a:r>
              <a:rPr lang="th-TH" sz="1800" dirty="0">
                <a:cs typeface="+mj-cs"/>
              </a:rPr>
              <a:t>/ </a:t>
            </a:r>
            <a:r>
              <a:rPr lang="th-TH" sz="1800" dirty="0" err="1">
                <a:cs typeface="+mj-cs"/>
              </a:rPr>
              <a:t>นวต</a:t>
            </a:r>
            <a:r>
              <a:rPr lang="th-TH" sz="1800" dirty="0">
                <a:cs typeface="+mj-cs"/>
              </a:rPr>
              <a:t>กรรม</a:t>
            </a:r>
            <a:r>
              <a:rPr lang="en-US" sz="1800" dirty="0">
                <a:cs typeface="+mj-cs"/>
              </a:rPr>
              <a:t>	                     </a:t>
            </a:r>
          </a:p>
          <a:p>
            <a:pPr marL="457200" indent="-457200">
              <a:buAutoNum type="arabicPeriod"/>
            </a:pPr>
            <a:r>
              <a:rPr lang="th-TH" sz="1800" dirty="0">
                <a:cs typeface="+mj-cs"/>
              </a:rPr>
              <a:t>ขยายงานโรงพยาบาลอาหารปลอดภัยและคลีนิคบริการอาชีวอนามัยให้ครอบคลุม</a:t>
            </a:r>
            <a:r>
              <a:rPr lang="en-US" sz="1800" dirty="0">
                <a:cs typeface="+mj-cs"/>
              </a:rPr>
              <a:t>                          </a:t>
            </a:r>
          </a:p>
          <a:p>
            <a:pPr marL="457200" indent="-457200">
              <a:buAutoNum type="arabicPeriod"/>
            </a:pPr>
            <a:r>
              <a:rPr lang="th-TH" sz="1800" dirty="0">
                <a:cs typeface="+mj-cs"/>
              </a:rPr>
              <a:t>เน้นคุณภาพระบบบำบัดนำเสียโรงพยาบาล  (สำรวจความเร่งด่วนในการวางแผนพัฒนาและพัฒนาบุคลากรที่มี</a:t>
            </a:r>
            <a:r>
              <a:rPr lang="th-TH" sz="1800" b="1" u="sng" dirty="0">
                <a:cs typeface="+mj-cs"/>
              </a:rPr>
              <a:t>ความเชี่ยวชาญ</a:t>
            </a:r>
            <a:r>
              <a:rPr lang="th-TH" sz="1800" dirty="0">
                <a:cs typeface="+mj-cs"/>
              </a:rPr>
              <a:t>ด้านระบบบำบัด</a:t>
            </a:r>
            <a:r>
              <a:rPr lang="en-US" sz="1800" dirty="0">
                <a:cs typeface="+mj-cs"/>
              </a:rPr>
              <a:t>                                                              </a:t>
            </a:r>
          </a:p>
          <a:p>
            <a:pPr marL="457200" indent="-457200">
              <a:buAutoNum type="arabicPeriod"/>
            </a:pPr>
            <a:r>
              <a:rPr lang="th-TH" sz="1800" dirty="0">
                <a:cs typeface="+mj-cs"/>
              </a:rPr>
              <a:t>การเชื่อมโยงงาน </a:t>
            </a:r>
            <a:r>
              <a:rPr lang="en-US" sz="1800" dirty="0">
                <a:cs typeface="+mj-cs"/>
              </a:rPr>
              <a:t> GCH  </a:t>
            </a:r>
            <a:r>
              <a:rPr lang="th-TH" sz="1800" dirty="0">
                <a:cs typeface="+mj-cs"/>
              </a:rPr>
              <a:t>ต่อข้อมูลอื่น  เช่น  </a:t>
            </a:r>
            <a:r>
              <a:rPr lang="en-US" sz="1800" u="sng" dirty="0">
                <a:cs typeface="+mj-cs"/>
              </a:rPr>
              <a:t>EHA</a:t>
            </a:r>
            <a:r>
              <a:rPr lang="en-US" sz="1800" dirty="0">
                <a:cs typeface="+mj-cs"/>
              </a:rPr>
              <a:t>  </a:t>
            </a:r>
            <a:r>
              <a:rPr lang="th-TH" sz="1800" dirty="0">
                <a:cs typeface="+mj-cs"/>
              </a:rPr>
              <a:t>( ร้านอาหารแผงลอย  สิ่งปฏิกูล)                             อัตราโรค </a:t>
            </a:r>
            <a:r>
              <a:rPr lang="en-US" sz="1800" dirty="0">
                <a:cs typeface="+mj-cs"/>
              </a:rPr>
              <a:t> </a:t>
            </a:r>
            <a:r>
              <a:rPr lang="th-TH" sz="1800" dirty="0">
                <a:cs typeface="+mj-cs"/>
              </a:rPr>
              <a:t>ไข้เลือดออก   อุจจาระร่วง   การเจ็บป่วยของบุคลากร </a:t>
            </a:r>
            <a:r>
              <a:rPr lang="th-TH" sz="1800" u="sng" dirty="0">
                <a:solidFill>
                  <a:srgbClr val="FF0000"/>
                </a:solidFill>
                <a:cs typeface="+mj-cs"/>
              </a:rPr>
              <a:t>(สารเคมี)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cs typeface="+mj-cs"/>
              </a:rPr>
              <a:t>5.  </a:t>
            </a:r>
            <a:r>
              <a:rPr lang="th-TH" sz="1800" dirty="0">
                <a:solidFill>
                  <a:schemeClr val="tx1"/>
                </a:solidFill>
                <a:cs typeface="+mj-cs"/>
              </a:rPr>
              <a:t>การประชุมติดตามความก้าวหน้าร่วมกันวางแผนงานผ่านระบบ </a:t>
            </a:r>
            <a:r>
              <a:rPr lang="en-US" sz="1800" dirty="0">
                <a:solidFill>
                  <a:schemeClr val="tx1"/>
                </a:solidFill>
                <a:cs typeface="+mj-cs"/>
              </a:rPr>
              <a:t> </a:t>
            </a:r>
            <a:r>
              <a:rPr lang="en-US" sz="1600" dirty="0">
                <a:solidFill>
                  <a:schemeClr val="tx1"/>
                </a:solidFill>
                <a:cs typeface="+mj-cs"/>
              </a:rPr>
              <a:t>VDO CONFERENCE</a:t>
            </a:r>
            <a:r>
              <a:rPr lang="th-TH" sz="1800" dirty="0">
                <a:solidFill>
                  <a:schemeClr val="tx1"/>
                </a:solidFill>
                <a:cs typeface="+mj-cs"/>
              </a:rPr>
              <a:t>                ระหว่างผู้ประสานงานระดับจังหวัด  ลดต้นทุน  ลดเวลา  </a:t>
            </a:r>
            <a:r>
              <a:rPr lang="en-US" sz="1800" dirty="0">
                <a:solidFill>
                  <a:schemeClr val="tx1"/>
                </a:solidFill>
                <a:cs typeface="+mj-cs"/>
              </a:rPr>
              <a:t> </a:t>
            </a:r>
            <a:r>
              <a:rPr lang="en-US" sz="1600" dirty="0">
                <a:solidFill>
                  <a:schemeClr val="tx1"/>
                </a:solidFill>
                <a:cs typeface="+mj-cs"/>
              </a:rPr>
              <a:t>E - Energy</a:t>
            </a:r>
            <a:endParaRPr lang="th-TH" sz="1800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xmlns="" id="{7B723F78-4089-43B0-BA6B-B46237960188}"/>
              </a:ext>
            </a:extLst>
          </p:cNvPr>
          <p:cNvSpPr txBox="1">
            <a:spLocks/>
          </p:cNvSpPr>
          <p:nvPr/>
        </p:nvSpPr>
        <p:spPr>
          <a:xfrm>
            <a:off x="-23995" y="3243166"/>
            <a:ext cx="6778370" cy="522257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th-TH" sz="1600" b="1" u="sng" dirty="0"/>
              <a:t>         </a:t>
            </a:r>
            <a:r>
              <a:rPr lang="th-TH" sz="2000" b="1" u="sng" dirty="0"/>
              <a:t>ประเด็นพัฒนา  </a:t>
            </a:r>
            <a:r>
              <a:rPr lang="en-US" sz="1800" b="1" u="sng" dirty="0"/>
              <a:t>GREEN  CLEAN  HOSPITAL  </a:t>
            </a:r>
            <a:r>
              <a:rPr lang="th-TH" sz="2000" b="1" u="sng" dirty="0"/>
              <a:t>ในปีงบประมาณ  </a:t>
            </a:r>
            <a:r>
              <a:rPr lang="en-US" sz="1600" b="1" u="sng" dirty="0"/>
              <a:t>2563</a:t>
            </a:r>
            <a:endParaRPr lang="th-TH" sz="1200" b="1" u="sng" dirty="0"/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xmlns="" id="{08D20903-77B9-433D-B823-9350FF847262}"/>
              </a:ext>
            </a:extLst>
          </p:cNvPr>
          <p:cNvSpPr/>
          <p:nvPr/>
        </p:nvSpPr>
        <p:spPr>
          <a:xfrm>
            <a:off x="7425" y="6017314"/>
            <a:ext cx="6754376" cy="7270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xmlns="" id="{6F338ABD-6E4A-4E18-B0B3-DD579B66BD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841" y="5878"/>
            <a:ext cx="6241679" cy="3239346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xmlns="" id="{B4A5721E-9092-4DB0-9DC9-CCF98138F9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95" y="3243166"/>
            <a:ext cx="5321174" cy="360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90128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16999</TotalTime>
  <Words>503</Words>
  <Application>Microsoft Office PowerPoint</Application>
  <PresentationFormat>กำหนดเอง</PresentationFormat>
  <Paragraphs>125</Paragraphs>
  <Slides>14</Slides>
  <Notes>0</Notes>
  <HiddenSlides>0</HiddenSlides>
  <MMClips>0</MMClips>
  <ScaleCrop>false</ScaleCrop>
  <HeadingPairs>
    <vt:vector size="6" baseType="variant">
      <vt:variant>
        <vt:lpstr>ชุดรูปแบบ</vt:lpstr>
      </vt:variant>
      <vt:variant>
        <vt:i4>1</vt:i4>
      </vt:variant>
      <vt:variant>
        <vt:lpstr>เซิร์ฟเวอร์ OLE ฝังตัว</vt:lpstr>
      </vt:variant>
      <vt:variant>
        <vt:i4>1</vt:i4>
      </vt:variant>
      <vt:variant>
        <vt:lpstr>ชื่อเรื่องภาพนิ่ง</vt:lpstr>
      </vt:variant>
      <vt:variant>
        <vt:i4>14</vt:i4>
      </vt:variant>
    </vt:vector>
  </HeadingPairs>
  <TitlesOfParts>
    <vt:vector size="16" baseType="lpstr">
      <vt:lpstr>ธีมของ Office</vt:lpstr>
      <vt:lpstr>Worksheet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เปรียบเทียบร้อยละการดำเนินงาน  Active  Community ต่ออัตราการเกิดไข้เลือดดอก ปี  2562  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Admin</dc:creator>
  <cp:lastModifiedBy>Windows User</cp:lastModifiedBy>
  <cp:revision>252</cp:revision>
  <cp:lastPrinted>2020-08-04T06:46:50Z</cp:lastPrinted>
  <dcterms:created xsi:type="dcterms:W3CDTF">2019-07-23T05:31:33Z</dcterms:created>
  <dcterms:modified xsi:type="dcterms:W3CDTF">2020-08-05T09:41:44Z</dcterms:modified>
</cp:coreProperties>
</file>