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2" r:id="rId6"/>
    <p:sldId id="281" r:id="rId7"/>
    <p:sldId id="260" r:id="rId8"/>
    <p:sldId id="271" r:id="rId9"/>
    <p:sldId id="267" r:id="rId10"/>
    <p:sldId id="273" r:id="rId11"/>
    <p:sldId id="279" r:id="rId12"/>
    <p:sldId id="272" r:id="rId13"/>
    <p:sldId id="264" r:id="rId14"/>
    <p:sldId id="276" r:id="rId15"/>
    <p:sldId id="263" r:id="rId16"/>
    <p:sldId id="266" r:id="rId17"/>
    <p:sldId id="270" r:id="rId18"/>
    <p:sldId id="282" r:id="rId19"/>
    <p:sldId id="277" r:id="rId20"/>
    <p:sldId id="278" r:id="rId21"/>
    <p:sldId id="269" r:id="rId22"/>
  </p:sldIdLst>
  <p:sldSz cx="9144000" cy="5143500" type="screen16x9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  <a:srgbClr val="FF0000"/>
    <a:srgbClr val="FFFF00"/>
    <a:srgbClr val="0000DA"/>
    <a:srgbClr val="F2F2F2"/>
    <a:srgbClr val="29123A"/>
    <a:srgbClr val="372947"/>
    <a:srgbClr val="1B0C26"/>
    <a:srgbClr val="000000"/>
    <a:srgbClr val="F6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ลักษณะสีอ่อน 1 - เน้น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2" autoAdjust="0"/>
  </p:normalViewPr>
  <p:slideViewPr>
    <p:cSldViewPr>
      <p:cViewPr>
        <p:scale>
          <a:sx n="91" d="100"/>
          <a:sy n="91" d="100"/>
        </p:scale>
        <p:origin x="-76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2561</c:v>
                </c:pt>
              </c:strCache>
            </c:strRef>
          </c:tx>
          <c:spPr>
            <a:solidFill>
              <a:srgbClr val="4BACC6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14.964961147602502</c:v>
                </c:pt>
                <c:pt idx="1">
                  <c:v>15.186249182906034</c:v>
                </c:pt>
                <c:pt idx="2">
                  <c:v>15.122500442707468</c:v>
                </c:pt>
                <c:pt idx="3">
                  <c:v>17.776833927709401</c:v>
                </c:pt>
                <c:pt idx="4">
                  <c:v>16.090046231166156</c:v>
                </c:pt>
                <c:pt idx="5">
                  <c:v>14.733133758140307</c:v>
                </c:pt>
                <c:pt idx="6">
                  <c:v>15.597459014762105</c:v>
                </c:pt>
                <c:pt idx="7">
                  <c:v>15.498719164401242</c:v>
                </c:pt>
                <c:pt idx="8" formatCode="General">
                  <c:v>17.649999999999999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2562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8575490685835336E-3"/>
                  <c:y val="2.8841451732838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588663754637836E-3"/>
                  <c:y val="2.474323214152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177327509275672E-3"/>
                  <c:y val="2.474323214152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77327509275672E-3"/>
                  <c:y val="2.474323214152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767454938224891E-3"/>
                  <c:y val="1.6495488094348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5765991263913503E-3"/>
                  <c:y val="2.0619360117936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177327509275672E-3"/>
                  <c:y val="2.474323214152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7177327509275672E-3"/>
                  <c:y val="2.474323214152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1.4763379070100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15.701061002089133</c:v>
                </c:pt>
                <c:pt idx="1">
                  <c:v>15.898571335440396</c:v>
                </c:pt>
                <c:pt idx="2">
                  <c:v>16.045962844113369</c:v>
                </c:pt>
                <c:pt idx="3">
                  <c:v>18.617393595002447</c:v>
                </c:pt>
                <c:pt idx="4">
                  <c:v>17.170255869965743</c:v>
                </c:pt>
                <c:pt idx="5">
                  <c:v>15.387927191759823</c:v>
                </c:pt>
                <c:pt idx="6">
                  <c:v>16.418711246402356</c:v>
                </c:pt>
                <c:pt idx="7">
                  <c:v>16.325793831666459</c:v>
                </c:pt>
                <c:pt idx="8">
                  <c:v>18.52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4"/>
              <c:layout>
                <c:manualLayout>
                  <c:x val="-3.7154003343860299E-3"/>
                  <c:y val="1.235839340885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Sheet1!$D$2:$D$10</c:f>
              <c:numCache>
                <c:formatCode>0.00</c:formatCode>
                <c:ptCount val="9"/>
                <c:pt idx="0">
                  <c:v>16.786557801706621</c:v>
                </c:pt>
                <c:pt idx="1">
                  <c:v>16.923307826566898</c:v>
                </c:pt>
                <c:pt idx="2">
                  <c:v>17.073513341063144</c:v>
                </c:pt>
                <c:pt idx="3">
                  <c:v>19.66744887444813</c:v>
                </c:pt>
                <c:pt idx="4">
                  <c:v>18.327908334165926</c:v>
                </c:pt>
                <c:pt idx="5">
                  <c:v>16.408485800777807</c:v>
                </c:pt>
                <c:pt idx="6">
                  <c:v>17.321021284454499</c:v>
                </c:pt>
                <c:pt idx="7">
                  <c:v>17.354893937868638</c:v>
                </c:pt>
                <c:pt idx="8">
                  <c:v>19.63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494016"/>
        <c:axId val="125495552"/>
      </c:barChart>
      <c:catAx>
        <c:axId val="12549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5495552"/>
        <c:crosses val="autoZero"/>
        <c:auto val="1"/>
        <c:lblAlgn val="ctr"/>
        <c:lblOffset val="100"/>
        <c:noMultiLvlLbl val="0"/>
      </c:catAx>
      <c:valAx>
        <c:axId val="1254955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254940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600">
          <a:latin typeface="Kanit Thin" pitchFamily="2" charset="-34"/>
          <a:cs typeface="Kanit Thin" pitchFamily="2" charset="-34"/>
        </a:defRPr>
      </a:pPr>
      <a:endParaRPr lang="th-TH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1.8383757906463439E-3"/>
                  <c:y val="1.31017188566349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130848351078242E-3"/>
                  <c:y val="4.05560096497214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151273719390315E-3"/>
                  <c:y val="3.59354912946180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383757906464114E-3"/>
                  <c:y val="1.37926143126954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3.95581046550383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1474522138097632E-2"/>
                  <c:y val="5.6318905742499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565774885740082E-3"/>
                  <c:y val="3.74846343237848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4238003367557039E-3"/>
                  <c:y val="1.60398844572825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หนองคาย</c:v>
                </c:pt>
                <c:pt idx="4">
                  <c:v>เลย</c:v>
                </c:pt>
                <c:pt idx="5">
                  <c:v>หนองบัวลำภู</c:v>
                </c:pt>
                <c:pt idx="6">
                  <c:v>บังกาฬ</c:v>
                </c:pt>
                <c:pt idx="7">
                  <c:v>เขต 8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86.4</c:v>
                </c:pt>
                <c:pt idx="1">
                  <c:v>47.11</c:v>
                </c:pt>
                <c:pt idx="2">
                  <c:v>91.6</c:v>
                </c:pt>
                <c:pt idx="3">
                  <c:v>81.790000000000006</c:v>
                </c:pt>
                <c:pt idx="4">
                  <c:v>92.54</c:v>
                </c:pt>
                <c:pt idx="5">
                  <c:v>95.88</c:v>
                </c:pt>
                <c:pt idx="6">
                  <c:v>67.98</c:v>
                </c:pt>
                <c:pt idx="7">
                  <c:v>81.75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808320"/>
        <c:axId val="156809856"/>
      </c:barChart>
      <c:catAx>
        <c:axId val="15680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6809856"/>
        <c:crossesAt val="0"/>
        <c:auto val="1"/>
        <c:lblAlgn val="ctr"/>
        <c:lblOffset val="100"/>
        <c:noMultiLvlLbl val="0"/>
      </c:catAx>
      <c:valAx>
        <c:axId val="156809856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56808320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Kanit Thin" pitchFamily="2" charset="-34"/>
          <a:cs typeface="Kanit Thin" pitchFamily="2" charset="-34"/>
        </a:defRPr>
      </a:pPr>
      <a:endParaRPr lang="th-TH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คัดกรอง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7.3535031625853592E-3"/>
                  <c:y val="6.80281556017584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14606257541683E-3"/>
                  <c:y val="2.92512141508086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4.1770160458361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383757906463439E-3"/>
                  <c:y val="-1.1402998873141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76751581292553E-3"/>
                  <c:y val="3.82973320424714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383757906463439E-3"/>
                  <c:y val="2.22296728934880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565774885740082E-3"/>
                  <c:y val="3.74846343237848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9389277086946014E-3"/>
                  <c:y val="9.7409811608233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หนองคาย</c:v>
                </c:pt>
                <c:pt idx="4">
                  <c:v>เลย</c:v>
                </c:pt>
                <c:pt idx="5">
                  <c:v>หนองบัวลำภู</c:v>
                </c:pt>
                <c:pt idx="6">
                  <c:v>บึงกาฬ</c:v>
                </c:pt>
                <c:pt idx="7">
                  <c:v>เขต 8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85.34</c:v>
                </c:pt>
                <c:pt idx="1">
                  <c:v>47.01</c:v>
                </c:pt>
                <c:pt idx="2">
                  <c:v>90.83</c:v>
                </c:pt>
                <c:pt idx="3">
                  <c:v>77.88</c:v>
                </c:pt>
                <c:pt idx="4">
                  <c:v>89.5</c:v>
                </c:pt>
                <c:pt idx="5">
                  <c:v>95.39</c:v>
                </c:pt>
                <c:pt idx="6">
                  <c:v>67.77</c:v>
                </c:pt>
                <c:pt idx="7">
                  <c:v>76.28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คอลัมน์1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หนองคาย</c:v>
                </c:pt>
                <c:pt idx="4">
                  <c:v>เลย</c:v>
                </c:pt>
                <c:pt idx="5">
                  <c:v>หนองบัวลำภู</c:v>
                </c:pt>
                <c:pt idx="6">
                  <c:v>บึงกาฬ</c:v>
                </c:pt>
                <c:pt idx="7">
                  <c:v>เขต 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คอลัมน์2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หนองคาย</c:v>
                </c:pt>
                <c:pt idx="4">
                  <c:v>เลย</c:v>
                </c:pt>
                <c:pt idx="5">
                  <c:v>หนองบัวลำภู</c:v>
                </c:pt>
                <c:pt idx="6">
                  <c:v>บึงกาฬ</c:v>
                </c:pt>
                <c:pt idx="7">
                  <c:v>เขต 8</c:v>
                </c:pt>
              </c:strCache>
            </c:strRef>
          </c:cat>
          <c:val>
            <c:numRef>
              <c:f>Sheet1!$D$2:$D$9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176960"/>
        <c:axId val="159326208"/>
      </c:barChart>
      <c:catAx>
        <c:axId val="15917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326208"/>
        <c:crosses val="autoZero"/>
        <c:auto val="1"/>
        <c:lblAlgn val="ctr"/>
        <c:lblOffset val="100"/>
        <c:noMultiLvlLbl val="0"/>
      </c:catAx>
      <c:valAx>
        <c:axId val="159326208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591769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Kanit Thin" pitchFamily="2" charset="-34"/>
          <a:cs typeface="Kanit Thin" pitchFamily="2" charset="-34"/>
        </a:defRPr>
      </a:pPr>
      <a:endParaRPr lang="th-TH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คัดกรอง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7.3535031625853592E-3"/>
                  <c:y val="3.82973320424714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333253815102703E-5"/>
                  <c:y val="-2.24330233148697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5.4746893202342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383757906463439E-3"/>
                  <c:y val="-1.7701902169600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383757906463439E-3"/>
                  <c:y val="3.82973320424714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6767515812926878E-3"/>
                  <c:y val="2.2229672893488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56614794553544E-3"/>
                  <c:y val="5.98990985128633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1457545389064011E-4"/>
                  <c:y val="3.44207786436424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หนองคาย</c:v>
                </c:pt>
                <c:pt idx="4">
                  <c:v>เลย</c:v>
                </c:pt>
                <c:pt idx="5">
                  <c:v>หนองบัวลำภู</c:v>
                </c:pt>
                <c:pt idx="6">
                  <c:v>บึงกาฬ</c:v>
                </c:pt>
                <c:pt idx="7">
                  <c:v>เขต 8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84.47</c:v>
                </c:pt>
                <c:pt idx="1">
                  <c:v>47.38</c:v>
                </c:pt>
                <c:pt idx="2">
                  <c:v>90.78</c:v>
                </c:pt>
                <c:pt idx="3">
                  <c:v>77.41</c:v>
                </c:pt>
                <c:pt idx="4">
                  <c:v>88.95</c:v>
                </c:pt>
                <c:pt idx="5">
                  <c:v>95.9</c:v>
                </c:pt>
                <c:pt idx="6">
                  <c:v>67.66</c:v>
                </c:pt>
                <c:pt idx="7">
                  <c:v>80.27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คอลัมน์1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หนองคาย</c:v>
                </c:pt>
                <c:pt idx="4">
                  <c:v>เลย</c:v>
                </c:pt>
                <c:pt idx="5">
                  <c:v>หนองบัวลำภู</c:v>
                </c:pt>
                <c:pt idx="6">
                  <c:v>บึงกาฬ</c:v>
                </c:pt>
                <c:pt idx="7">
                  <c:v>เขต 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คอลัมน์2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หนองคาย</c:v>
                </c:pt>
                <c:pt idx="4">
                  <c:v>เลย</c:v>
                </c:pt>
                <c:pt idx="5">
                  <c:v>หนองบัวลำภู</c:v>
                </c:pt>
                <c:pt idx="6">
                  <c:v>บึงกาฬ</c:v>
                </c:pt>
                <c:pt idx="7">
                  <c:v>เขต 8</c:v>
                </c:pt>
              </c:strCache>
            </c:strRef>
          </c:cat>
          <c:val>
            <c:numRef>
              <c:f>Sheet1!$D$2:$D$9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162560"/>
        <c:axId val="160164096"/>
      </c:barChart>
      <c:catAx>
        <c:axId val="16016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164096"/>
        <c:crosses val="autoZero"/>
        <c:auto val="1"/>
        <c:lblAlgn val="ctr"/>
        <c:lblOffset val="100"/>
        <c:noMultiLvlLbl val="0"/>
      </c:catAx>
      <c:valAx>
        <c:axId val="160164096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601625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Kanit Thin" pitchFamily="2" charset="-34"/>
          <a:cs typeface="Kanit Thin" pitchFamily="2" charset="-34"/>
        </a:defRPr>
      </a:pPr>
      <a:endParaRPr lang="th-TH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4999999999999"/>
          <c:y val="0.14687500000000001"/>
          <c:w val="0.59166666666666667"/>
          <c:h val="0.85312500000000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006600"/>
            </a:solidFill>
          </c:spPr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19-4CCF-AD7B-0A8C31656BE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ไตรมาสที่ 1</c:v>
                </c:pt>
                <c:pt idx="1">
                  <c:v>ไตรมาสที่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19-4CCF-AD7B-0A8C31656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4999999999999"/>
          <c:y val="0.14687500000000001"/>
          <c:w val="0.59166666666666667"/>
          <c:h val="0.85312500000000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006600"/>
            </a:solidFill>
          </c:spPr>
          <c:dPt>
            <c:idx val="1"/>
            <c:bubble3D val="0"/>
            <c:spPr>
              <a:solidFill>
                <a:srgbClr val="0000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B1-403E-AE7F-22500288AAF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B1-403E-AE7F-22500288AA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B1-403E-AE7F-22500288A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4999999999999"/>
          <c:y val="0.14687500000000001"/>
          <c:w val="0.59166666666666667"/>
          <c:h val="0.85312500000000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bubble3D val="0"/>
            <c:spPr>
              <a:solidFill>
                <a:srgbClr val="0000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17-45E3-A2A1-6CEA0200F4C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617-45E3-A2A1-6CEA0200F4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74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17-45E3-A2A1-6CEA0200F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-1.7046757914695764E-3"/>
                  <c:y val="1.99101395863853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8.15218313773256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046757914695608E-3"/>
                  <c:y val="1.90907859283492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4093515829390591E-3"/>
                  <c:y val="-7.52509212713780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09351582939184E-3"/>
                  <c:y val="3.06509247895063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046757914695608E-3"/>
                  <c:y val="4.29557342257447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3.60577331092018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4323043042259627E-3"/>
                  <c:y val="2.72781503530935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หนองคาย</c:v>
                </c:pt>
                <c:pt idx="4">
                  <c:v>เลย</c:v>
                </c:pt>
                <c:pt idx="5">
                  <c:v>หนองบัวลำภู</c:v>
                </c:pt>
                <c:pt idx="6">
                  <c:v>บึงกาฬ</c:v>
                </c:pt>
                <c:pt idx="7">
                  <c:v>เขต 8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91.29</c:v>
                </c:pt>
                <c:pt idx="1">
                  <c:v>89.64</c:v>
                </c:pt>
                <c:pt idx="2">
                  <c:v>95.26</c:v>
                </c:pt>
                <c:pt idx="3">
                  <c:v>77.63</c:v>
                </c:pt>
                <c:pt idx="4">
                  <c:v>98.07</c:v>
                </c:pt>
                <c:pt idx="5">
                  <c:v>99.22</c:v>
                </c:pt>
                <c:pt idx="6">
                  <c:v>85.95</c:v>
                </c:pt>
                <c:pt idx="7">
                  <c:v>91.39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168320"/>
        <c:axId val="170169856"/>
      </c:barChart>
      <c:catAx>
        <c:axId val="17016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Kanit Thin" pitchFamily="2" charset="-34"/>
                <a:cs typeface="Kanit Thin" pitchFamily="2" charset="-34"/>
              </a:defRPr>
            </a:pPr>
            <a:endParaRPr lang="th-TH"/>
          </a:p>
        </c:txPr>
        <c:crossAx val="170169856"/>
        <c:crosses val="autoZero"/>
        <c:auto val="1"/>
        <c:lblAlgn val="ctr"/>
        <c:lblOffset val="100"/>
        <c:noMultiLvlLbl val="0"/>
      </c:catAx>
      <c:valAx>
        <c:axId val="170169856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701683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H SarabunPSK" pitchFamily="34" charset="-34"/>
          <a:cs typeface="TH SarabunPSK" pitchFamily="34" charset="-34"/>
        </a:defRPr>
      </a:pPr>
      <a:endParaRPr lang="th-TH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C7AF3-B884-4D84-9565-5C8585836AB6}" type="datetimeFigureOut">
              <a:rPr lang="th-TH" smtClean="0"/>
              <a:t>31/07/63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C83DA-B1C2-4E6D-AB68-47B0316C99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343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FDC6C-E506-41E1-B032-FCA762681F85}" type="datetimeFigureOut">
              <a:rPr lang="th-TH" smtClean="0"/>
              <a:t>31/07/63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0C47F-7F72-4B19-B0DB-B4C1FCF922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131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0C47F-7F72-4B19-B0DB-B4C1FCF922A4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381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0C47F-7F72-4B19-B0DB-B4C1FCF922A4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931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0C47F-7F72-4B19-B0DB-B4C1FCF922A4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938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0C47F-7F72-4B19-B0DB-B4C1FCF922A4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1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31/07/63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31/07/63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31/07/63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10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75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3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68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86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29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75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31/07/63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38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9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67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20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87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94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43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71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44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1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31/07/63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3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43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63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70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08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00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87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34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63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31/07/63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28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05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88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01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3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31/07/63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31/07/63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31/07/63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31/07/63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31/07/63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31/07/63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8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1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5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TH Baijam" pitchFamily="2" charset="-34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1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D040-C9C2-4DF9-AE67-BEE3CFE0F77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E172A-ECD5-4FF4-9E73-70834B2613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TH Baijam" pitchFamily="2" charset="-34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1B0C26">
                <a:lumMod val="97000"/>
                <a:lumOff val="3000"/>
              </a:srgbClr>
            </a:gs>
            <a:gs pos="79000">
              <a:srgbClr val="29123A">
                <a:lumMod val="96000"/>
                <a:lumOff val="4000"/>
              </a:srgbClr>
            </a:gs>
            <a:gs pos="94000">
              <a:srgbClr val="2D223A">
                <a:alpha val="93000"/>
                <a:lumMod val="92000"/>
                <a:lumOff val="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วงรี 1026"/>
          <p:cNvSpPr/>
          <p:nvPr/>
        </p:nvSpPr>
        <p:spPr>
          <a:xfrm>
            <a:off x="3347864" y="4587974"/>
            <a:ext cx="5688632" cy="288032"/>
          </a:xfrm>
          <a:prstGeom prst="ellipse">
            <a:avLst/>
          </a:prstGeom>
          <a:solidFill>
            <a:srgbClr val="0000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24" name="สี่เหลี่ยมผืนผ้า 1023"/>
          <p:cNvSpPr/>
          <p:nvPr/>
        </p:nvSpPr>
        <p:spPr>
          <a:xfrm>
            <a:off x="0" y="195486"/>
            <a:ext cx="9144000" cy="864096"/>
          </a:xfrm>
          <a:prstGeom prst="rect">
            <a:avLst/>
          </a:prstGeom>
          <a:solidFill>
            <a:schemeClr val="bg1">
              <a:lumMod val="95000"/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ชื่อเรื่อง 2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7056784" cy="942950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Kanit Thin" pitchFamily="2" charset="-34"/>
                <a:ea typeface="Tahoma" pitchFamily="34" charset="0"/>
                <a:cs typeface="Kanit Thin" pitchFamily="2" charset="-34"/>
              </a:rPr>
              <a:t>สาขาผู้สูงอายุ</a:t>
            </a:r>
            <a:r>
              <a:rPr lang="th-TH" sz="4800" b="1" dirty="0" smtClean="0">
                <a:solidFill>
                  <a:srgbClr val="FFFF99"/>
                </a:solidFill>
                <a:latin typeface="Kanit Thin" pitchFamily="2" charset="-34"/>
                <a:ea typeface="Tahoma" pitchFamily="34" charset="0"/>
                <a:cs typeface="Kanit Thin" pitchFamily="2" charset="-34"/>
              </a:rPr>
              <a:t> </a:t>
            </a:r>
            <a:r>
              <a:rPr lang="th-TH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Thin" pitchFamily="2" charset="-34"/>
                <a:ea typeface="Tahoma" pitchFamily="34" charset="0"/>
                <a:cs typeface="Kanit Thin" pitchFamily="2" charset="-34"/>
              </a:rPr>
              <a:t>เขตสุขภาพที่ 8</a:t>
            </a:r>
            <a:endParaRPr lang="th-TH" sz="4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Thin" pitchFamily="2" charset="-34"/>
              <a:cs typeface="Kanit Thin" pitchFamily="2" charset="-34"/>
            </a:endParaRPr>
          </a:p>
        </p:txBody>
      </p:sp>
      <p:grpSp>
        <p:nvGrpSpPr>
          <p:cNvPr id="1025" name="กลุ่ม 1024"/>
          <p:cNvGrpSpPr/>
          <p:nvPr/>
        </p:nvGrpSpPr>
        <p:grpSpPr>
          <a:xfrm>
            <a:off x="8100392" y="267494"/>
            <a:ext cx="965328" cy="864096"/>
            <a:chOff x="8100392" y="123478"/>
            <a:chExt cx="965328" cy="864096"/>
          </a:xfrm>
        </p:grpSpPr>
        <p:pic>
          <p:nvPicPr>
            <p:cNvPr id="8" name="Picture 13" descr="D:\1. วิ 63\งานพี่จุ๋ม\symbol-ministry\logo MO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123478"/>
              <a:ext cx="504056" cy="505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สี่เหลี่ยมผืนผ้า 30"/>
            <p:cNvSpPr/>
            <p:nvPr/>
          </p:nvSpPr>
          <p:spPr>
            <a:xfrm>
              <a:off x="8100392" y="572076"/>
              <a:ext cx="96532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สำนักงานสาธารณสุข</a:t>
              </a:r>
              <a:br>
                <a:rPr lang="th-TH" sz="1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จังหวัดหนองบัวลำภู</a:t>
              </a:r>
              <a:endParaRPr lang="th-TH" sz="1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7505" y="1347614"/>
            <a:ext cx="8928991" cy="3384376"/>
            <a:chOff x="107505" y="1347614"/>
            <a:chExt cx="8928991" cy="3384376"/>
          </a:xfrm>
        </p:grpSpPr>
        <p:grpSp>
          <p:nvGrpSpPr>
            <p:cNvPr id="3" name="Group 2"/>
            <p:cNvGrpSpPr/>
            <p:nvPr/>
          </p:nvGrpSpPr>
          <p:grpSpPr>
            <a:xfrm>
              <a:off x="2123728" y="1347614"/>
              <a:ext cx="5472608" cy="3379611"/>
              <a:chOff x="466253" y="1846144"/>
              <a:chExt cx="3835583" cy="3379611"/>
            </a:xfrm>
          </p:grpSpPr>
          <p:sp>
            <p:nvSpPr>
              <p:cNvPr id="2" name="Flowchart: Manual Operation 1"/>
              <p:cNvSpPr/>
              <p:nvPr/>
            </p:nvSpPr>
            <p:spPr>
              <a:xfrm rot="4327236">
                <a:off x="875283" y="3406791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5" name="Flowchart: Manual Operation 34"/>
              <p:cNvSpPr/>
              <p:nvPr/>
            </p:nvSpPr>
            <p:spPr>
              <a:xfrm rot="17272764" flipH="1">
                <a:off x="2123464" y="3095224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6" name="Flowchart: Manual Operation 35"/>
              <p:cNvSpPr/>
              <p:nvPr/>
            </p:nvSpPr>
            <p:spPr>
              <a:xfrm flipH="1">
                <a:off x="867850" y="2635948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7" name="Flowchart: Manual Operation 36"/>
              <p:cNvSpPr/>
              <p:nvPr/>
            </p:nvSpPr>
            <p:spPr>
              <a:xfrm rot="2207518" flipH="1">
                <a:off x="2891902" y="2793839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8" name="Flowchart: Manual Operation 37"/>
              <p:cNvSpPr/>
              <p:nvPr/>
            </p:nvSpPr>
            <p:spPr>
              <a:xfrm rot="9388331" flipH="1">
                <a:off x="1800842" y="1846144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 rot="10800000">
              <a:off x="5505221" y="1413415"/>
              <a:ext cx="3531275" cy="3175688"/>
              <a:chOff x="1714434" y="1846144"/>
              <a:chExt cx="2587402" cy="3175688"/>
            </a:xfrm>
          </p:grpSpPr>
          <p:sp>
            <p:nvSpPr>
              <p:cNvPr id="41" name="Flowchart: Manual Operation 40"/>
              <p:cNvSpPr/>
              <p:nvPr/>
            </p:nvSpPr>
            <p:spPr>
              <a:xfrm rot="17272764" flipH="1">
                <a:off x="2123464" y="3095224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Flowchart: Manual Operation 42"/>
              <p:cNvSpPr/>
              <p:nvPr/>
            </p:nvSpPr>
            <p:spPr>
              <a:xfrm rot="2207518" flipH="1">
                <a:off x="2891902" y="2793839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4" name="Flowchart: Manual Operation 43"/>
              <p:cNvSpPr/>
              <p:nvPr/>
            </p:nvSpPr>
            <p:spPr>
              <a:xfrm rot="9388331" flipH="1">
                <a:off x="1800842" y="1846144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rot="10800000">
              <a:off x="107505" y="1352379"/>
              <a:ext cx="3745713" cy="3379611"/>
              <a:chOff x="466253" y="1846144"/>
              <a:chExt cx="2744523" cy="3379611"/>
            </a:xfrm>
          </p:grpSpPr>
          <p:sp>
            <p:nvSpPr>
              <p:cNvPr id="46" name="Flowchart: Manual Operation 45"/>
              <p:cNvSpPr/>
              <p:nvPr/>
            </p:nvSpPr>
            <p:spPr>
              <a:xfrm rot="4327236">
                <a:off x="875283" y="3406791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8" name="Flowchart: Manual Operation 47"/>
              <p:cNvSpPr/>
              <p:nvPr/>
            </p:nvSpPr>
            <p:spPr>
              <a:xfrm flipH="1">
                <a:off x="867850" y="2635948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0" name="Flowchart: Manual Operation 49"/>
              <p:cNvSpPr/>
              <p:nvPr/>
            </p:nvSpPr>
            <p:spPr>
              <a:xfrm rot="9388331" flipH="1">
                <a:off x="1800842" y="1846144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3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" b="995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41" y="1294730"/>
            <a:ext cx="3732116" cy="304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239344" y="4357917"/>
            <a:ext cx="5904656" cy="793351"/>
          </a:xfrm>
        </p:spPr>
        <p:txBody>
          <a:bodyPr anchor="ctr">
            <a:noAutofit/>
          </a:bodyPr>
          <a:lstStyle/>
          <a:p>
            <a:r>
              <a:rPr lang="th-TH" sz="12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โดย คณะกรรมการ</a:t>
            </a:r>
            <a:r>
              <a:rPr lang="th-TH" sz="12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พัฒนาระบบบริการ และพัฒนาศักยภาพผู้สูงอายุเขตสุขภาพที่ </a:t>
            </a:r>
            <a:r>
              <a:rPr lang="en-US" sz="12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8</a:t>
            </a:r>
            <a:endParaRPr lang="th-TH" sz="1200" b="1" dirty="0">
              <a:solidFill>
                <a:schemeClr val="bg1"/>
              </a:solidFill>
              <a:latin typeface="Kanit Thin" pitchFamily="2" charset="-34"/>
              <a:cs typeface="Kanit Thi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21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540456" y="1131590"/>
            <a:ext cx="8136000" cy="0"/>
          </a:xfrm>
          <a:prstGeom prst="line">
            <a:avLst/>
          </a:prstGeom>
          <a:ln w="12700">
            <a:solidFill>
              <a:srgbClr val="2F24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648072"/>
          </a:xfrm>
          <a:gradFill flip="none" rotWithShape="1">
            <a:gsLst>
              <a:gs pos="0">
                <a:srgbClr val="372947">
                  <a:shade val="30000"/>
                  <a:satMod val="115000"/>
                </a:srgbClr>
              </a:gs>
              <a:gs pos="50000">
                <a:srgbClr val="372947">
                  <a:shade val="67500"/>
                  <a:satMod val="115000"/>
                </a:srgbClr>
              </a:gs>
              <a:gs pos="100000">
                <a:srgbClr val="372947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ผลการดำเนินงาน</a:t>
            </a:r>
            <a:endParaRPr lang="th-TH" sz="2800" b="1" dirty="0">
              <a:solidFill>
                <a:schemeClr val="bg1"/>
              </a:solidFill>
              <a:latin typeface="Kanit Thin" pitchFamily="2" charset="-34"/>
              <a:cs typeface="Kanit Thin" pitchFamily="2" charset="-34"/>
            </a:endParaRPr>
          </a:p>
        </p:txBody>
      </p:sp>
      <p:pic>
        <p:nvPicPr>
          <p:cNvPr id="1026" name="Picture 2" descr="https://i1.wp.com/www.icon0.com/wp-content/uploads/2020/05/stock-photo-elder-people-icon-illustration-design-54268.jpg?fit=300%2C300&amp;ssl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2333" l="9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3626" y="3482642"/>
            <a:ext cx="505183" cy="5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ancing Old Couple Icon of Glyph style - Available in SVG, PNG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82" y="3846890"/>
            <a:ext cx="402706" cy="40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51"/>
          <p:cNvSpPr/>
          <p:nvPr/>
        </p:nvSpPr>
        <p:spPr>
          <a:xfrm>
            <a:off x="432048" y="834266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ตัวชี้วัดที่ </a:t>
            </a:r>
            <a:r>
              <a:rPr lang="th-TH" sz="1800" dirty="0" smtClean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3</a:t>
            </a:r>
            <a:r>
              <a:rPr lang="th-TH" sz="1800" b="1" dirty="0" smtClean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  </a:t>
            </a:r>
            <a:r>
              <a:rPr lang="th-TH" sz="1800" dirty="0" smtClean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ผู้สูงอายุ</a:t>
            </a:r>
            <a:r>
              <a:rPr lang="th-TH" sz="1800" dirty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พึ่งพิงได้รับการดูแลตาม </a:t>
            </a:r>
            <a:r>
              <a:rPr lang="en-US" sz="1800" dirty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Care Plan </a:t>
            </a:r>
            <a:r>
              <a:rPr lang="th-TH" sz="1800" dirty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ร้อยละ </a:t>
            </a:r>
            <a:r>
              <a:rPr lang="th-TH" sz="1800" dirty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80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6096" y="4515966"/>
            <a:ext cx="29523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900" dirty="0">
                <a:latin typeface="Kanit Thin" pitchFamily="2" charset="-34"/>
                <a:cs typeface="Kanit Thin" pitchFamily="2" charset="-34"/>
              </a:rPr>
              <a:t>ข้อมูลจาก </a:t>
            </a:r>
            <a:r>
              <a:rPr lang="en-US" sz="900" dirty="0">
                <a:latin typeface="Kanit Thin" pitchFamily="2" charset="-34"/>
                <a:cs typeface="Kanit Thin" pitchFamily="2" charset="-34"/>
              </a:rPr>
              <a:t>: </a:t>
            </a:r>
            <a:r>
              <a:rPr lang="th-TH" sz="900" dirty="0" smtClean="0">
                <a:latin typeface="Kanit Thin" pitchFamily="2" charset="-34"/>
                <a:cs typeface="Kanit Thin" pitchFamily="2" charset="-34"/>
              </a:rPr>
              <a:t>โปรแกรม 3</a:t>
            </a:r>
            <a:r>
              <a:rPr lang="en-US" sz="900" dirty="0" smtClean="0">
                <a:latin typeface="Kanit Thin" pitchFamily="2" charset="-34"/>
                <a:cs typeface="Kanit Thin" pitchFamily="2" charset="-34"/>
              </a:rPr>
              <a:t>C</a:t>
            </a:r>
            <a:r>
              <a:rPr lang="th-TH" sz="900" dirty="0" smtClean="0">
                <a:latin typeface="Kanit Thin" pitchFamily="2" charset="-34"/>
                <a:cs typeface="Kanit Thin" pitchFamily="2" charset="-34"/>
              </a:rPr>
              <a:t> </a:t>
            </a:r>
            <a:r>
              <a:rPr lang="th-TH" sz="900" dirty="0">
                <a:latin typeface="Kanit Thin" pitchFamily="2" charset="-34"/>
                <a:cs typeface="Kanit Thin" pitchFamily="2" charset="-34"/>
              </a:rPr>
              <a:t>กรม</a:t>
            </a:r>
            <a:r>
              <a:rPr lang="th-TH" sz="900" dirty="0" smtClean="0">
                <a:latin typeface="Kanit Thin" pitchFamily="2" charset="-34"/>
                <a:cs typeface="Kanit Thin" pitchFamily="2" charset="-34"/>
              </a:rPr>
              <a:t>อนามัย ณ 30 มิถุนายน 2563</a:t>
            </a:r>
            <a:endParaRPr lang="en-US" sz="900" dirty="0">
              <a:latin typeface="Kanit Thin" pitchFamily="2" charset="-34"/>
              <a:cs typeface="Kanit Thin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683568" y="1131590"/>
            <a:ext cx="7815598" cy="3312368"/>
            <a:chOff x="683568" y="1203599"/>
            <a:chExt cx="7780692" cy="3240360"/>
          </a:xfrm>
        </p:grpSpPr>
        <p:graphicFrame>
          <p:nvGraphicFramePr>
            <p:cNvPr id="12" name="แผนภูมิ 2"/>
            <p:cNvGraphicFramePr/>
            <p:nvPr>
              <p:extLst>
                <p:ext uri="{D42A27DB-BD31-4B8C-83A1-F6EECF244321}">
                  <p14:modId xmlns:p14="http://schemas.microsoft.com/office/powerpoint/2010/main" val="2108158481"/>
                </p:ext>
              </p:extLst>
            </p:nvPr>
          </p:nvGraphicFramePr>
          <p:xfrm>
            <a:off x="683568" y="1203599"/>
            <a:ext cx="7416824" cy="3240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>
              <a:off x="1042000" y="1923678"/>
              <a:ext cx="691276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995580" y="1779662"/>
              <a:ext cx="468680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80%</a:t>
              </a:r>
              <a:endParaRPr lang="th-TH" sz="1200" dirty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0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5796" y="87474"/>
            <a:ext cx="340237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Thin" pitchFamily="2" charset="-34"/>
                <a:cs typeface="Kanit Thin" pitchFamily="2" charset="-34"/>
              </a:rPr>
              <a:t>BEST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Thin" pitchFamily="2" charset="-34"/>
                <a:cs typeface="Kanit Thin" pitchFamily="2" charset="-34"/>
              </a:rPr>
              <a:t>PRACTICE</a:t>
            </a:r>
            <a:endParaRPr lang="th-TH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Thin" pitchFamily="2" charset="-34"/>
              <a:cs typeface="Kanit Thin" pitchFamily="2" charset="-34"/>
            </a:endParaRPr>
          </a:p>
        </p:txBody>
      </p:sp>
      <p:grpSp>
        <p:nvGrpSpPr>
          <p:cNvPr id="23" name="กลุ่ม 22"/>
          <p:cNvGrpSpPr/>
          <p:nvPr/>
        </p:nvGrpSpPr>
        <p:grpSpPr>
          <a:xfrm>
            <a:off x="1043608" y="1203598"/>
            <a:ext cx="6489741" cy="2592287"/>
            <a:chOff x="581180" y="1684405"/>
            <a:chExt cx="8036546" cy="3559549"/>
          </a:xfrm>
        </p:grpSpPr>
        <p:sp>
          <p:nvSpPr>
            <p:cNvPr id="13" name="รูปแบบอิสระ 12"/>
            <p:cNvSpPr/>
            <p:nvPr/>
          </p:nvSpPr>
          <p:spPr>
            <a:xfrm>
              <a:off x="2904113" y="1972610"/>
              <a:ext cx="3093573" cy="2017849"/>
            </a:xfrm>
            <a:custGeom>
              <a:avLst/>
              <a:gdLst>
                <a:gd name="connsiteX0" fmla="*/ 261257 w 3336966"/>
                <a:gd name="connsiteY0" fmla="*/ 227168 h 2067844"/>
                <a:gd name="connsiteX1" fmla="*/ 261257 w 3336966"/>
                <a:gd name="connsiteY1" fmla="*/ 227168 h 2067844"/>
                <a:gd name="connsiteX2" fmla="*/ 320633 w 3336966"/>
                <a:gd name="connsiteY2" fmla="*/ 322171 h 2067844"/>
                <a:gd name="connsiteX3" fmla="*/ 391885 w 3336966"/>
                <a:gd name="connsiteY3" fmla="*/ 369672 h 2067844"/>
                <a:gd name="connsiteX4" fmla="*/ 498763 w 3336966"/>
                <a:gd name="connsiteY4" fmla="*/ 452800 h 2067844"/>
                <a:gd name="connsiteX5" fmla="*/ 534389 w 3336966"/>
                <a:gd name="connsiteY5" fmla="*/ 464675 h 2067844"/>
                <a:gd name="connsiteX6" fmla="*/ 641267 w 3336966"/>
                <a:gd name="connsiteY6" fmla="*/ 535927 h 2067844"/>
                <a:gd name="connsiteX7" fmla="*/ 748145 w 3336966"/>
                <a:gd name="connsiteY7" fmla="*/ 571553 h 2067844"/>
                <a:gd name="connsiteX8" fmla="*/ 819397 w 3336966"/>
                <a:gd name="connsiteY8" fmla="*/ 595304 h 2067844"/>
                <a:gd name="connsiteX9" fmla="*/ 855023 w 3336966"/>
                <a:gd name="connsiteY9" fmla="*/ 619054 h 2067844"/>
                <a:gd name="connsiteX10" fmla="*/ 890649 w 3336966"/>
                <a:gd name="connsiteY10" fmla="*/ 630929 h 2067844"/>
                <a:gd name="connsiteX11" fmla="*/ 926275 w 3336966"/>
                <a:gd name="connsiteY11" fmla="*/ 654680 h 2067844"/>
                <a:gd name="connsiteX12" fmla="*/ 1009402 w 3336966"/>
                <a:gd name="connsiteY12" fmla="*/ 678431 h 2067844"/>
                <a:gd name="connsiteX13" fmla="*/ 1045028 w 3336966"/>
                <a:gd name="connsiteY13" fmla="*/ 702181 h 2067844"/>
                <a:gd name="connsiteX14" fmla="*/ 1175657 w 3336966"/>
                <a:gd name="connsiteY14" fmla="*/ 714057 h 2067844"/>
                <a:gd name="connsiteX15" fmla="*/ 1235033 w 3336966"/>
                <a:gd name="connsiteY15" fmla="*/ 725932 h 2067844"/>
                <a:gd name="connsiteX16" fmla="*/ 1270659 w 3336966"/>
                <a:gd name="connsiteY16" fmla="*/ 749683 h 2067844"/>
                <a:gd name="connsiteX17" fmla="*/ 1330036 w 3336966"/>
                <a:gd name="connsiteY17" fmla="*/ 820935 h 2067844"/>
                <a:gd name="connsiteX18" fmla="*/ 1341911 w 3336966"/>
                <a:gd name="connsiteY18" fmla="*/ 856561 h 2067844"/>
                <a:gd name="connsiteX19" fmla="*/ 1294410 w 3336966"/>
                <a:gd name="connsiteY19" fmla="*/ 927813 h 2067844"/>
                <a:gd name="connsiteX20" fmla="*/ 1330036 w 3336966"/>
                <a:gd name="connsiteY20" fmla="*/ 1034691 h 2067844"/>
                <a:gd name="connsiteX21" fmla="*/ 1448789 w 3336966"/>
                <a:gd name="connsiteY21" fmla="*/ 1046566 h 2067844"/>
                <a:gd name="connsiteX22" fmla="*/ 1472540 w 3336966"/>
                <a:gd name="connsiteY22" fmla="*/ 1082192 h 2067844"/>
                <a:gd name="connsiteX23" fmla="*/ 1508166 w 3336966"/>
                <a:gd name="connsiteY23" fmla="*/ 1094067 h 2067844"/>
                <a:gd name="connsiteX24" fmla="*/ 1603168 w 3336966"/>
                <a:gd name="connsiteY24" fmla="*/ 1070317 h 2067844"/>
                <a:gd name="connsiteX25" fmla="*/ 1626919 w 3336966"/>
                <a:gd name="connsiteY25" fmla="*/ 1034691 h 2067844"/>
                <a:gd name="connsiteX26" fmla="*/ 1662545 w 3336966"/>
                <a:gd name="connsiteY26" fmla="*/ 1022815 h 2067844"/>
                <a:gd name="connsiteX27" fmla="*/ 1674420 w 3336966"/>
                <a:gd name="connsiteY27" fmla="*/ 975314 h 2067844"/>
                <a:gd name="connsiteX28" fmla="*/ 1698171 w 3336966"/>
                <a:gd name="connsiteY28" fmla="*/ 939688 h 2067844"/>
                <a:gd name="connsiteX29" fmla="*/ 1721922 w 3336966"/>
                <a:gd name="connsiteY29" fmla="*/ 892187 h 2067844"/>
                <a:gd name="connsiteX30" fmla="*/ 1781298 w 3336966"/>
                <a:gd name="connsiteY30" fmla="*/ 820935 h 2067844"/>
                <a:gd name="connsiteX31" fmla="*/ 1816924 w 3336966"/>
                <a:gd name="connsiteY31" fmla="*/ 809059 h 2067844"/>
                <a:gd name="connsiteX32" fmla="*/ 1840675 w 3336966"/>
                <a:gd name="connsiteY32" fmla="*/ 773433 h 2067844"/>
                <a:gd name="connsiteX33" fmla="*/ 1876301 w 3336966"/>
                <a:gd name="connsiteY33" fmla="*/ 761558 h 2067844"/>
                <a:gd name="connsiteX34" fmla="*/ 1935677 w 3336966"/>
                <a:gd name="connsiteY34" fmla="*/ 737807 h 2067844"/>
                <a:gd name="connsiteX35" fmla="*/ 2303812 w 3336966"/>
                <a:gd name="connsiteY35" fmla="*/ 702181 h 2067844"/>
                <a:gd name="connsiteX36" fmla="*/ 2339438 w 3336966"/>
                <a:gd name="connsiteY36" fmla="*/ 654680 h 2067844"/>
                <a:gd name="connsiteX37" fmla="*/ 2375064 w 3336966"/>
                <a:gd name="connsiteY37" fmla="*/ 619054 h 2067844"/>
                <a:gd name="connsiteX38" fmla="*/ 2398815 w 3336966"/>
                <a:gd name="connsiteY38" fmla="*/ 512176 h 2067844"/>
                <a:gd name="connsiteX39" fmla="*/ 2410690 w 3336966"/>
                <a:gd name="connsiteY39" fmla="*/ 476550 h 2067844"/>
                <a:gd name="connsiteX40" fmla="*/ 2446316 w 3336966"/>
                <a:gd name="connsiteY40" fmla="*/ 452800 h 2067844"/>
                <a:gd name="connsiteX41" fmla="*/ 2470067 w 3336966"/>
                <a:gd name="connsiteY41" fmla="*/ 417174 h 2067844"/>
                <a:gd name="connsiteX42" fmla="*/ 2505693 w 3336966"/>
                <a:gd name="connsiteY42" fmla="*/ 393423 h 2067844"/>
                <a:gd name="connsiteX43" fmla="*/ 2517568 w 3336966"/>
                <a:gd name="connsiteY43" fmla="*/ 357797 h 2067844"/>
                <a:gd name="connsiteX44" fmla="*/ 2541319 w 3336966"/>
                <a:gd name="connsiteY44" fmla="*/ 322171 h 2067844"/>
                <a:gd name="connsiteX45" fmla="*/ 2553194 w 3336966"/>
                <a:gd name="connsiteY45" fmla="*/ 203418 h 2067844"/>
                <a:gd name="connsiteX46" fmla="*/ 2576945 w 3336966"/>
                <a:gd name="connsiteY46" fmla="*/ 167792 h 2067844"/>
                <a:gd name="connsiteX47" fmla="*/ 2660072 w 3336966"/>
                <a:gd name="connsiteY47" fmla="*/ 108415 h 2067844"/>
                <a:gd name="connsiteX48" fmla="*/ 2766950 w 3336966"/>
                <a:gd name="connsiteY48" fmla="*/ 60914 h 2067844"/>
                <a:gd name="connsiteX49" fmla="*/ 2814451 w 3336966"/>
                <a:gd name="connsiteY49" fmla="*/ 37163 h 2067844"/>
                <a:gd name="connsiteX50" fmla="*/ 2933205 w 3336966"/>
                <a:gd name="connsiteY50" fmla="*/ 25288 h 2067844"/>
                <a:gd name="connsiteX51" fmla="*/ 3016332 w 3336966"/>
                <a:gd name="connsiteY51" fmla="*/ 72789 h 2067844"/>
                <a:gd name="connsiteX52" fmla="*/ 3040083 w 3336966"/>
                <a:gd name="connsiteY52" fmla="*/ 108415 h 2067844"/>
                <a:gd name="connsiteX53" fmla="*/ 3099459 w 3336966"/>
                <a:gd name="connsiteY53" fmla="*/ 215293 h 2067844"/>
                <a:gd name="connsiteX54" fmla="*/ 3123210 w 3336966"/>
                <a:gd name="connsiteY54" fmla="*/ 250919 h 2067844"/>
                <a:gd name="connsiteX55" fmla="*/ 3146961 w 3336966"/>
                <a:gd name="connsiteY55" fmla="*/ 334046 h 2067844"/>
                <a:gd name="connsiteX56" fmla="*/ 3182587 w 3336966"/>
                <a:gd name="connsiteY56" fmla="*/ 381548 h 2067844"/>
                <a:gd name="connsiteX57" fmla="*/ 3194462 w 3336966"/>
                <a:gd name="connsiteY57" fmla="*/ 417174 h 2067844"/>
                <a:gd name="connsiteX58" fmla="*/ 3230088 w 3336966"/>
                <a:gd name="connsiteY58" fmla="*/ 452800 h 2067844"/>
                <a:gd name="connsiteX59" fmla="*/ 3253838 w 3336966"/>
                <a:gd name="connsiteY59" fmla="*/ 488426 h 2067844"/>
                <a:gd name="connsiteX60" fmla="*/ 3277589 w 3336966"/>
                <a:gd name="connsiteY60" fmla="*/ 619054 h 2067844"/>
                <a:gd name="connsiteX61" fmla="*/ 3289464 w 3336966"/>
                <a:gd name="connsiteY61" fmla="*/ 654680 h 2067844"/>
                <a:gd name="connsiteX62" fmla="*/ 3301340 w 3336966"/>
                <a:gd name="connsiteY62" fmla="*/ 714057 h 2067844"/>
                <a:gd name="connsiteX63" fmla="*/ 3313215 w 3336966"/>
                <a:gd name="connsiteY63" fmla="*/ 749683 h 2067844"/>
                <a:gd name="connsiteX64" fmla="*/ 3325090 w 3336966"/>
                <a:gd name="connsiteY64" fmla="*/ 820935 h 2067844"/>
                <a:gd name="connsiteX65" fmla="*/ 3336966 w 3336966"/>
                <a:gd name="connsiteY65" fmla="*/ 868436 h 2067844"/>
                <a:gd name="connsiteX66" fmla="*/ 3325090 w 3336966"/>
                <a:gd name="connsiteY66" fmla="*/ 1010940 h 2067844"/>
                <a:gd name="connsiteX67" fmla="*/ 3289464 w 3336966"/>
                <a:gd name="connsiteY67" fmla="*/ 1094067 h 2067844"/>
                <a:gd name="connsiteX68" fmla="*/ 3265714 w 3336966"/>
                <a:gd name="connsiteY68" fmla="*/ 1129693 h 2067844"/>
                <a:gd name="connsiteX69" fmla="*/ 3218212 w 3336966"/>
                <a:gd name="connsiteY69" fmla="*/ 1165319 h 2067844"/>
                <a:gd name="connsiteX70" fmla="*/ 3194462 w 3336966"/>
                <a:gd name="connsiteY70" fmla="*/ 1200945 h 2067844"/>
                <a:gd name="connsiteX71" fmla="*/ 3158836 w 3336966"/>
                <a:gd name="connsiteY71" fmla="*/ 1212820 h 2067844"/>
                <a:gd name="connsiteX72" fmla="*/ 3099459 w 3336966"/>
                <a:gd name="connsiteY72" fmla="*/ 1236571 h 2067844"/>
                <a:gd name="connsiteX73" fmla="*/ 3004457 w 3336966"/>
                <a:gd name="connsiteY73" fmla="*/ 1307823 h 2067844"/>
                <a:gd name="connsiteX74" fmla="*/ 2909454 w 3336966"/>
                <a:gd name="connsiteY74" fmla="*/ 1355324 h 2067844"/>
                <a:gd name="connsiteX75" fmla="*/ 2778825 w 3336966"/>
                <a:gd name="connsiteY75" fmla="*/ 1390950 h 2067844"/>
                <a:gd name="connsiteX76" fmla="*/ 2648197 w 3336966"/>
                <a:gd name="connsiteY76" fmla="*/ 1402826 h 2067844"/>
                <a:gd name="connsiteX77" fmla="*/ 2529444 w 3336966"/>
                <a:gd name="connsiteY77" fmla="*/ 1426576 h 2067844"/>
                <a:gd name="connsiteX78" fmla="*/ 2493818 w 3336966"/>
                <a:gd name="connsiteY78" fmla="*/ 1450327 h 2067844"/>
                <a:gd name="connsiteX79" fmla="*/ 2398815 w 3336966"/>
                <a:gd name="connsiteY79" fmla="*/ 1474078 h 2067844"/>
                <a:gd name="connsiteX80" fmla="*/ 2351314 w 3336966"/>
                <a:gd name="connsiteY80" fmla="*/ 1497828 h 2067844"/>
                <a:gd name="connsiteX81" fmla="*/ 2303812 w 3336966"/>
                <a:gd name="connsiteY81" fmla="*/ 1509704 h 2067844"/>
                <a:gd name="connsiteX82" fmla="*/ 2268187 w 3336966"/>
                <a:gd name="connsiteY82" fmla="*/ 1533454 h 2067844"/>
                <a:gd name="connsiteX83" fmla="*/ 2208810 w 3336966"/>
                <a:gd name="connsiteY83" fmla="*/ 1569080 h 2067844"/>
                <a:gd name="connsiteX84" fmla="*/ 2078181 w 3336966"/>
                <a:gd name="connsiteY84" fmla="*/ 1664083 h 2067844"/>
                <a:gd name="connsiteX85" fmla="*/ 2042555 w 3336966"/>
                <a:gd name="connsiteY85" fmla="*/ 1687833 h 2067844"/>
                <a:gd name="connsiteX86" fmla="*/ 2006929 w 3336966"/>
                <a:gd name="connsiteY86" fmla="*/ 1699709 h 2067844"/>
                <a:gd name="connsiteX87" fmla="*/ 1959428 w 3336966"/>
                <a:gd name="connsiteY87" fmla="*/ 1794711 h 2067844"/>
                <a:gd name="connsiteX88" fmla="*/ 1888176 w 3336966"/>
                <a:gd name="connsiteY88" fmla="*/ 1901589 h 2067844"/>
                <a:gd name="connsiteX89" fmla="*/ 1864425 w 3336966"/>
                <a:gd name="connsiteY89" fmla="*/ 1937215 h 2067844"/>
                <a:gd name="connsiteX90" fmla="*/ 1816924 w 3336966"/>
                <a:gd name="connsiteY90" fmla="*/ 2020342 h 2067844"/>
                <a:gd name="connsiteX91" fmla="*/ 1793174 w 3336966"/>
                <a:gd name="connsiteY91" fmla="*/ 2055968 h 2067844"/>
                <a:gd name="connsiteX92" fmla="*/ 1757548 w 3336966"/>
                <a:gd name="connsiteY92" fmla="*/ 2067844 h 2067844"/>
                <a:gd name="connsiteX93" fmla="*/ 1710046 w 3336966"/>
                <a:gd name="connsiteY93" fmla="*/ 2055968 h 2067844"/>
                <a:gd name="connsiteX94" fmla="*/ 1674420 w 3336966"/>
                <a:gd name="connsiteY94" fmla="*/ 2032218 h 2067844"/>
                <a:gd name="connsiteX95" fmla="*/ 1603168 w 3336966"/>
                <a:gd name="connsiteY95" fmla="*/ 2020342 h 2067844"/>
                <a:gd name="connsiteX96" fmla="*/ 1567542 w 3336966"/>
                <a:gd name="connsiteY96" fmla="*/ 2008467 h 2067844"/>
                <a:gd name="connsiteX97" fmla="*/ 1508166 w 3336966"/>
                <a:gd name="connsiteY97" fmla="*/ 1937215 h 2067844"/>
                <a:gd name="connsiteX98" fmla="*/ 1472540 w 3336966"/>
                <a:gd name="connsiteY98" fmla="*/ 1913465 h 2067844"/>
                <a:gd name="connsiteX99" fmla="*/ 1377537 w 3336966"/>
                <a:gd name="connsiteY99" fmla="*/ 1782836 h 2067844"/>
                <a:gd name="connsiteX100" fmla="*/ 1330036 w 3336966"/>
                <a:gd name="connsiteY100" fmla="*/ 1723459 h 2067844"/>
                <a:gd name="connsiteX101" fmla="*/ 1318161 w 3336966"/>
                <a:gd name="connsiteY101" fmla="*/ 1687833 h 2067844"/>
                <a:gd name="connsiteX102" fmla="*/ 1282535 w 3336966"/>
                <a:gd name="connsiteY102" fmla="*/ 1675958 h 2067844"/>
                <a:gd name="connsiteX103" fmla="*/ 1246909 w 3336966"/>
                <a:gd name="connsiteY103" fmla="*/ 1640332 h 2067844"/>
                <a:gd name="connsiteX104" fmla="*/ 1223158 w 3336966"/>
                <a:gd name="connsiteY104" fmla="*/ 1604706 h 2067844"/>
                <a:gd name="connsiteX105" fmla="*/ 1187532 w 3336966"/>
                <a:gd name="connsiteY105" fmla="*/ 1569080 h 2067844"/>
                <a:gd name="connsiteX106" fmla="*/ 1163781 w 3336966"/>
                <a:gd name="connsiteY106" fmla="*/ 1521579 h 2067844"/>
                <a:gd name="connsiteX107" fmla="*/ 1092529 w 3336966"/>
                <a:gd name="connsiteY107" fmla="*/ 1462202 h 2067844"/>
                <a:gd name="connsiteX108" fmla="*/ 1045028 w 3336966"/>
                <a:gd name="connsiteY108" fmla="*/ 1438452 h 2067844"/>
                <a:gd name="connsiteX109" fmla="*/ 997527 w 3336966"/>
                <a:gd name="connsiteY109" fmla="*/ 1367200 h 2067844"/>
                <a:gd name="connsiteX110" fmla="*/ 961901 w 3336966"/>
                <a:gd name="connsiteY110" fmla="*/ 1343449 h 2067844"/>
                <a:gd name="connsiteX111" fmla="*/ 878774 w 3336966"/>
                <a:gd name="connsiteY111" fmla="*/ 1295948 h 2067844"/>
                <a:gd name="connsiteX112" fmla="*/ 795646 w 3336966"/>
                <a:gd name="connsiteY112" fmla="*/ 1224696 h 2067844"/>
                <a:gd name="connsiteX113" fmla="*/ 771896 w 3336966"/>
                <a:gd name="connsiteY113" fmla="*/ 1189070 h 2067844"/>
                <a:gd name="connsiteX114" fmla="*/ 712519 w 3336966"/>
                <a:gd name="connsiteY114" fmla="*/ 1165319 h 2067844"/>
                <a:gd name="connsiteX115" fmla="*/ 629392 w 3336966"/>
                <a:gd name="connsiteY115" fmla="*/ 1117818 h 2067844"/>
                <a:gd name="connsiteX116" fmla="*/ 546264 w 3336966"/>
                <a:gd name="connsiteY116" fmla="*/ 1082192 h 2067844"/>
                <a:gd name="connsiteX117" fmla="*/ 510638 w 3336966"/>
                <a:gd name="connsiteY117" fmla="*/ 1058441 h 2067844"/>
                <a:gd name="connsiteX118" fmla="*/ 463137 w 3336966"/>
                <a:gd name="connsiteY118" fmla="*/ 1022815 h 2067844"/>
                <a:gd name="connsiteX119" fmla="*/ 403761 w 3336966"/>
                <a:gd name="connsiteY119" fmla="*/ 999065 h 2067844"/>
                <a:gd name="connsiteX120" fmla="*/ 356259 w 3336966"/>
                <a:gd name="connsiteY120" fmla="*/ 975314 h 2067844"/>
                <a:gd name="connsiteX121" fmla="*/ 261257 w 3336966"/>
                <a:gd name="connsiteY121" fmla="*/ 951563 h 2067844"/>
                <a:gd name="connsiteX122" fmla="*/ 166254 w 3336966"/>
                <a:gd name="connsiteY122" fmla="*/ 904062 h 2067844"/>
                <a:gd name="connsiteX123" fmla="*/ 118753 w 3336966"/>
                <a:gd name="connsiteY123" fmla="*/ 880311 h 2067844"/>
                <a:gd name="connsiteX124" fmla="*/ 35625 w 3336966"/>
                <a:gd name="connsiteY124" fmla="*/ 820935 h 2067844"/>
                <a:gd name="connsiteX125" fmla="*/ 0 w 3336966"/>
                <a:gd name="connsiteY125" fmla="*/ 809059 h 2067844"/>
                <a:gd name="connsiteX126" fmla="*/ 23750 w 3336966"/>
                <a:gd name="connsiteY126" fmla="*/ 737807 h 2067844"/>
                <a:gd name="connsiteX127" fmla="*/ 35625 w 3336966"/>
                <a:gd name="connsiteY127" fmla="*/ 702181 h 2067844"/>
                <a:gd name="connsiteX128" fmla="*/ 83127 w 3336966"/>
                <a:gd name="connsiteY128" fmla="*/ 619054 h 2067844"/>
                <a:gd name="connsiteX129" fmla="*/ 95002 w 3336966"/>
                <a:gd name="connsiteY129" fmla="*/ 559678 h 2067844"/>
                <a:gd name="connsiteX130" fmla="*/ 118753 w 3336966"/>
                <a:gd name="connsiteY130" fmla="*/ 512176 h 2067844"/>
                <a:gd name="connsiteX131" fmla="*/ 130628 w 3336966"/>
                <a:gd name="connsiteY131" fmla="*/ 476550 h 2067844"/>
                <a:gd name="connsiteX132" fmla="*/ 166254 w 3336966"/>
                <a:gd name="connsiteY132" fmla="*/ 357797 h 2067844"/>
                <a:gd name="connsiteX133" fmla="*/ 190005 w 3336966"/>
                <a:gd name="connsiteY133" fmla="*/ 322171 h 2067844"/>
                <a:gd name="connsiteX134" fmla="*/ 201880 w 3336966"/>
                <a:gd name="connsiteY134" fmla="*/ 286545 h 2067844"/>
                <a:gd name="connsiteX135" fmla="*/ 261257 w 3336966"/>
                <a:gd name="connsiteY135" fmla="*/ 227168 h 2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3336966" h="2067844">
                  <a:moveTo>
                    <a:pt x="261257" y="227168"/>
                  </a:moveTo>
                  <a:lnTo>
                    <a:pt x="261257" y="227168"/>
                  </a:lnTo>
                  <a:cubicBezTo>
                    <a:pt x="281049" y="258836"/>
                    <a:pt x="295399" y="294643"/>
                    <a:pt x="320633" y="322171"/>
                  </a:cubicBezTo>
                  <a:cubicBezTo>
                    <a:pt x="339921" y="343213"/>
                    <a:pt x="371701" y="349488"/>
                    <a:pt x="391885" y="369672"/>
                  </a:cubicBezTo>
                  <a:cubicBezTo>
                    <a:pt x="422623" y="400410"/>
                    <a:pt x="456152" y="438597"/>
                    <a:pt x="498763" y="452800"/>
                  </a:cubicBezTo>
                  <a:lnTo>
                    <a:pt x="534389" y="464675"/>
                  </a:lnTo>
                  <a:lnTo>
                    <a:pt x="641267" y="535927"/>
                  </a:lnTo>
                  <a:cubicBezTo>
                    <a:pt x="672513" y="556758"/>
                    <a:pt x="712519" y="559678"/>
                    <a:pt x="748145" y="571553"/>
                  </a:cubicBezTo>
                  <a:lnTo>
                    <a:pt x="819397" y="595304"/>
                  </a:lnTo>
                  <a:cubicBezTo>
                    <a:pt x="832937" y="599818"/>
                    <a:pt x="842257" y="612671"/>
                    <a:pt x="855023" y="619054"/>
                  </a:cubicBezTo>
                  <a:cubicBezTo>
                    <a:pt x="866219" y="624652"/>
                    <a:pt x="878774" y="626971"/>
                    <a:pt x="890649" y="630929"/>
                  </a:cubicBezTo>
                  <a:cubicBezTo>
                    <a:pt x="902524" y="638846"/>
                    <a:pt x="913157" y="649058"/>
                    <a:pt x="926275" y="654680"/>
                  </a:cubicBezTo>
                  <a:cubicBezTo>
                    <a:pt x="979568" y="677520"/>
                    <a:pt x="963164" y="655312"/>
                    <a:pt x="1009402" y="678431"/>
                  </a:cubicBezTo>
                  <a:cubicBezTo>
                    <a:pt x="1022167" y="684814"/>
                    <a:pt x="1031073" y="699191"/>
                    <a:pt x="1045028" y="702181"/>
                  </a:cubicBezTo>
                  <a:cubicBezTo>
                    <a:pt x="1087780" y="711342"/>
                    <a:pt x="1132114" y="710098"/>
                    <a:pt x="1175657" y="714057"/>
                  </a:cubicBezTo>
                  <a:cubicBezTo>
                    <a:pt x="1195449" y="718015"/>
                    <a:pt x="1216134" y="718845"/>
                    <a:pt x="1235033" y="725932"/>
                  </a:cubicBezTo>
                  <a:cubicBezTo>
                    <a:pt x="1248397" y="730943"/>
                    <a:pt x="1259695" y="740546"/>
                    <a:pt x="1270659" y="749683"/>
                  </a:cubicBezTo>
                  <a:cubicBezTo>
                    <a:pt x="1304947" y="778257"/>
                    <a:pt x="1306683" y="785905"/>
                    <a:pt x="1330036" y="820935"/>
                  </a:cubicBezTo>
                  <a:cubicBezTo>
                    <a:pt x="1333994" y="832810"/>
                    <a:pt x="1345869" y="844686"/>
                    <a:pt x="1341911" y="856561"/>
                  </a:cubicBezTo>
                  <a:cubicBezTo>
                    <a:pt x="1332884" y="883641"/>
                    <a:pt x="1294410" y="927813"/>
                    <a:pt x="1294410" y="927813"/>
                  </a:cubicBezTo>
                  <a:cubicBezTo>
                    <a:pt x="1295743" y="935813"/>
                    <a:pt x="1300568" y="1024868"/>
                    <a:pt x="1330036" y="1034691"/>
                  </a:cubicBezTo>
                  <a:cubicBezTo>
                    <a:pt x="1367776" y="1047271"/>
                    <a:pt x="1409205" y="1042608"/>
                    <a:pt x="1448789" y="1046566"/>
                  </a:cubicBezTo>
                  <a:cubicBezTo>
                    <a:pt x="1456706" y="1058441"/>
                    <a:pt x="1461395" y="1073276"/>
                    <a:pt x="1472540" y="1082192"/>
                  </a:cubicBezTo>
                  <a:cubicBezTo>
                    <a:pt x="1482315" y="1090012"/>
                    <a:pt x="1495648" y="1094067"/>
                    <a:pt x="1508166" y="1094067"/>
                  </a:cubicBezTo>
                  <a:cubicBezTo>
                    <a:pt x="1536826" y="1094067"/>
                    <a:pt x="1575056" y="1079687"/>
                    <a:pt x="1603168" y="1070317"/>
                  </a:cubicBezTo>
                  <a:cubicBezTo>
                    <a:pt x="1611085" y="1058442"/>
                    <a:pt x="1615774" y="1043607"/>
                    <a:pt x="1626919" y="1034691"/>
                  </a:cubicBezTo>
                  <a:cubicBezTo>
                    <a:pt x="1636694" y="1026871"/>
                    <a:pt x="1654725" y="1032590"/>
                    <a:pt x="1662545" y="1022815"/>
                  </a:cubicBezTo>
                  <a:cubicBezTo>
                    <a:pt x="1672741" y="1010070"/>
                    <a:pt x="1667991" y="990315"/>
                    <a:pt x="1674420" y="975314"/>
                  </a:cubicBezTo>
                  <a:cubicBezTo>
                    <a:pt x="1680042" y="962196"/>
                    <a:pt x="1691090" y="952080"/>
                    <a:pt x="1698171" y="939688"/>
                  </a:cubicBezTo>
                  <a:cubicBezTo>
                    <a:pt x="1706954" y="924318"/>
                    <a:pt x="1713139" y="907557"/>
                    <a:pt x="1721922" y="892187"/>
                  </a:cubicBezTo>
                  <a:cubicBezTo>
                    <a:pt x="1735404" y="868594"/>
                    <a:pt x="1758624" y="836051"/>
                    <a:pt x="1781298" y="820935"/>
                  </a:cubicBezTo>
                  <a:cubicBezTo>
                    <a:pt x="1791713" y="813991"/>
                    <a:pt x="1805049" y="813018"/>
                    <a:pt x="1816924" y="809059"/>
                  </a:cubicBezTo>
                  <a:cubicBezTo>
                    <a:pt x="1824841" y="797184"/>
                    <a:pt x="1829530" y="782349"/>
                    <a:pt x="1840675" y="773433"/>
                  </a:cubicBezTo>
                  <a:cubicBezTo>
                    <a:pt x="1850450" y="765613"/>
                    <a:pt x="1864580" y="765953"/>
                    <a:pt x="1876301" y="761558"/>
                  </a:cubicBezTo>
                  <a:cubicBezTo>
                    <a:pt x="1896260" y="754073"/>
                    <a:pt x="1915080" y="743299"/>
                    <a:pt x="1935677" y="737807"/>
                  </a:cubicBezTo>
                  <a:cubicBezTo>
                    <a:pt x="2075052" y="700641"/>
                    <a:pt x="2139830" y="709990"/>
                    <a:pt x="2303812" y="702181"/>
                  </a:cubicBezTo>
                  <a:cubicBezTo>
                    <a:pt x="2315687" y="686347"/>
                    <a:pt x="2326557" y="669707"/>
                    <a:pt x="2339438" y="654680"/>
                  </a:cubicBezTo>
                  <a:cubicBezTo>
                    <a:pt x="2350368" y="641929"/>
                    <a:pt x="2368605" y="634556"/>
                    <a:pt x="2375064" y="619054"/>
                  </a:cubicBezTo>
                  <a:cubicBezTo>
                    <a:pt x="2389101" y="585366"/>
                    <a:pt x="2389964" y="547581"/>
                    <a:pt x="2398815" y="512176"/>
                  </a:cubicBezTo>
                  <a:cubicBezTo>
                    <a:pt x="2401851" y="500032"/>
                    <a:pt x="2402870" y="486325"/>
                    <a:pt x="2410690" y="476550"/>
                  </a:cubicBezTo>
                  <a:cubicBezTo>
                    <a:pt x="2419606" y="465405"/>
                    <a:pt x="2434441" y="460717"/>
                    <a:pt x="2446316" y="452800"/>
                  </a:cubicBezTo>
                  <a:cubicBezTo>
                    <a:pt x="2454233" y="440925"/>
                    <a:pt x="2459975" y="427266"/>
                    <a:pt x="2470067" y="417174"/>
                  </a:cubicBezTo>
                  <a:cubicBezTo>
                    <a:pt x="2480159" y="407082"/>
                    <a:pt x="2496777" y="404568"/>
                    <a:pt x="2505693" y="393423"/>
                  </a:cubicBezTo>
                  <a:cubicBezTo>
                    <a:pt x="2513513" y="383648"/>
                    <a:pt x="2511970" y="368993"/>
                    <a:pt x="2517568" y="357797"/>
                  </a:cubicBezTo>
                  <a:cubicBezTo>
                    <a:pt x="2523951" y="345031"/>
                    <a:pt x="2533402" y="334046"/>
                    <a:pt x="2541319" y="322171"/>
                  </a:cubicBezTo>
                  <a:cubicBezTo>
                    <a:pt x="2545277" y="282587"/>
                    <a:pt x="2544249" y="242181"/>
                    <a:pt x="2553194" y="203418"/>
                  </a:cubicBezTo>
                  <a:cubicBezTo>
                    <a:pt x="2556403" y="189511"/>
                    <a:pt x="2567808" y="178756"/>
                    <a:pt x="2576945" y="167792"/>
                  </a:cubicBezTo>
                  <a:cubicBezTo>
                    <a:pt x="2616510" y="120315"/>
                    <a:pt x="2606593" y="138974"/>
                    <a:pt x="2660072" y="108415"/>
                  </a:cubicBezTo>
                  <a:cubicBezTo>
                    <a:pt x="2739108" y="63252"/>
                    <a:pt x="2642551" y="102381"/>
                    <a:pt x="2766950" y="60914"/>
                  </a:cubicBezTo>
                  <a:cubicBezTo>
                    <a:pt x="2783744" y="55316"/>
                    <a:pt x="2797141" y="40872"/>
                    <a:pt x="2814451" y="37163"/>
                  </a:cubicBezTo>
                  <a:cubicBezTo>
                    <a:pt x="2853350" y="28828"/>
                    <a:pt x="2893620" y="29246"/>
                    <a:pt x="2933205" y="25288"/>
                  </a:cubicBezTo>
                  <a:cubicBezTo>
                    <a:pt x="3042264" y="-11066"/>
                    <a:pt x="2985949" y="-18360"/>
                    <a:pt x="3016332" y="72789"/>
                  </a:cubicBezTo>
                  <a:cubicBezTo>
                    <a:pt x="3020845" y="86329"/>
                    <a:pt x="3032166" y="96540"/>
                    <a:pt x="3040083" y="108415"/>
                  </a:cubicBezTo>
                  <a:cubicBezTo>
                    <a:pt x="3060984" y="171120"/>
                    <a:pt x="3045015" y="133627"/>
                    <a:pt x="3099459" y="215293"/>
                  </a:cubicBezTo>
                  <a:lnTo>
                    <a:pt x="3123210" y="250919"/>
                  </a:lnTo>
                  <a:cubicBezTo>
                    <a:pt x="3125782" y="261207"/>
                    <a:pt x="3139387" y="320792"/>
                    <a:pt x="3146961" y="334046"/>
                  </a:cubicBezTo>
                  <a:cubicBezTo>
                    <a:pt x="3156781" y="351231"/>
                    <a:pt x="3170712" y="365714"/>
                    <a:pt x="3182587" y="381548"/>
                  </a:cubicBezTo>
                  <a:cubicBezTo>
                    <a:pt x="3186545" y="393423"/>
                    <a:pt x="3187518" y="406759"/>
                    <a:pt x="3194462" y="417174"/>
                  </a:cubicBezTo>
                  <a:cubicBezTo>
                    <a:pt x="3203778" y="431148"/>
                    <a:pt x="3219337" y="439898"/>
                    <a:pt x="3230088" y="452800"/>
                  </a:cubicBezTo>
                  <a:cubicBezTo>
                    <a:pt x="3239225" y="463764"/>
                    <a:pt x="3245921" y="476551"/>
                    <a:pt x="3253838" y="488426"/>
                  </a:cubicBezTo>
                  <a:cubicBezTo>
                    <a:pt x="3289037" y="629214"/>
                    <a:pt x="3235050" y="406353"/>
                    <a:pt x="3277589" y="619054"/>
                  </a:cubicBezTo>
                  <a:cubicBezTo>
                    <a:pt x="3280044" y="631329"/>
                    <a:pt x="3286428" y="642536"/>
                    <a:pt x="3289464" y="654680"/>
                  </a:cubicBezTo>
                  <a:cubicBezTo>
                    <a:pt x="3294359" y="674262"/>
                    <a:pt x="3296445" y="694475"/>
                    <a:pt x="3301340" y="714057"/>
                  </a:cubicBezTo>
                  <a:cubicBezTo>
                    <a:pt x="3304376" y="726201"/>
                    <a:pt x="3310500" y="737463"/>
                    <a:pt x="3313215" y="749683"/>
                  </a:cubicBezTo>
                  <a:cubicBezTo>
                    <a:pt x="3318438" y="773188"/>
                    <a:pt x="3320368" y="797324"/>
                    <a:pt x="3325090" y="820935"/>
                  </a:cubicBezTo>
                  <a:cubicBezTo>
                    <a:pt x="3328291" y="836939"/>
                    <a:pt x="3333007" y="852602"/>
                    <a:pt x="3336966" y="868436"/>
                  </a:cubicBezTo>
                  <a:cubicBezTo>
                    <a:pt x="3333007" y="915937"/>
                    <a:pt x="3331390" y="963692"/>
                    <a:pt x="3325090" y="1010940"/>
                  </a:cubicBezTo>
                  <a:cubicBezTo>
                    <a:pt x="3322193" y="1032664"/>
                    <a:pt x="3298199" y="1078780"/>
                    <a:pt x="3289464" y="1094067"/>
                  </a:cubicBezTo>
                  <a:cubicBezTo>
                    <a:pt x="3282383" y="1106459"/>
                    <a:pt x="3275806" y="1119601"/>
                    <a:pt x="3265714" y="1129693"/>
                  </a:cubicBezTo>
                  <a:cubicBezTo>
                    <a:pt x="3251719" y="1143688"/>
                    <a:pt x="3234046" y="1153444"/>
                    <a:pt x="3218212" y="1165319"/>
                  </a:cubicBezTo>
                  <a:cubicBezTo>
                    <a:pt x="3210295" y="1177194"/>
                    <a:pt x="3205607" y="1192029"/>
                    <a:pt x="3194462" y="1200945"/>
                  </a:cubicBezTo>
                  <a:cubicBezTo>
                    <a:pt x="3184687" y="1208765"/>
                    <a:pt x="3170557" y="1208425"/>
                    <a:pt x="3158836" y="1212820"/>
                  </a:cubicBezTo>
                  <a:cubicBezTo>
                    <a:pt x="3138876" y="1220305"/>
                    <a:pt x="3117614" y="1225399"/>
                    <a:pt x="3099459" y="1236571"/>
                  </a:cubicBezTo>
                  <a:cubicBezTo>
                    <a:pt x="3065747" y="1257317"/>
                    <a:pt x="3039862" y="1290121"/>
                    <a:pt x="3004457" y="1307823"/>
                  </a:cubicBezTo>
                  <a:lnTo>
                    <a:pt x="2909454" y="1355324"/>
                  </a:lnTo>
                  <a:cubicBezTo>
                    <a:pt x="2880047" y="1370027"/>
                    <a:pt x="2813576" y="1386606"/>
                    <a:pt x="2778825" y="1390950"/>
                  </a:cubicBezTo>
                  <a:cubicBezTo>
                    <a:pt x="2735440" y="1396373"/>
                    <a:pt x="2691740" y="1398867"/>
                    <a:pt x="2648197" y="1402826"/>
                  </a:cubicBezTo>
                  <a:cubicBezTo>
                    <a:pt x="2608613" y="1410743"/>
                    <a:pt x="2563032" y="1404184"/>
                    <a:pt x="2529444" y="1426576"/>
                  </a:cubicBezTo>
                  <a:cubicBezTo>
                    <a:pt x="2517569" y="1434493"/>
                    <a:pt x="2506584" y="1443944"/>
                    <a:pt x="2493818" y="1450327"/>
                  </a:cubicBezTo>
                  <a:cubicBezTo>
                    <a:pt x="2469476" y="1462498"/>
                    <a:pt x="2421394" y="1469562"/>
                    <a:pt x="2398815" y="1474078"/>
                  </a:cubicBezTo>
                  <a:cubicBezTo>
                    <a:pt x="2382981" y="1481995"/>
                    <a:pt x="2367889" y="1491612"/>
                    <a:pt x="2351314" y="1497828"/>
                  </a:cubicBezTo>
                  <a:cubicBezTo>
                    <a:pt x="2336032" y="1503559"/>
                    <a:pt x="2318814" y="1503275"/>
                    <a:pt x="2303812" y="1509704"/>
                  </a:cubicBezTo>
                  <a:cubicBezTo>
                    <a:pt x="2290694" y="1515326"/>
                    <a:pt x="2280290" y="1525890"/>
                    <a:pt x="2268187" y="1533454"/>
                  </a:cubicBezTo>
                  <a:cubicBezTo>
                    <a:pt x="2248614" y="1545687"/>
                    <a:pt x="2228383" y="1556847"/>
                    <a:pt x="2208810" y="1569080"/>
                  </a:cubicBezTo>
                  <a:cubicBezTo>
                    <a:pt x="2163107" y="1597644"/>
                    <a:pt x="2121202" y="1631817"/>
                    <a:pt x="2078181" y="1664083"/>
                  </a:cubicBezTo>
                  <a:cubicBezTo>
                    <a:pt x="2066763" y="1672646"/>
                    <a:pt x="2055320" y="1681450"/>
                    <a:pt x="2042555" y="1687833"/>
                  </a:cubicBezTo>
                  <a:cubicBezTo>
                    <a:pt x="2031359" y="1693431"/>
                    <a:pt x="2018804" y="1695750"/>
                    <a:pt x="2006929" y="1699709"/>
                  </a:cubicBezTo>
                  <a:cubicBezTo>
                    <a:pt x="1951903" y="1782250"/>
                    <a:pt x="2017532" y="1678504"/>
                    <a:pt x="1959428" y="1794711"/>
                  </a:cubicBezTo>
                  <a:cubicBezTo>
                    <a:pt x="1932656" y="1848254"/>
                    <a:pt x="1921327" y="1855178"/>
                    <a:pt x="1888176" y="1901589"/>
                  </a:cubicBezTo>
                  <a:cubicBezTo>
                    <a:pt x="1879880" y="1913203"/>
                    <a:pt x="1872342" y="1925340"/>
                    <a:pt x="1864425" y="1937215"/>
                  </a:cubicBezTo>
                  <a:cubicBezTo>
                    <a:pt x="1845154" y="1995029"/>
                    <a:pt x="1861858" y="1957433"/>
                    <a:pt x="1816924" y="2020342"/>
                  </a:cubicBezTo>
                  <a:cubicBezTo>
                    <a:pt x="1808628" y="2031956"/>
                    <a:pt x="1804319" y="2047052"/>
                    <a:pt x="1793174" y="2055968"/>
                  </a:cubicBezTo>
                  <a:cubicBezTo>
                    <a:pt x="1783399" y="2063788"/>
                    <a:pt x="1769423" y="2063885"/>
                    <a:pt x="1757548" y="2067844"/>
                  </a:cubicBezTo>
                  <a:cubicBezTo>
                    <a:pt x="1741714" y="2063885"/>
                    <a:pt x="1725048" y="2062397"/>
                    <a:pt x="1710046" y="2055968"/>
                  </a:cubicBezTo>
                  <a:cubicBezTo>
                    <a:pt x="1696928" y="2050346"/>
                    <a:pt x="1687960" y="2036731"/>
                    <a:pt x="1674420" y="2032218"/>
                  </a:cubicBezTo>
                  <a:cubicBezTo>
                    <a:pt x="1651577" y="2024604"/>
                    <a:pt x="1626673" y="2025565"/>
                    <a:pt x="1603168" y="2020342"/>
                  </a:cubicBezTo>
                  <a:cubicBezTo>
                    <a:pt x="1590948" y="2017627"/>
                    <a:pt x="1579417" y="2012425"/>
                    <a:pt x="1567542" y="2008467"/>
                  </a:cubicBezTo>
                  <a:cubicBezTo>
                    <a:pt x="1480745" y="1950604"/>
                    <a:pt x="1583499" y="2027615"/>
                    <a:pt x="1508166" y="1937215"/>
                  </a:cubicBezTo>
                  <a:cubicBezTo>
                    <a:pt x="1499029" y="1926251"/>
                    <a:pt x="1484415" y="1921382"/>
                    <a:pt x="1472540" y="1913465"/>
                  </a:cubicBezTo>
                  <a:cubicBezTo>
                    <a:pt x="1431628" y="1852097"/>
                    <a:pt x="1444050" y="1869303"/>
                    <a:pt x="1377537" y="1782836"/>
                  </a:cubicBezTo>
                  <a:cubicBezTo>
                    <a:pt x="1362083" y="1762746"/>
                    <a:pt x="1330036" y="1723459"/>
                    <a:pt x="1330036" y="1723459"/>
                  </a:cubicBezTo>
                  <a:cubicBezTo>
                    <a:pt x="1326078" y="1711584"/>
                    <a:pt x="1327012" y="1696684"/>
                    <a:pt x="1318161" y="1687833"/>
                  </a:cubicBezTo>
                  <a:cubicBezTo>
                    <a:pt x="1309310" y="1678982"/>
                    <a:pt x="1292950" y="1682902"/>
                    <a:pt x="1282535" y="1675958"/>
                  </a:cubicBezTo>
                  <a:cubicBezTo>
                    <a:pt x="1268561" y="1666642"/>
                    <a:pt x="1257660" y="1653234"/>
                    <a:pt x="1246909" y="1640332"/>
                  </a:cubicBezTo>
                  <a:cubicBezTo>
                    <a:pt x="1237772" y="1629368"/>
                    <a:pt x="1232295" y="1615670"/>
                    <a:pt x="1223158" y="1604706"/>
                  </a:cubicBezTo>
                  <a:cubicBezTo>
                    <a:pt x="1212407" y="1591804"/>
                    <a:pt x="1197294" y="1582746"/>
                    <a:pt x="1187532" y="1569080"/>
                  </a:cubicBezTo>
                  <a:cubicBezTo>
                    <a:pt x="1177242" y="1554675"/>
                    <a:pt x="1174071" y="1535984"/>
                    <a:pt x="1163781" y="1521579"/>
                  </a:cubicBezTo>
                  <a:cubicBezTo>
                    <a:pt x="1146843" y="1497865"/>
                    <a:pt x="1117670" y="1476568"/>
                    <a:pt x="1092529" y="1462202"/>
                  </a:cubicBezTo>
                  <a:cubicBezTo>
                    <a:pt x="1077159" y="1453419"/>
                    <a:pt x="1060862" y="1446369"/>
                    <a:pt x="1045028" y="1438452"/>
                  </a:cubicBezTo>
                  <a:lnTo>
                    <a:pt x="997527" y="1367200"/>
                  </a:lnTo>
                  <a:cubicBezTo>
                    <a:pt x="989610" y="1355325"/>
                    <a:pt x="973515" y="1351745"/>
                    <a:pt x="961901" y="1343449"/>
                  </a:cubicBezTo>
                  <a:cubicBezTo>
                    <a:pt x="898994" y="1298515"/>
                    <a:pt x="936586" y="1315218"/>
                    <a:pt x="878774" y="1295948"/>
                  </a:cubicBezTo>
                  <a:cubicBezTo>
                    <a:pt x="824505" y="1214546"/>
                    <a:pt x="895910" y="1310637"/>
                    <a:pt x="795646" y="1224696"/>
                  </a:cubicBezTo>
                  <a:cubicBezTo>
                    <a:pt x="784810" y="1215408"/>
                    <a:pt x="783510" y="1197366"/>
                    <a:pt x="771896" y="1189070"/>
                  </a:cubicBezTo>
                  <a:cubicBezTo>
                    <a:pt x="754550" y="1176680"/>
                    <a:pt x="731999" y="1173977"/>
                    <a:pt x="712519" y="1165319"/>
                  </a:cubicBezTo>
                  <a:cubicBezTo>
                    <a:pt x="631780" y="1129434"/>
                    <a:pt x="696253" y="1156024"/>
                    <a:pt x="629392" y="1117818"/>
                  </a:cubicBezTo>
                  <a:cubicBezTo>
                    <a:pt x="588301" y="1094338"/>
                    <a:pt x="586235" y="1095515"/>
                    <a:pt x="546264" y="1082192"/>
                  </a:cubicBezTo>
                  <a:cubicBezTo>
                    <a:pt x="534389" y="1074275"/>
                    <a:pt x="522252" y="1066737"/>
                    <a:pt x="510638" y="1058441"/>
                  </a:cubicBezTo>
                  <a:cubicBezTo>
                    <a:pt x="494533" y="1046937"/>
                    <a:pt x="480438" y="1032427"/>
                    <a:pt x="463137" y="1022815"/>
                  </a:cubicBezTo>
                  <a:cubicBezTo>
                    <a:pt x="444503" y="1012463"/>
                    <a:pt x="423240" y="1007722"/>
                    <a:pt x="403761" y="999065"/>
                  </a:cubicBezTo>
                  <a:cubicBezTo>
                    <a:pt x="387584" y="991875"/>
                    <a:pt x="373053" y="980912"/>
                    <a:pt x="356259" y="975314"/>
                  </a:cubicBezTo>
                  <a:cubicBezTo>
                    <a:pt x="294097" y="954593"/>
                    <a:pt x="310146" y="973786"/>
                    <a:pt x="261257" y="951563"/>
                  </a:cubicBezTo>
                  <a:cubicBezTo>
                    <a:pt x="229025" y="936912"/>
                    <a:pt x="197922" y="919896"/>
                    <a:pt x="166254" y="904062"/>
                  </a:cubicBezTo>
                  <a:cubicBezTo>
                    <a:pt x="150420" y="896145"/>
                    <a:pt x="132915" y="890932"/>
                    <a:pt x="118753" y="880311"/>
                  </a:cubicBezTo>
                  <a:cubicBezTo>
                    <a:pt x="107991" y="872240"/>
                    <a:pt x="52993" y="829619"/>
                    <a:pt x="35625" y="820935"/>
                  </a:cubicBezTo>
                  <a:cubicBezTo>
                    <a:pt x="24429" y="815337"/>
                    <a:pt x="11875" y="813018"/>
                    <a:pt x="0" y="809059"/>
                  </a:cubicBezTo>
                  <a:lnTo>
                    <a:pt x="23750" y="737807"/>
                  </a:lnTo>
                  <a:cubicBezTo>
                    <a:pt x="27708" y="725932"/>
                    <a:pt x="28681" y="712596"/>
                    <a:pt x="35625" y="702181"/>
                  </a:cubicBezTo>
                  <a:cubicBezTo>
                    <a:pt x="69196" y="651826"/>
                    <a:pt x="52993" y="679321"/>
                    <a:pt x="83127" y="619054"/>
                  </a:cubicBezTo>
                  <a:cubicBezTo>
                    <a:pt x="87085" y="599262"/>
                    <a:pt x="88619" y="578826"/>
                    <a:pt x="95002" y="559678"/>
                  </a:cubicBezTo>
                  <a:cubicBezTo>
                    <a:pt x="100600" y="542884"/>
                    <a:pt x="111780" y="528448"/>
                    <a:pt x="118753" y="512176"/>
                  </a:cubicBezTo>
                  <a:cubicBezTo>
                    <a:pt x="123684" y="500670"/>
                    <a:pt x="127189" y="488586"/>
                    <a:pt x="130628" y="476550"/>
                  </a:cubicBezTo>
                  <a:cubicBezTo>
                    <a:pt x="166517" y="350935"/>
                    <a:pt x="109819" y="527099"/>
                    <a:pt x="166254" y="357797"/>
                  </a:cubicBezTo>
                  <a:cubicBezTo>
                    <a:pt x="170767" y="344257"/>
                    <a:pt x="182088" y="334046"/>
                    <a:pt x="190005" y="322171"/>
                  </a:cubicBezTo>
                  <a:cubicBezTo>
                    <a:pt x="193963" y="310296"/>
                    <a:pt x="194936" y="296960"/>
                    <a:pt x="201880" y="286545"/>
                  </a:cubicBezTo>
                  <a:cubicBezTo>
                    <a:pt x="222823" y="255131"/>
                    <a:pt x="251361" y="237064"/>
                    <a:pt x="261257" y="227168"/>
                  </a:cubicBezTo>
                  <a:close/>
                </a:path>
              </a:pathLst>
            </a:cu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400">
                <a:solidFill>
                  <a:srgbClr val="FFFF99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  <p:sp>
          <p:nvSpPr>
            <p:cNvPr id="10" name="รูปแบบอิสระ 9"/>
            <p:cNvSpPr/>
            <p:nvPr/>
          </p:nvSpPr>
          <p:spPr>
            <a:xfrm>
              <a:off x="6790345" y="2495580"/>
              <a:ext cx="1772474" cy="2626890"/>
            </a:xfrm>
            <a:custGeom>
              <a:avLst/>
              <a:gdLst>
                <a:gd name="connsiteX0" fmla="*/ 83127 w 1911927"/>
                <a:gd name="connsiteY0" fmla="*/ 688769 h 2691975"/>
                <a:gd name="connsiteX1" fmla="*/ 83127 w 1911927"/>
                <a:gd name="connsiteY1" fmla="*/ 688769 h 2691975"/>
                <a:gd name="connsiteX2" fmla="*/ 106878 w 1911927"/>
                <a:gd name="connsiteY2" fmla="*/ 581891 h 2691975"/>
                <a:gd name="connsiteX3" fmla="*/ 142504 w 1911927"/>
                <a:gd name="connsiteY3" fmla="*/ 546265 h 2691975"/>
                <a:gd name="connsiteX4" fmla="*/ 166255 w 1911927"/>
                <a:gd name="connsiteY4" fmla="*/ 510639 h 2691975"/>
                <a:gd name="connsiteX5" fmla="*/ 130629 w 1911927"/>
                <a:gd name="connsiteY5" fmla="*/ 415636 h 2691975"/>
                <a:gd name="connsiteX6" fmla="*/ 190005 w 1911927"/>
                <a:gd name="connsiteY6" fmla="*/ 356260 h 2691975"/>
                <a:gd name="connsiteX7" fmla="*/ 225631 w 1911927"/>
                <a:gd name="connsiteY7" fmla="*/ 320634 h 2691975"/>
                <a:gd name="connsiteX8" fmla="*/ 285008 w 1911927"/>
                <a:gd name="connsiteY8" fmla="*/ 308758 h 2691975"/>
                <a:gd name="connsiteX9" fmla="*/ 368135 w 1911927"/>
                <a:gd name="connsiteY9" fmla="*/ 261257 h 2691975"/>
                <a:gd name="connsiteX10" fmla="*/ 403761 w 1911927"/>
                <a:gd name="connsiteY10" fmla="*/ 83127 h 2691975"/>
                <a:gd name="connsiteX11" fmla="*/ 475013 w 1911927"/>
                <a:gd name="connsiteY11" fmla="*/ 23751 h 2691975"/>
                <a:gd name="connsiteX12" fmla="*/ 546265 w 1911927"/>
                <a:gd name="connsiteY12" fmla="*/ 0 h 2691975"/>
                <a:gd name="connsiteX13" fmla="*/ 593766 w 1911927"/>
                <a:gd name="connsiteY13" fmla="*/ 178130 h 2691975"/>
                <a:gd name="connsiteX14" fmla="*/ 617517 w 1911927"/>
                <a:gd name="connsiteY14" fmla="*/ 213756 h 2691975"/>
                <a:gd name="connsiteX15" fmla="*/ 629392 w 1911927"/>
                <a:gd name="connsiteY15" fmla="*/ 249382 h 2691975"/>
                <a:gd name="connsiteX16" fmla="*/ 641268 w 1911927"/>
                <a:gd name="connsiteY16" fmla="*/ 296883 h 2691975"/>
                <a:gd name="connsiteX17" fmla="*/ 700644 w 1911927"/>
                <a:gd name="connsiteY17" fmla="*/ 368135 h 2691975"/>
                <a:gd name="connsiteX18" fmla="*/ 736270 w 1911927"/>
                <a:gd name="connsiteY18" fmla="*/ 439387 h 2691975"/>
                <a:gd name="connsiteX19" fmla="*/ 748146 w 1911927"/>
                <a:gd name="connsiteY19" fmla="*/ 486888 h 2691975"/>
                <a:gd name="connsiteX20" fmla="*/ 843148 w 1911927"/>
                <a:gd name="connsiteY20" fmla="*/ 498764 h 2691975"/>
                <a:gd name="connsiteX21" fmla="*/ 878774 w 1911927"/>
                <a:gd name="connsiteY21" fmla="*/ 605641 h 2691975"/>
                <a:gd name="connsiteX22" fmla="*/ 914400 w 1911927"/>
                <a:gd name="connsiteY22" fmla="*/ 676893 h 2691975"/>
                <a:gd name="connsiteX23" fmla="*/ 950026 w 1911927"/>
                <a:gd name="connsiteY23" fmla="*/ 712519 h 2691975"/>
                <a:gd name="connsiteX24" fmla="*/ 973777 w 1911927"/>
                <a:gd name="connsiteY24" fmla="*/ 748145 h 2691975"/>
                <a:gd name="connsiteX25" fmla="*/ 997527 w 1911927"/>
                <a:gd name="connsiteY25" fmla="*/ 795647 h 2691975"/>
                <a:gd name="connsiteX26" fmla="*/ 1068779 w 1911927"/>
                <a:gd name="connsiteY26" fmla="*/ 866899 h 2691975"/>
                <a:gd name="connsiteX27" fmla="*/ 1104405 w 1911927"/>
                <a:gd name="connsiteY27" fmla="*/ 914400 h 2691975"/>
                <a:gd name="connsiteX28" fmla="*/ 1140031 w 1911927"/>
                <a:gd name="connsiteY28" fmla="*/ 938151 h 2691975"/>
                <a:gd name="connsiteX29" fmla="*/ 1187533 w 1911927"/>
                <a:gd name="connsiteY29" fmla="*/ 973777 h 2691975"/>
                <a:gd name="connsiteX30" fmla="*/ 1223159 w 1911927"/>
                <a:gd name="connsiteY30" fmla="*/ 1009402 h 2691975"/>
                <a:gd name="connsiteX31" fmla="*/ 1258785 w 1911927"/>
                <a:gd name="connsiteY31" fmla="*/ 1033153 h 2691975"/>
                <a:gd name="connsiteX32" fmla="*/ 1341912 w 1911927"/>
                <a:gd name="connsiteY32" fmla="*/ 1080654 h 2691975"/>
                <a:gd name="connsiteX33" fmla="*/ 1425039 w 1911927"/>
                <a:gd name="connsiteY33" fmla="*/ 1140031 h 2691975"/>
                <a:gd name="connsiteX34" fmla="*/ 1472540 w 1911927"/>
                <a:gd name="connsiteY34" fmla="*/ 1163782 h 2691975"/>
                <a:gd name="connsiteX35" fmla="*/ 1555668 w 1911927"/>
                <a:gd name="connsiteY35" fmla="*/ 1211283 h 2691975"/>
                <a:gd name="connsiteX36" fmla="*/ 1591294 w 1911927"/>
                <a:gd name="connsiteY36" fmla="*/ 1246909 h 2691975"/>
                <a:gd name="connsiteX37" fmla="*/ 1662546 w 1911927"/>
                <a:gd name="connsiteY37" fmla="*/ 1282535 h 2691975"/>
                <a:gd name="connsiteX38" fmla="*/ 1733798 w 1911927"/>
                <a:gd name="connsiteY38" fmla="*/ 1365662 h 2691975"/>
                <a:gd name="connsiteX39" fmla="*/ 1745673 w 1911927"/>
                <a:gd name="connsiteY39" fmla="*/ 1401288 h 2691975"/>
                <a:gd name="connsiteX40" fmla="*/ 1757548 w 1911927"/>
                <a:gd name="connsiteY40" fmla="*/ 1484415 h 2691975"/>
                <a:gd name="connsiteX41" fmla="*/ 1781299 w 1911927"/>
                <a:gd name="connsiteY41" fmla="*/ 1520041 h 2691975"/>
                <a:gd name="connsiteX42" fmla="*/ 1805049 w 1911927"/>
                <a:gd name="connsiteY42" fmla="*/ 1567543 h 2691975"/>
                <a:gd name="connsiteX43" fmla="*/ 1852551 w 1911927"/>
                <a:gd name="connsiteY43" fmla="*/ 1615044 h 2691975"/>
                <a:gd name="connsiteX44" fmla="*/ 1911927 w 1911927"/>
                <a:gd name="connsiteY44" fmla="*/ 1686296 h 2691975"/>
                <a:gd name="connsiteX45" fmla="*/ 1900052 w 1911927"/>
                <a:gd name="connsiteY45" fmla="*/ 1769423 h 2691975"/>
                <a:gd name="connsiteX46" fmla="*/ 1888177 w 1911927"/>
                <a:gd name="connsiteY46" fmla="*/ 1828800 h 2691975"/>
                <a:gd name="connsiteX47" fmla="*/ 1876301 w 1911927"/>
                <a:gd name="connsiteY47" fmla="*/ 1911927 h 2691975"/>
                <a:gd name="connsiteX48" fmla="*/ 1864426 w 1911927"/>
                <a:gd name="connsiteY48" fmla="*/ 1959428 h 2691975"/>
                <a:gd name="connsiteX49" fmla="*/ 1840675 w 1911927"/>
                <a:gd name="connsiteY49" fmla="*/ 2030680 h 2691975"/>
                <a:gd name="connsiteX50" fmla="*/ 1828800 w 1911927"/>
                <a:gd name="connsiteY50" fmla="*/ 2220686 h 2691975"/>
                <a:gd name="connsiteX51" fmla="*/ 1816925 w 1911927"/>
                <a:gd name="connsiteY51" fmla="*/ 2256312 h 2691975"/>
                <a:gd name="connsiteX52" fmla="*/ 1805049 w 1911927"/>
                <a:gd name="connsiteY52" fmla="*/ 2303813 h 2691975"/>
                <a:gd name="connsiteX53" fmla="*/ 1793174 w 1911927"/>
                <a:gd name="connsiteY53" fmla="*/ 2363190 h 2691975"/>
                <a:gd name="connsiteX54" fmla="*/ 1769423 w 1911927"/>
                <a:gd name="connsiteY54" fmla="*/ 2410691 h 2691975"/>
                <a:gd name="connsiteX55" fmla="*/ 1757548 w 1911927"/>
                <a:gd name="connsiteY55" fmla="*/ 2636322 h 2691975"/>
                <a:gd name="connsiteX56" fmla="*/ 1591294 w 1911927"/>
                <a:gd name="connsiteY56" fmla="*/ 2576945 h 2691975"/>
                <a:gd name="connsiteX57" fmla="*/ 1555668 w 1911927"/>
                <a:gd name="connsiteY57" fmla="*/ 2541319 h 2691975"/>
                <a:gd name="connsiteX58" fmla="*/ 1401288 w 1911927"/>
                <a:gd name="connsiteY58" fmla="*/ 2565070 h 2691975"/>
                <a:gd name="connsiteX59" fmla="*/ 1341912 w 1911927"/>
                <a:gd name="connsiteY59" fmla="*/ 2576945 h 2691975"/>
                <a:gd name="connsiteX60" fmla="*/ 1211283 w 1911927"/>
                <a:gd name="connsiteY60" fmla="*/ 2600696 h 2691975"/>
                <a:gd name="connsiteX61" fmla="*/ 1104405 w 1911927"/>
                <a:gd name="connsiteY61" fmla="*/ 2588821 h 2691975"/>
                <a:gd name="connsiteX62" fmla="*/ 1068779 w 1911927"/>
                <a:gd name="connsiteY62" fmla="*/ 2576945 h 2691975"/>
                <a:gd name="connsiteX63" fmla="*/ 938151 w 1911927"/>
                <a:gd name="connsiteY63" fmla="*/ 2553195 h 2691975"/>
                <a:gd name="connsiteX64" fmla="*/ 712520 w 1911927"/>
                <a:gd name="connsiteY64" fmla="*/ 2541319 h 2691975"/>
                <a:gd name="connsiteX65" fmla="*/ 641268 w 1911927"/>
                <a:gd name="connsiteY65" fmla="*/ 2470067 h 2691975"/>
                <a:gd name="connsiteX66" fmla="*/ 605642 w 1911927"/>
                <a:gd name="connsiteY66" fmla="*/ 2434441 h 2691975"/>
                <a:gd name="connsiteX67" fmla="*/ 581891 w 1911927"/>
                <a:gd name="connsiteY67" fmla="*/ 2398815 h 2691975"/>
                <a:gd name="connsiteX68" fmla="*/ 558140 w 1911927"/>
                <a:gd name="connsiteY68" fmla="*/ 2232561 h 2691975"/>
                <a:gd name="connsiteX69" fmla="*/ 546265 w 1911927"/>
                <a:gd name="connsiteY69" fmla="*/ 2196935 h 2691975"/>
                <a:gd name="connsiteX70" fmla="*/ 510639 w 1911927"/>
                <a:gd name="connsiteY70" fmla="*/ 2113808 h 2691975"/>
                <a:gd name="connsiteX71" fmla="*/ 498764 w 1911927"/>
                <a:gd name="connsiteY71" fmla="*/ 2054431 h 2691975"/>
                <a:gd name="connsiteX72" fmla="*/ 463138 w 1911927"/>
                <a:gd name="connsiteY72" fmla="*/ 1995054 h 2691975"/>
                <a:gd name="connsiteX73" fmla="*/ 451262 w 1911927"/>
                <a:gd name="connsiteY73" fmla="*/ 1959428 h 2691975"/>
                <a:gd name="connsiteX74" fmla="*/ 403761 w 1911927"/>
                <a:gd name="connsiteY74" fmla="*/ 1888177 h 2691975"/>
                <a:gd name="connsiteX75" fmla="*/ 380011 w 1911927"/>
                <a:gd name="connsiteY75" fmla="*/ 1852551 h 2691975"/>
                <a:gd name="connsiteX76" fmla="*/ 332509 w 1911927"/>
                <a:gd name="connsiteY76" fmla="*/ 1816925 h 2691975"/>
                <a:gd name="connsiteX77" fmla="*/ 237507 w 1911927"/>
                <a:gd name="connsiteY77" fmla="*/ 1757548 h 2691975"/>
                <a:gd name="connsiteX78" fmla="*/ 190005 w 1911927"/>
                <a:gd name="connsiteY78" fmla="*/ 1721922 h 2691975"/>
                <a:gd name="connsiteX79" fmla="*/ 118753 w 1911927"/>
                <a:gd name="connsiteY79" fmla="*/ 1674421 h 2691975"/>
                <a:gd name="connsiteX80" fmla="*/ 83127 w 1911927"/>
                <a:gd name="connsiteY80" fmla="*/ 1650670 h 2691975"/>
                <a:gd name="connsiteX81" fmla="*/ 59377 w 1911927"/>
                <a:gd name="connsiteY81" fmla="*/ 1615044 h 2691975"/>
                <a:gd name="connsiteX82" fmla="*/ 35626 w 1911927"/>
                <a:gd name="connsiteY82" fmla="*/ 1543792 h 2691975"/>
                <a:gd name="connsiteX83" fmla="*/ 23751 w 1911927"/>
                <a:gd name="connsiteY83" fmla="*/ 1448790 h 2691975"/>
                <a:gd name="connsiteX84" fmla="*/ 0 w 1911927"/>
                <a:gd name="connsiteY84" fmla="*/ 1330036 h 2691975"/>
                <a:gd name="connsiteX85" fmla="*/ 11875 w 1911927"/>
                <a:gd name="connsiteY85" fmla="*/ 950026 h 2691975"/>
                <a:gd name="connsiteX86" fmla="*/ 35626 w 1911927"/>
                <a:gd name="connsiteY86" fmla="*/ 878774 h 2691975"/>
                <a:gd name="connsiteX87" fmla="*/ 47501 w 1911927"/>
                <a:gd name="connsiteY87" fmla="*/ 831273 h 2691975"/>
                <a:gd name="connsiteX88" fmla="*/ 83127 w 1911927"/>
                <a:gd name="connsiteY88" fmla="*/ 688769 h 269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11927" h="2691975">
                  <a:moveTo>
                    <a:pt x="83127" y="688769"/>
                  </a:moveTo>
                  <a:lnTo>
                    <a:pt x="83127" y="688769"/>
                  </a:lnTo>
                  <a:cubicBezTo>
                    <a:pt x="91044" y="653143"/>
                    <a:pt x="92841" y="615579"/>
                    <a:pt x="106878" y="581891"/>
                  </a:cubicBezTo>
                  <a:cubicBezTo>
                    <a:pt x="113337" y="566389"/>
                    <a:pt x="131753" y="559167"/>
                    <a:pt x="142504" y="546265"/>
                  </a:cubicBezTo>
                  <a:cubicBezTo>
                    <a:pt x="151641" y="535301"/>
                    <a:pt x="158338" y="522514"/>
                    <a:pt x="166255" y="510639"/>
                  </a:cubicBezTo>
                  <a:cubicBezTo>
                    <a:pt x="156639" y="491407"/>
                    <a:pt x="127036" y="440790"/>
                    <a:pt x="130629" y="415636"/>
                  </a:cubicBezTo>
                  <a:cubicBezTo>
                    <a:pt x="135336" y="382683"/>
                    <a:pt x="169463" y="373378"/>
                    <a:pt x="190005" y="356260"/>
                  </a:cubicBezTo>
                  <a:cubicBezTo>
                    <a:pt x="202907" y="345509"/>
                    <a:pt x="210610" y="328145"/>
                    <a:pt x="225631" y="320634"/>
                  </a:cubicBezTo>
                  <a:cubicBezTo>
                    <a:pt x="243684" y="311607"/>
                    <a:pt x="265216" y="312717"/>
                    <a:pt x="285008" y="308758"/>
                  </a:cubicBezTo>
                  <a:cubicBezTo>
                    <a:pt x="286288" y="308118"/>
                    <a:pt x="365337" y="271049"/>
                    <a:pt x="368135" y="261257"/>
                  </a:cubicBezTo>
                  <a:cubicBezTo>
                    <a:pt x="407598" y="123140"/>
                    <a:pt x="345666" y="152842"/>
                    <a:pt x="403761" y="83127"/>
                  </a:cubicBezTo>
                  <a:cubicBezTo>
                    <a:pt x="420212" y="63385"/>
                    <a:pt x="450285" y="34741"/>
                    <a:pt x="475013" y="23751"/>
                  </a:cubicBezTo>
                  <a:cubicBezTo>
                    <a:pt x="497891" y="13583"/>
                    <a:pt x="546265" y="0"/>
                    <a:pt x="546265" y="0"/>
                  </a:cubicBezTo>
                  <a:cubicBezTo>
                    <a:pt x="639094" y="30942"/>
                    <a:pt x="561050" y="-7260"/>
                    <a:pt x="593766" y="178130"/>
                  </a:cubicBezTo>
                  <a:cubicBezTo>
                    <a:pt x="596246" y="192185"/>
                    <a:pt x="609600" y="201881"/>
                    <a:pt x="617517" y="213756"/>
                  </a:cubicBezTo>
                  <a:cubicBezTo>
                    <a:pt x="621475" y="225631"/>
                    <a:pt x="625953" y="237346"/>
                    <a:pt x="629392" y="249382"/>
                  </a:cubicBezTo>
                  <a:cubicBezTo>
                    <a:pt x="633876" y="265075"/>
                    <a:pt x="634839" y="281882"/>
                    <a:pt x="641268" y="296883"/>
                  </a:cubicBezTo>
                  <a:cubicBezTo>
                    <a:pt x="653669" y="325818"/>
                    <a:pt x="679242" y="346733"/>
                    <a:pt x="700644" y="368135"/>
                  </a:cubicBezTo>
                  <a:cubicBezTo>
                    <a:pt x="750690" y="518264"/>
                    <a:pt x="667203" y="278231"/>
                    <a:pt x="736270" y="439387"/>
                  </a:cubicBezTo>
                  <a:cubicBezTo>
                    <a:pt x="742699" y="454388"/>
                    <a:pt x="733879" y="478962"/>
                    <a:pt x="748146" y="486888"/>
                  </a:cubicBezTo>
                  <a:cubicBezTo>
                    <a:pt x="776044" y="502387"/>
                    <a:pt x="811481" y="494805"/>
                    <a:pt x="843148" y="498764"/>
                  </a:cubicBezTo>
                  <a:cubicBezTo>
                    <a:pt x="863167" y="598858"/>
                    <a:pt x="841899" y="519599"/>
                    <a:pt x="878774" y="605641"/>
                  </a:cubicBezTo>
                  <a:cubicBezTo>
                    <a:pt x="897678" y="649750"/>
                    <a:pt x="880837" y="636618"/>
                    <a:pt x="914400" y="676893"/>
                  </a:cubicBezTo>
                  <a:cubicBezTo>
                    <a:pt x="925151" y="689795"/>
                    <a:pt x="939275" y="699617"/>
                    <a:pt x="950026" y="712519"/>
                  </a:cubicBezTo>
                  <a:cubicBezTo>
                    <a:pt x="959163" y="723483"/>
                    <a:pt x="966696" y="735753"/>
                    <a:pt x="973777" y="748145"/>
                  </a:cubicBezTo>
                  <a:cubicBezTo>
                    <a:pt x="982560" y="763515"/>
                    <a:pt x="986468" y="781823"/>
                    <a:pt x="997527" y="795647"/>
                  </a:cubicBezTo>
                  <a:cubicBezTo>
                    <a:pt x="1018509" y="821875"/>
                    <a:pt x="1048626" y="840028"/>
                    <a:pt x="1068779" y="866899"/>
                  </a:cubicBezTo>
                  <a:cubicBezTo>
                    <a:pt x="1080654" y="882733"/>
                    <a:pt x="1090410" y="900405"/>
                    <a:pt x="1104405" y="914400"/>
                  </a:cubicBezTo>
                  <a:cubicBezTo>
                    <a:pt x="1114497" y="924492"/>
                    <a:pt x="1128417" y="929855"/>
                    <a:pt x="1140031" y="938151"/>
                  </a:cubicBezTo>
                  <a:cubicBezTo>
                    <a:pt x="1156137" y="949655"/>
                    <a:pt x="1172505" y="960896"/>
                    <a:pt x="1187533" y="973777"/>
                  </a:cubicBezTo>
                  <a:cubicBezTo>
                    <a:pt x="1200284" y="984706"/>
                    <a:pt x="1210257" y="998651"/>
                    <a:pt x="1223159" y="1009402"/>
                  </a:cubicBezTo>
                  <a:cubicBezTo>
                    <a:pt x="1234123" y="1018539"/>
                    <a:pt x="1247171" y="1024857"/>
                    <a:pt x="1258785" y="1033153"/>
                  </a:cubicBezTo>
                  <a:cubicBezTo>
                    <a:pt x="1321692" y="1078087"/>
                    <a:pt x="1284100" y="1061384"/>
                    <a:pt x="1341912" y="1080654"/>
                  </a:cubicBezTo>
                  <a:cubicBezTo>
                    <a:pt x="1362302" y="1095946"/>
                    <a:pt x="1400729" y="1126139"/>
                    <a:pt x="1425039" y="1140031"/>
                  </a:cubicBezTo>
                  <a:cubicBezTo>
                    <a:pt x="1440409" y="1148814"/>
                    <a:pt x="1458135" y="1153492"/>
                    <a:pt x="1472540" y="1163782"/>
                  </a:cubicBezTo>
                  <a:cubicBezTo>
                    <a:pt x="1548731" y="1218205"/>
                    <a:pt x="1463667" y="1188284"/>
                    <a:pt x="1555668" y="1211283"/>
                  </a:cubicBezTo>
                  <a:cubicBezTo>
                    <a:pt x="1567543" y="1223158"/>
                    <a:pt x="1577320" y="1237593"/>
                    <a:pt x="1591294" y="1246909"/>
                  </a:cubicBezTo>
                  <a:cubicBezTo>
                    <a:pt x="1698411" y="1318320"/>
                    <a:pt x="1550430" y="1189105"/>
                    <a:pt x="1662546" y="1282535"/>
                  </a:cubicBezTo>
                  <a:cubicBezTo>
                    <a:pt x="1695627" y="1310102"/>
                    <a:pt x="1707588" y="1330716"/>
                    <a:pt x="1733798" y="1365662"/>
                  </a:cubicBezTo>
                  <a:cubicBezTo>
                    <a:pt x="1737756" y="1377537"/>
                    <a:pt x="1743218" y="1389013"/>
                    <a:pt x="1745673" y="1401288"/>
                  </a:cubicBezTo>
                  <a:cubicBezTo>
                    <a:pt x="1751162" y="1428735"/>
                    <a:pt x="1749505" y="1457605"/>
                    <a:pt x="1757548" y="1484415"/>
                  </a:cubicBezTo>
                  <a:cubicBezTo>
                    <a:pt x="1761649" y="1498086"/>
                    <a:pt x="1774218" y="1507649"/>
                    <a:pt x="1781299" y="1520041"/>
                  </a:cubicBezTo>
                  <a:cubicBezTo>
                    <a:pt x="1790082" y="1535411"/>
                    <a:pt x="1794427" y="1553381"/>
                    <a:pt x="1805049" y="1567543"/>
                  </a:cubicBezTo>
                  <a:cubicBezTo>
                    <a:pt x="1818484" y="1585457"/>
                    <a:pt x="1837978" y="1598042"/>
                    <a:pt x="1852551" y="1615044"/>
                  </a:cubicBezTo>
                  <a:cubicBezTo>
                    <a:pt x="1951759" y="1730786"/>
                    <a:pt x="1788379" y="1562748"/>
                    <a:pt x="1911927" y="1686296"/>
                  </a:cubicBezTo>
                  <a:cubicBezTo>
                    <a:pt x="1907969" y="1714005"/>
                    <a:pt x="1904653" y="1741814"/>
                    <a:pt x="1900052" y="1769423"/>
                  </a:cubicBezTo>
                  <a:cubicBezTo>
                    <a:pt x="1896734" y="1789333"/>
                    <a:pt x="1891495" y="1808890"/>
                    <a:pt x="1888177" y="1828800"/>
                  </a:cubicBezTo>
                  <a:cubicBezTo>
                    <a:pt x="1883575" y="1856410"/>
                    <a:pt x="1881308" y="1884388"/>
                    <a:pt x="1876301" y="1911927"/>
                  </a:cubicBezTo>
                  <a:cubicBezTo>
                    <a:pt x="1873381" y="1927985"/>
                    <a:pt x="1869116" y="1943795"/>
                    <a:pt x="1864426" y="1959428"/>
                  </a:cubicBezTo>
                  <a:cubicBezTo>
                    <a:pt x="1857232" y="1983408"/>
                    <a:pt x="1840675" y="2030680"/>
                    <a:pt x="1840675" y="2030680"/>
                  </a:cubicBezTo>
                  <a:cubicBezTo>
                    <a:pt x="1836717" y="2094015"/>
                    <a:pt x="1835443" y="2157576"/>
                    <a:pt x="1828800" y="2220686"/>
                  </a:cubicBezTo>
                  <a:cubicBezTo>
                    <a:pt x="1827490" y="2233135"/>
                    <a:pt x="1820364" y="2244276"/>
                    <a:pt x="1816925" y="2256312"/>
                  </a:cubicBezTo>
                  <a:cubicBezTo>
                    <a:pt x="1812441" y="2272005"/>
                    <a:pt x="1808590" y="2287881"/>
                    <a:pt x="1805049" y="2303813"/>
                  </a:cubicBezTo>
                  <a:cubicBezTo>
                    <a:pt x="1800670" y="2323517"/>
                    <a:pt x="1799557" y="2344042"/>
                    <a:pt x="1793174" y="2363190"/>
                  </a:cubicBezTo>
                  <a:cubicBezTo>
                    <a:pt x="1787576" y="2379984"/>
                    <a:pt x="1777340" y="2394857"/>
                    <a:pt x="1769423" y="2410691"/>
                  </a:cubicBezTo>
                  <a:cubicBezTo>
                    <a:pt x="1765465" y="2485901"/>
                    <a:pt x="1801644" y="2575266"/>
                    <a:pt x="1757548" y="2636322"/>
                  </a:cubicBezTo>
                  <a:cubicBezTo>
                    <a:pt x="1655676" y="2777375"/>
                    <a:pt x="1614718" y="2609739"/>
                    <a:pt x="1591294" y="2576945"/>
                  </a:cubicBezTo>
                  <a:cubicBezTo>
                    <a:pt x="1581533" y="2563279"/>
                    <a:pt x="1567543" y="2553194"/>
                    <a:pt x="1555668" y="2541319"/>
                  </a:cubicBezTo>
                  <a:cubicBezTo>
                    <a:pt x="1419540" y="2568546"/>
                    <a:pt x="1588192" y="2536316"/>
                    <a:pt x="1401288" y="2565070"/>
                  </a:cubicBezTo>
                  <a:cubicBezTo>
                    <a:pt x="1381339" y="2568139"/>
                    <a:pt x="1361821" y="2573627"/>
                    <a:pt x="1341912" y="2576945"/>
                  </a:cubicBezTo>
                  <a:cubicBezTo>
                    <a:pt x="1214262" y="2598220"/>
                    <a:pt x="1302480" y="2577898"/>
                    <a:pt x="1211283" y="2600696"/>
                  </a:cubicBezTo>
                  <a:cubicBezTo>
                    <a:pt x="1175657" y="2596738"/>
                    <a:pt x="1139763" y="2594714"/>
                    <a:pt x="1104405" y="2588821"/>
                  </a:cubicBezTo>
                  <a:cubicBezTo>
                    <a:pt x="1092058" y="2586763"/>
                    <a:pt x="1080815" y="2580384"/>
                    <a:pt x="1068779" y="2576945"/>
                  </a:cubicBezTo>
                  <a:cubicBezTo>
                    <a:pt x="1025177" y="2564487"/>
                    <a:pt x="984178" y="2556736"/>
                    <a:pt x="938151" y="2553195"/>
                  </a:cubicBezTo>
                  <a:cubicBezTo>
                    <a:pt x="863058" y="2547419"/>
                    <a:pt x="787730" y="2545278"/>
                    <a:pt x="712520" y="2541319"/>
                  </a:cubicBezTo>
                  <a:lnTo>
                    <a:pt x="641268" y="2470067"/>
                  </a:lnTo>
                  <a:cubicBezTo>
                    <a:pt x="629393" y="2458192"/>
                    <a:pt x="614958" y="2448415"/>
                    <a:pt x="605642" y="2434441"/>
                  </a:cubicBezTo>
                  <a:lnTo>
                    <a:pt x="581891" y="2398815"/>
                  </a:lnTo>
                  <a:cubicBezTo>
                    <a:pt x="572426" y="2304164"/>
                    <a:pt x="578010" y="2302105"/>
                    <a:pt x="558140" y="2232561"/>
                  </a:cubicBezTo>
                  <a:cubicBezTo>
                    <a:pt x="554701" y="2220525"/>
                    <a:pt x="551196" y="2208441"/>
                    <a:pt x="546265" y="2196935"/>
                  </a:cubicBezTo>
                  <a:cubicBezTo>
                    <a:pt x="525872" y="2149351"/>
                    <a:pt x="521779" y="2158370"/>
                    <a:pt x="510639" y="2113808"/>
                  </a:cubicBezTo>
                  <a:cubicBezTo>
                    <a:pt x="505744" y="2094226"/>
                    <a:pt x="506260" y="2073172"/>
                    <a:pt x="498764" y="2054431"/>
                  </a:cubicBezTo>
                  <a:cubicBezTo>
                    <a:pt x="490192" y="2033000"/>
                    <a:pt x="473460" y="2015699"/>
                    <a:pt x="463138" y="1995054"/>
                  </a:cubicBezTo>
                  <a:cubicBezTo>
                    <a:pt x="457540" y="1983858"/>
                    <a:pt x="457341" y="1970370"/>
                    <a:pt x="451262" y="1959428"/>
                  </a:cubicBezTo>
                  <a:cubicBezTo>
                    <a:pt x="437399" y="1934476"/>
                    <a:pt x="419595" y="1911927"/>
                    <a:pt x="403761" y="1888177"/>
                  </a:cubicBezTo>
                  <a:lnTo>
                    <a:pt x="380011" y="1852551"/>
                  </a:lnTo>
                  <a:cubicBezTo>
                    <a:pt x="369032" y="1836083"/>
                    <a:pt x="348615" y="1828429"/>
                    <a:pt x="332509" y="1816925"/>
                  </a:cubicBezTo>
                  <a:cubicBezTo>
                    <a:pt x="270506" y="1772637"/>
                    <a:pt x="320721" y="1813024"/>
                    <a:pt x="237507" y="1757548"/>
                  </a:cubicBezTo>
                  <a:cubicBezTo>
                    <a:pt x="221039" y="1746569"/>
                    <a:pt x="206220" y="1733272"/>
                    <a:pt x="190005" y="1721922"/>
                  </a:cubicBezTo>
                  <a:cubicBezTo>
                    <a:pt x="166620" y="1705553"/>
                    <a:pt x="142504" y="1690255"/>
                    <a:pt x="118753" y="1674421"/>
                  </a:cubicBezTo>
                  <a:lnTo>
                    <a:pt x="83127" y="1650670"/>
                  </a:lnTo>
                  <a:cubicBezTo>
                    <a:pt x="75210" y="1638795"/>
                    <a:pt x="65173" y="1628086"/>
                    <a:pt x="59377" y="1615044"/>
                  </a:cubicBezTo>
                  <a:cubicBezTo>
                    <a:pt x="49209" y="1592166"/>
                    <a:pt x="35626" y="1543792"/>
                    <a:pt x="35626" y="1543792"/>
                  </a:cubicBezTo>
                  <a:cubicBezTo>
                    <a:pt x="31668" y="1512125"/>
                    <a:pt x="28998" y="1480270"/>
                    <a:pt x="23751" y="1448790"/>
                  </a:cubicBezTo>
                  <a:cubicBezTo>
                    <a:pt x="17114" y="1408971"/>
                    <a:pt x="0" y="1330036"/>
                    <a:pt x="0" y="1330036"/>
                  </a:cubicBezTo>
                  <a:cubicBezTo>
                    <a:pt x="3958" y="1203366"/>
                    <a:pt x="1901" y="1076365"/>
                    <a:pt x="11875" y="950026"/>
                  </a:cubicBezTo>
                  <a:cubicBezTo>
                    <a:pt x="13845" y="925068"/>
                    <a:pt x="27709" y="902525"/>
                    <a:pt x="35626" y="878774"/>
                  </a:cubicBezTo>
                  <a:cubicBezTo>
                    <a:pt x="40787" y="863291"/>
                    <a:pt x="43543" y="847107"/>
                    <a:pt x="47501" y="831273"/>
                  </a:cubicBezTo>
                  <a:cubicBezTo>
                    <a:pt x="59681" y="672946"/>
                    <a:pt x="77189" y="712520"/>
                    <a:pt x="83127" y="688769"/>
                  </a:cubicBezTo>
                  <a:close/>
                </a:path>
              </a:pathLst>
            </a:cu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400">
                <a:solidFill>
                  <a:prstClr val="white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  <p:sp>
          <p:nvSpPr>
            <p:cNvPr id="11" name="รูปแบบอิสระ 10"/>
            <p:cNvSpPr/>
            <p:nvPr/>
          </p:nvSpPr>
          <p:spPr>
            <a:xfrm>
              <a:off x="581180" y="2147933"/>
              <a:ext cx="2829353" cy="3094052"/>
            </a:xfrm>
            <a:custGeom>
              <a:avLst/>
              <a:gdLst>
                <a:gd name="connsiteX0" fmla="*/ 2861953 w 3051958"/>
                <a:gd name="connsiteY0" fmla="*/ 736270 h 3170712"/>
                <a:gd name="connsiteX1" fmla="*/ 2861953 w 3051958"/>
                <a:gd name="connsiteY1" fmla="*/ 736270 h 3170712"/>
                <a:gd name="connsiteX2" fmla="*/ 2790701 w 3051958"/>
                <a:gd name="connsiteY2" fmla="*/ 558140 h 3170712"/>
                <a:gd name="connsiteX3" fmla="*/ 2766951 w 3051958"/>
                <a:gd name="connsiteY3" fmla="*/ 463138 h 3170712"/>
                <a:gd name="connsiteX4" fmla="*/ 2778826 w 3051958"/>
                <a:gd name="connsiteY4" fmla="*/ 201881 h 3170712"/>
                <a:gd name="connsiteX5" fmla="*/ 2790701 w 3051958"/>
                <a:gd name="connsiteY5" fmla="*/ 166255 h 3170712"/>
                <a:gd name="connsiteX6" fmla="*/ 2814452 w 3051958"/>
                <a:gd name="connsiteY6" fmla="*/ 130629 h 3170712"/>
                <a:gd name="connsiteX7" fmla="*/ 2802577 w 3051958"/>
                <a:gd name="connsiteY7" fmla="*/ 11875 h 3170712"/>
                <a:gd name="connsiteX8" fmla="*/ 2766951 w 3051958"/>
                <a:gd name="connsiteY8" fmla="*/ 0 h 3170712"/>
                <a:gd name="connsiteX9" fmla="*/ 2671948 w 3051958"/>
                <a:gd name="connsiteY9" fmla="*/ 11875 h 3170712"/>
                <a:gd name="connsiteX10" fmla="*/ 2648197 w 3051958"/>
                <a:gd name="connsiteY10" fmla="*/ 59377 h 3170712"/>
                <a:gd name="connsiteX11" fmla="*/ 2636322 w 3051958"/>
                <a:gd name="connsiteY11" fmla="*/ 95003 h 3170712"/>
                <a:gd name="connsiteX12" fmla="*/ 2588821 w 3051958"/>
                <a:gd name="connsiteY12" fmla="*/ 166255 h 3170712"/>
                <a:gd name="connsiteX13" fmla="*/ 2517569 w 3051958"/>
                <a:gd name="connsiteY13" fmla="*/ 237507 h 3170712"/>
                <a:gd name="connsiteX14" fmla="*/ 2493818 w 3051958"/>
                <a:gd name="connsiteY14" fmla="*/ 273133 h 3170712"/>
                <a:gd name="connsiteX15" fmla="*/ 2422566 w 3051958"/>
                <a:gd name="connsiteY15" fmla="*/ 320634 h 3170712"/>
                <a:gd name="connsiteX16" fmla="*/ 2351314 w 3051958"/>
                <a:gd name="connsiteY16" fmla="*/ 368135 h 3170712"/>
                <a:gd name="connsiteX17" fmla="*/ 2244436 w 3051958"/>
                <a:gd name="connsiteY17" fmla="*/ 368135 h 3170712"/>
                <a:gd name="connsiteX18" fmla="*/ 2208810 w 3051958"/>
                <a:gd name="connsiteY18" fmla="*/ 356260 h 3170712"/>
                <a:gd name="connsiteX19" fmla="*/ 2066306 w 3051958"/>
                <a:gd name="connsiteY19" fmla="*/ 380011 h 3170712"/>
                <a:gd name="connsiteX20" fmla="*/ 2054431 w 3051958"/>
                <a:gd name="connsiteY20" fmla="*/ 427512 h 3170712"/>
                <a:gd name="connsiteX21" fmla="*/ 2042556 w 3051958"/>
                <a:gd name="connsiteY21" fmla="*/ 486888 h 3170712"/>
                <a:gd name="connsiteX22" fmla="*/ 1959429 w 3051958"/>
                <a:gd name="connsiteY22" fmla="*/ 593766 h 3170712"/>
                <a:gd name="connsiteX23" fmla="*/ 1935678 w 3051958"/>
                <a:gd name="connsiteY23" fmla="*/ 629392 h 3170712"/>
                <a:gd name="connsiteX24" fmla="*/ 1828800 w 3051958"/>
                <a:gd name="connsiteY24" fmla="*/ 665018 h 3170712"/>
                <a:gd name="connsiteX25" fmla="*/ 1793174 w 3051958"/>
                <a:gd name="connsiteY25" fmla="*/ 676894 h 3170712"/>
                <a:gd name="connsiteX26" fmla="*/ 1757548 w 3051958"/>
                <a:gd name="connsiteY26" fmla="*/ 712520 h 3170712"/>
                <a:gd name="connsiteX27" fmla="*/ 1745673 w 3051958"/>
                <a:gd name="connsiteY27" fmla="*/ 748146 h 3170712"/>
                <a:gd name="connsiteX28" fmla="*/ 1721922 w 3051958"/>
                <a:gd name="connsiteY28" fmla="*/ 783772 h 3170712"/>
                <a:gd name="connsiteX29" fmla="*/ 1686296 w 3051958"/>
                <a:gd name="connsiteY29" fmla="*/ 866899 h 3170712"/>
                <a:gd name="connsiteX30" fmla="*/ 1674421 w 3051958"/>
                <a:gd name="connsiteY30" fmla="*/ 902525 h 3170712"/>
                <a:gd name="connsiteX31" fmla="*/ 1626919 w 3051958"/>
                <a:gd name="connsiteY31" fmla="*/ 973777 h 3170712"/>
                <a:gd name="connsiteX32" fmla="*/ 1603169 w 3051958"/>
                <a:gd name="connsiteY32" fmla="*/ 1009403 h 3170712"/>
                <a:gd name="connsiteX33" fmla="*/ 1531917 w 3051958"/>
                <a:gd name="connsiteY33" fmla="*/ 1033153 h 3170712"/>
                <a:gd name="connsiteX34" fmla="*/ 1460665 w 3051958"/>
                <a:gd name="connsiteY34" fmla="*/ 1080655 h 3170712"/>
                <a:gd name="connsiteX35" fmla="*/ 1413164 w 3051958"/>
                <a:gd name="connsiteY35" fmla="*/ 1116281 h 3170712"/>
                <a:gd name="connsiteX36" fmla="*/ 1377538 w 3051958"/>
                <a:gd name="connsiteY36" fmla="*/ 1128156 h 3170712"/>
                <a:gd name="connsiteX37" fmla="*/ 1341912 w 3051958"/>
                <a:gd name="connsiteY37" fmla="*/ 1151907 h 3170712"/>
                <a:gd name="connsiteX38" fmla="*/ 1211283 w 3051958"/>
                <a:gd name="connsiteY38" fmla="*/ 1187533 h 3170712"/>
                <a:gd name="connsiteX39" fmla="*/ 1175657 w 3051958"/>
                <a:gd name="connsiteY39" fmla="*/ 1211283 h 3170712"/>
                <a:gd name="connsiteX40" fmla="*/ 1151906 w 3051958"/>
                <a:gd name="connsiteY40" fmla="*/ 1246909 h 3170712"/>
                <a:gd name="connsiteX41" fmla="*/ 1080655 w 3051958"/>
                <a:gd name="connsiteY41" fmla="*/ 1294411 h 3170712"/>
                <a:gd name="connsiteX42" fmla="*/ 1045029 w 3051958"/>
                <a:gd name="connsiteY42" fmla="*/ 1330037 h 3170712"/>
                <a:gd name="connsiteX43" fmla="*/ 973777 w 3051958"/>
                <a:gd name="connsiteY43" fmla="*/ 1389413 h 3170712"/>
                <a:gd name="connsiteX44" fmla="*/ 926275 w 3051958"/>
                <a:gd name="connsiteY44" fmla="*/ 1460665 h 3170712"/>
                <a:gd name="connsiteX45" fmla="*/ 890649 w 3051958"/>
                <a:gd name="connsiteY45" fmla="*/ 1496291 h 3170712"/>
                <a:gd name="connsiteX46" fmla="*/ 843148 w 3051958"/>
                <a:gd name="connsiteY46" fmla="*/ 1567543 h 3170712"/>
                <a:gd name="connsiteX47" fmla="*/ 831273 w 3051958"/>
                <a:gd name="connsiteY47" fmla="*/ 1603169 h 3170712"/>
                <a:gd name="connsiteX48" fmla="*/ 795647 w 3051958"/>
                <a:gd name="connsiteY48" fmla="*/ 1615044 h 3170712"/>
                <a:gd name="connsiteX49" fmla="*/ 700644 w 3051958"/>
                <a:gd name="connsiteY49" fmla="*/ 1626920 h 3170712"/>
                <a:gd name="connsiteX50" fmla="*/ 629392 w 3051958"/>
                <a:gd name="connsiteY50" fmla="*/ 1603169 h 3170712"/>
                <a:gd name="connsiteX51" fmla="*/ 498764 w 3051958"/>
                <a:gd name="connsiteY51" fmla="*/ 1567543 h 3170712"/>
                <a:gd name="connsiteX52" fmla="*/ 427512 w 3051958"/>
                <a:gd name="connsiteY52" fmla="*/ 1520042 h 3170712"/>
                <a:gd name="connsiteX53" fmla="*/ 391886 w 3051958"/>
                <a:gd name="connsiteY53" fmla="*/ 1508166 h 3170712"/>
                <a:gd name="connsiteX54" fmla="*/ 344384 w 3051958"/>
                <a:gd name="connsiteY54" fmla="*/ 1484416 h 3170712"/>
                <a:gd name="connsiteX55" fmla="*/ 308758 w 3051958"/>
                <a:gd name="connsiteY55" fmla="*/ 1472540 h 3170712"/>
                <a:gd name="connsiteX56" fmla="*/ 249382 w 3051958"/>
                <a:gd name="connsiteY56" fmla="*/ 1448790 h 3170712"/>
                <a:gd name="connsiteX57" fmla="*/ 166255 w 3051958"/>
                <a:gd name="connsiteY57" fmla="*/ 1460665 h 3170712"/>
                <a:gd name="connsiteX58" fmla="*/ 142504 w 3051958"/>
                <a:gd name="connsiteY58" fmla="*/ 1496291 h 3170712"/>
                <a:gd name="connsiteX59" fmla="*/ 106878 w 3051958"/>
                <a:gd name="connsiteY59" fmla="*/ 1508166 h 3170712"/>
                <a:gd name="connsiteX60" fmla="*/ 35626 w 3051958"/>
                <a:gd name="connsiteY60" fmla="*/ 1567543 h 3170712"/>
                <a:gd name="connsiteX61" fmla="*/ 0 w 3051958"/>
                <a:gd name="connsiteY61" fmla="*/ 1603169 h 3170712"/>
                <a:gd name="connsiteX62" fmla="*/ 11875 w 3051958"/>
                <a:gd name="connsiteY62" fmla="*/ 1638795 h 3170712"/>
                <a:gd name="connsiteX63" fmla="*/ 47501 w 3051958"/>
                <a:gd name="connsiteY63" fmla="*/ 1650670 h 3170712"/>
                <a:gd name="connsiteX64" fmla="*/ 142504 w 3051958"/>
                <a:gd name="connsiteY64" fmla="*/ 1686296 h 3170712"/>
                <a:gd name="connsiteX65" fmla="*/ 201881 w 3051958"/>
                <a:gd name="connsiteY65" fmla="*/ 1757548 h 3170712"/>
                <a:gd name="connsiteX66" fmla="*/ 213756 w 3051958"/>
                <a:gd name="connsiteY66" fmla="*/ 1816925 h 3170712"/>
                <a:gd name="connsiteX67" fmla="*/ 225631 w 3051958"/>
                <a:gd name="connsiteY67" fmla="*/ 1900052 h 3170712"/>
                <a:gd name="connsiteX68" fmla="*/ 261257 w 3051958"/>
                <a:gd name="connsiteY68" fmla="*/ 1923803 h 3170712"/>
                <a:gd name="connsiteX69" fmla="*/ 391886 w 3051958"/>
                <a:gd name="connsiteY69" fmla="*/ 1947553 h 3170712"/>
                <a:gd name="connsiteX70" fmla="*/ 498764 w 3051958"/>
                <a:gd name="connsiteY70" fmla="*/ 2030681 h 3170712"/>
                <a:gd name="connsiteX71" fmla="*/ 534390 w 3051958"/>
                <a:gd name="connsiteY71" fmla="*/ 2054431 h 3170712"/>
                <a:gd name="connsiteX72" fmla="*/ 570016 w 3051958"/>
                <a:gd name="connsiteY72" fmla="*/ 2078182 h 3170712"/>
                <a:gd name="connsiteX73" fmla="*/ 546265 w 3051958"/>
                <a:gd name="connsiteY73" fmla="*/ 2185060 h 3170712"/>
                <a:gd name="connsiteX74" fmla="*/ 522514 w 3051958"/>
                <a:gd name="connsiteY74" fmla="*/ 2280062 h 3170712"/>
                <a:gd name="connsiteX75" fmla="*/ 510639 w 3051958"/>
                <a:gd name="connsiteY75" fmla="*/ 2505694 h 3170712"/>
                <a:gd name="connsiteX76" fmla="*/ 498764 w 3051958"/>
                <a:gd name="connsiteY76" fmla="*/ 2541320 h 3170712"/>
                <a:gd name="connsiteX77" fmla="*/ 486888 w 3051958"/>
                <a:gd name="connsiteY77" fmla="*/ 2588821 h 3170712"/>
                <a:gd name="connsiteX78" fmla="*/ 498764 w 3051958"/>
                <a:gd name="connsiteY78" fmla="*/ 2778826 h 3170712"/>
                <a:gd name="connsiteX79" fmla="*/ 510639 w 3051958"/>
                <a:gd name="connsiteY79" fmla="*/ 2814452 h 3170712"/>
                <a:gd name="connsiteX80" fmla="*/ 546265 w 3051958"/>
                <a:gd name="connsiteY80" fmla="*/ 2838203 h 3170712"/>
                <a:gd name="connsiteX81" fmla="*/ 629392 w 3051958"/>
                <a:gd name="connsiteY81" fmla="*/ 2802577 h 3170712"/>
                <a:gd name="connsiteX82" fmla="*/ 665018 w 3051958"/>
                <a:gd name="connsiteY82" fmla="*/ 2790701 h 3170712"/>
                <a:gd name="connsiteX83" fmla="*/ 724395 w 3051958"/>
                <a:gd name="connsiteY83" fmla="*/ 2600696 h 3170712"/>
                <a:gd name="connsiteX84" fmla="*/ 771896 w 3051958"/>
                <a:gd name="connsiteY84" fmla="*/ 2529444 h 3170712"/>
                <a:gd name="connsiteX85" fmla="*/ 795647 w 3051958"/>
                <a:gd name="connsiteY85" fmla="*/ 2493818 h 3170712"/>
                <a:gd name="connsiteX86" fmla="*/ 855023 w 3051958"/>
                <a:gd name="connsiteY86" fmla="*/ 2386940 h 3170712"/>
                <a:gd name="connsiteX87" fmla="*/ 866899 w 3051958"/>
                <a:gd name="connsiteY87" fmla="*/ 2351314 h 3170712"/>
                <a:gd name="connsiteX88" fmla="*/ 926275 w 3051958"/>
                <a:gd name="connsiteY88" fmla="*/ 2339439 h 3170712"/>
                <a:gd name="connsiteX89" fmla="*/ 985652 w 3051958"/>
                <a:gd name="connsiteY89" fmla="*/ 2398816 h 3170712"/>
                <a:gd name="connsiteX90" fmla="*/ 1425039 w 3051958"/>
                <a:gd name="connsiteY90" fmla="*/ 2458192 h 3170712"/>
                <a:gd name="connsiteX91" fmla="*/ 1496291 w 3051958"/>
                <a:gd name="connsiteY91" fmla="*/ 2529444 h 3170712"/>
                <a:gd name="connsiteX92" fmla="*/ 1531917 w 3051958"/>
                <a:gd name="connsiteY92" fmla="*/ 2600696 h 3170712"/>
                <a:gd name="connsiteX93" fmla="*/ 1543792 w 3051958"/>
                <a:gd name="connsiteY93" fmla="*/ 2636322 h 3170712"/>
                <a:gd name="connsiteX94" fmla="*/ 1626919 w 3051958"/>
                <a:gd name="connsiteY94" fmla="*/ 2660073 h 3170712"/>
                <a:gd name="connsiteX95" fmla="*/ 1674421 w 3051958"/>
                <a:gd name="connsiteY95" fmla="*/ 2648198 h 3170712"/>
                <a:gd name="connsiteX96" fmla="*/ 1710047 w 3051958"/>
                <a:gd name="connsiteY96" fmla="*/ 2612572 h 3170712"/>
                <a:gd name="connsiteX97" fmla="*/ 1745673 w 3051958"/>
                <a:gd name="connsiteY97" fmla="*/ 2588821 h 3170712"/>
                <a:gd name="connsiteX98" fmla="*/ 1781299 w 3051958"/>
                <a:gd name="connsiteY98" fmla="*/ 2600696 h 3170712"/>
                <a:gd name="connsiteX99" fmla="*/ 1828800 w 3051958"/>
                <a:gd name="connsiteY99" fmla="*/ 2671948 h 3170712"/>
                <a:gd name="connsiteX100" fmla="*/ 1864426 w 3051958"/>
                <a:gd name="connsiteY100" fmla="*/ 2778826 h 3170712"/>
                <a:gd name="connsiteX101" fmla="*/ 1888177 w 3051958"/>
                <a:gd name="connsiteY101" fmla="*/ 2814452 h 3170712"/>
                <a:gd name="connsiteX102" fmla="*/ 1876301 w 3051958"/>
                <a:gd name="connsiteY102" fmla="*/ 2861953 h 3170712"/>
                <a:gd name="connsiteX103" fmla="*/ 1864426 w 3051958"/>
                <a:gd name="connsiteY103" fmla="*/ 2897579 h 3170712"/>
                <a:gd name="connsiteX104" fmla="*/ 1876301 w 3051958"/>
                <a:gd name="connsiteY104" fmla="*/ 2968831 h 3170712"/>
                <a:gd name="connsiteX105" fmla="*/ 1900052 w 3051958"/>
                <a:gd name="connsiteY105" fmla="*/ 3004457 h 3170712"/>
                <a:gd name="connsiteX106" fmla="*/ 1900052 w 3051958"/>
                <a:gd name="connsiteY106" fmla="*/ 3075709 h 3170712"/>
                <a:gd name="connsiteX107" fmla="*/ 1911927 w 3051958"/>
                <a:gd name="connsiteY107" fmla="*/ 3170712 h 3170712"/>
                <a:gd name="connsiteX108" fmla="*/ 2066306 w 3051958"/>
                <a:gd name="connsiteY108" fmla="*/ 3146961 h 3170712"/>
                <a:gd name="connsiteX109" fmla="*/ 2101932 w 3051958"/>
                <a:gd name="connsiteY109" fmla="*/ 3123211 h 3170712"/>
                <a:gd name="connsiteX110" fmla="*/ 2268187 w 3051958"/>
                <a:gd name="connsiteY110" fmla="*/ 3111335 h 3170712"/>
                <a:gd name="connsiteX111" fmla="*/ 2339439 w 3051958"/>
                <a:gd name="connsiteY111" fmla="*/ 3075709 h 3170712"/>
                <a:gd name="connsiteX112" fmla="*/ 2375065 w 3051958"/>
                <a:gd name="connsiteY112" fmla="*/ 3040083 h 3170712"/>
                <a:gd name="connsiteX113" fmla="*/ 2410691 w 3051958"/>
                <a:gd name="connsiteY113" fmla="*/ 3028208 h 3170712"/>
                <a:gd name="connsiteX114" fmla="*/ 2458192 w 3051958"/>
                <a:gd name="connsiteY114" fmla="*/ 3016333 h 3170712"/>
                <a:gd name="connsiteX115" fmla="*/ 2493818 w 3051958"/>
                <a:gd name="connsiteY115" fmla="*/ 3004457 h 3170712"/>
                <a:gd name="connsiteX116" fmla="*/ 2600696 w 3051958"/>
                <a:gd name="connsiteY116" fmla="*/ 2992582 h 3170712"/>
                <a:gd name="connsiteX117" fmla="*/ 2636322 w 3051958"/>
                <a:gd name="connsiteY117" fmla="*/ 2921330 h 3170712"/>
                <a:gd name="connsiteX118" fmla="*/ 2671948 w 3051958"/>
                <a:gd name="connsiteY118" fmla="*/ 2909455 h 3170712"/>
                <a:gd name="connsiteX119" fmla="*/ 2826327 w 3051958"/>
                <a:gd name="connsiteY119" fmla="*/ 2873829 h 3170712"/>
                <a:gd name="connsiteX120" fmla="*/ 2861953 w 3051958"/>
                <a:gd name="connsiteY120" fmla="*/ 2850078 h 3170712"/>
                <a:gd name="connsiteX121" fmla="*/ 2897579 w 3051958"/>
                <a:gd name="connsiteY121" fmla="*/ 2838203 h 3170712"/>
                <a:gd name="connsiteX122" fmla="*/ 2956956 w 3051958"/>
                <a:gd name="connsiteY122" fmla="*/ 2766951 h 3170712"/>
                <a:gd name="connsiteX123" fmla="*/ 2992582 w 3051958"/>
                <a:gd name="connsiteY123" fmla="*/ 2743200 h 3170712"/>
                <a:gd name="connsiteX124" fmla="*/ 3016332 w 3051958"/>
                <a:gd name="connsiteY124" fmla="*/ 2707574 h 3170712"/>
                <a:gd name="connsiteX125" fmla="*/ 3028208 w 3051958"/>
                <a:gd name="connsiteY125" fmla="*/ 2660073 h 3170712"/>
                <a:gd name="connsiteX126" fmla="*/ 3051958 w 3051958"/>
                <a:gd name="connsiteY126" fmla="*/ 2612572 h 3170712"/>
                <a:gd name="connsiteX127" fmla="*/ 3040083 w 3051958"/>
                <a:gd name="connsiteY127" fmla="*/ 1163782 h 3170712"/>
                <a:gd name="connsiteX128" fmla="*/ 3016332 w 3051958"/>
                <a:gd name="connsiteY128" fmla="*/ 1068779 h 3170712"/>
                <a:gd name="connsiteX129" fmla="*/ 2992582 w 3051958"/>
                <a:gd name="connsiteY129" fmla="*/ 961901 h 3170712"/>
                <a:gd name="connsiteX130" fmla="*/ 2968831 w 3051958"/>
                <a:gd name="connsiteY130" fmla="*/ 866899 h 3170712"/>
                <a:gd name="connsiteX131" fmla="*/ 2945081 w 3051958"/>
                <a:gd name="connsiteY131" fmla="*/ 831273 h 3170712"/>
                <a:gd name="connsiteX132" fmla="*/ 2921330 w 3051958"/>
                <a:gd name="connsiteY132" fmla="*/ 783772 h 3170712"/>
                <a:gd name="connsiteX133" fmla="*/ 2861953 w 3051958"/>
                <a:gd name="connsiteY133" fmla="*/ 736270 h 317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3051958" h="3170712">
                  <a:moveTo>
                    <a:pt x="2861953" y="736270"/>
                  </a:moveTo>
                  <a:lnTo>
                    <a:pt x="2861953" y="736270"/>
                  </a:lnTo>
                  <a:cubicBezTo>
                    <a:pt x="2845147" y="698457"/>
                    <a:pt x="2800540" y="607335"/>
                    <a:pt x="2790701" y="558140"/>
                  </a:cubicBezTo>
                  <a:cubicBezTo>
                    <a:pt x="2776371" y="486489"/>
                    <a:pt x="2785209" y="517912"/>
                    <a:pt x="2766951" y="463138"/>
                  </a:cubicBezTo>
                  <a:cubicBezTo>
                    <a:pt x="2770909" y="376052"/>
                    <a:pt x="2771874" y="288779"/>
                    <a:pt x="2778826" y="201881"/>
                  </a:cubicBezTo>
                  <a:cubicBezTo>
                    <a:pt x="2779824" y="189403"/>
                    <a:pt x="2785103" y="177451"/>
                    <a:pt x="2790701" y="166255"/>
                  </a:cubicBezTo>
                  <a:cubicBezTo>
                    <a:pt x="2797084" y="153489"/>
                    <a:pt x="2806535" y="142504"/>
                    <a:pt x="2814452" y="130629"/>
                  </a:cubicBezTo>
                  <a:cubicBezTo>
                    <a:pt x="2810494" y="91044"/>
                    <a:pt x="2816172" y="49262"/>
                    <a:pt x="2802577" y="11875"/>
                  </a:cubicBezTo>
                  <a:cubicBezTo>
                    <a:pt x="2798299" y="111"/>
                    <a:pt x="2779469" y="0"/>
                    <a:pt x="2766951" y="0"/>
                  </a:cubicBezTo>
                  <a:cubicBezTo>
                    <a:pt x="2735037" y="0"/>
                    <a:pt x="2703616" y="7917"/>
                    <a:pt x="2671948" y="11875"/>
                  </a:cubicBezTo>
                  <a:cubicBezTo>
                    <a:pt x="2664031" y="27709"/>
                    <a:pt x="2655170" y="43105"/>
                    <a:pt x="2648197" y="59377"/>
                  </a:cubicBezTo>
                  <a:cubicBezTo>
                    <a:pt x="2643266" y="70883"/>
                    <a:pt x="2642401" y="84061"/>
                    <a:pt x="2636322" y="95003"/>
                  </a:cubicBezTo>
                  <a:cubicBezTo>
                    <a:pt x="2622460" y="119956"/>
                    <a:pt x="2609005" y="146071"/>
                    <a:pt x="2588821" y="166255"/>
                  </a:cubicBezTo>
                  <a:cubicBezTo>
                    <a:pt x="2565070" y="190006"/>
                    <a:pt x="2536201" y="209560"/>
                    <a:pt x="2517569" y="237507"/>
                  </a:cubicBezTo>
                  <a:cubicBezTo>
                    <a:pt x="2509652" y="249382"/>
                    <a:pt x="2504559" y="263735"/>
                    <a:pt x="2493818" y="273133"/>
                  </a:cubicBezTo>
                  <a:cubicBezTo>
                    <a:pt x="2472336" y="291930"/>
                    <a:pt x="2446317" y="304800"/>
                    <a:pt x="2422566" y="320634"/>
                  </a:cubicBezTo>
                  <a:cubicBezTo>
                    <a:pt x="2333611" y="379937"/>
                    <a:pt x="2436024" y="339899"/>
                    <a:pt x="2351314" y="368135"/>
                  </a:cubicBezTo>
                  <a:cubicBezTo>
                    <a:pt x="2238233" y="443523"/>
                    <a:pt x="2314773" y="426750"/>
                    <a:pt x="2244436" y="368135"/>
                  </a:cubicBezTo>
                  <a:cubicBezTo>
                    <a:pt x="2234820" y="360121"/>
                    <a:pt x="2220685" y="360218"/>
                    <a:pt x="2208810" y="356260"/>
                  </a:cubicBezTo>
                  <a:cubicBezTo>
                    <a:pt x="2161309" y="364177"/>
                    <a:pt x="2110030" y="359831"/>
                    <a:pt x="2066306" y="380011"/>
                  </a:cubicBezTo>
                  <a:cubicBezTo>
                    <a:pt x="2051487" y="386850"/>
                    <a:pt x="2057971" y="411580"/>
                    <a:pt x="2054431" y="427512"/>
                  </a:cubicBezTo>
                  <a:cubicBezTo>
                    <a:pt x="2050053" y="447215"/>
                    <a:pt x="2050908" y="468513"/>
                    <a:pt x="2042556" y="486888"/>
                  </a:cubicBezTo>
                  <a:cubicBezTo>
                    <a:pt x="2006540" y="566125"/>
                    <a:pt x="2003001" y="541480"/>
                    <a:pt x="1959429" y="593766"/>
                  </a:cubicBezTo>
                  <a:cubicBezTo>
                    <a:pt x="1950292" y="604730"/>
                    <a:pt x="1947781" y="621828"/>
                    <a:pt x="1935678" y="629392"/>
                  </a:cubicBezTo>
                  <a:cubicBezTo>
                    <a:pt x="1935672" y="629396"/>
                    <a:pt x="1846616" y="659079"/>
                    <a:pt x="1828800" y="665018"/>
                  </a:cubicBezTo>
                  <a:lnTo>
                    <a:pt x="1793174" y="676894"/>
                  </a:lnTo>
                  <a:cubicBezTo>
                    <a:pt x="1781299" y="688769"/>
                    <a:pt x="1766864" y="698546"/>
                    <a:pt x="1757548" y="712520"/>
                  </a:cubicBezTo>
                  <a:cubicBezTo>
                    <a:pt x="1750604" y="722935"/>
                    <a:pt x="1751271" y="736950"/>
                    <a:pt x="1745673" y="748146"/>
                  </a:cubicBezTo>
                  <a:cubicBezTo>
                    <a:pt x="1739290" y="760912"/>
                    <a:pt x="1729839" y="771897"/>
                    <a:pt x="1721922" y="783772"/>
                  </a:cubicBezTo>
                  <a:cubicBezTo>
                    <a:pt x="1694073" y="867321"/>
                    <a:pt x="1730319" y="764179"/>
                    <a:pt x="1686296" y="866899"/>
                  </a:cubicBezTo>
                  <a:cubicBezTo>
                    <a:pt x="1681365" y="878405"/>
                    <a:pt x="1680500" y="891583"/>
                    <a:pt x="1674421" y="902525"/>
                  </a:cubicBezTo>
                  <a:cubicBezTo>
                    <a:pt x="1660558" y="927478"/>
                    <a:pt x="1642753" y="950026"/>
                    <a:pt x="1626919" y="973777"/>
                  </a:cubicBezTo>
                  <a:lnTo>
                    <a:pt x="1603169" y="1009403"/>
                  </a:lnTo>
                  <a:cubicBezTo>
                    <a:pt x="1589282" y="1030234"/>
                    <a:pt x="1531917" y="1033153"/>
                    <a:pt x="1531917" y="1033153"/>
                  </a:cubicBezTo>
                  <a:cubicBezTo>
                    <a:pt x="1508166" y="1048987"/>
                    <a:pt x="1483501" y="1063528"/>
                    <a:pt x="1460665" y="1080655"/>
                  </a:cubicBezTo>
                  <a:cubicBezTo>
                    <a:pt x="1444831" y="1092530"/>
                    <a:pt x="1430348" y="1106461"/>
                    <a:pt x="1413164" y="1116281"/>
                  </a:cubicBezTo>
                  <a:cubicBezTo>
                    <a:pt x="1402296" y="1122491"/>
                    <a:pt x="1389413" y="1124198"/>
                    <a:pt x="1377538" y="1128156"/>
                  </a:cubicBezTo>
                  <a:cubicBezTo>
                    <a:pt x="1365663" y="1136073"/>
                    <a:pt x="1354954" y="1146110"/>
                    <a:pt x="1341912" y="1151907"/>
                  </a:cubicBezTo>
                  <a:cubicBezTo>
                    <a:pt x="1292607" y="1173820"/>
                    <a:pt x="1262076" y="1177374"/>
                    <a:pt x="1211283" y="1187533"/>
                  </a:cubicBezTo>
                  <a:cubicBezTo>
                    <a:pt x="1199408" y="1195450"/>
                    <a:pt x="1185749" y="1201191"/>
                    <a:pt x="1175657" y="1211283"/>
                  </a:cubicBezTo>
                  <a:cubicBezTo>
                    <a:pt x="1165565" y="1221375"/>
                    <a:pt x="1162647" y="1237510"/>
                    <a:pt x="1151906" y="1246909"/>
                  </a:cubicBezTo>
                  <a:cubicBezTo>
                    <a:pt x="1130424" y="1265706"/>
                    <a:pt x="1100839" y="1274227"/>
                    <a:pt x="1080655" y="1294411"/>
                  </a:cubicBezTo>
                  <a:cubicBezTo>
                    <a:pt x="1068780" y="1306286"/>
                    <a:pt x="1057931" y="1319286"/>
                    <a:pt x="1045029" y="1330037"/>
                  </a:cubicBezTo>
                  <a:cubicBezTo>
                    <a:pt x="1001692" y="1366151"/>
                    <a:pt x="1012125" y="1340108"/>
                    <a:pt x="973777" y="1389413"/>
                  </a:cubicBezTo>
                  <a:cubicBezTo>
                    <a:pt x="956252" y="1411945"/>
                    <a:pt x="942109" y="1436914"/>
                    <a:pt x="926275" y="1460665"/>
                  </a:cubicBezTo>
                  <a:cubicBezTo>
                    <a:pt x="916959" y="1474639"/>
                    <a:pt x="900960" y="1483034"/>
                    <a:pt x="890649" y="1496291"/>
                  </a:cubicBezTo>
                  <a:cubicBezTo>
                    <a:pt x="873124" y="1518823"/>
                    <a:pt x="843148" y="1567543"/>
                    <a:pt x="843148" y="1567543"/>
                  </a:cubicBezTo>
                  <a:cubicBezTo>
                    <a:pt x="839190" y="1579418"/>
                    <a:pt x="840124" y="1594318"/>
                    <a:pt x="831273" y="1603169"/>
                  </a:cubicBezTo>
                  <a:cubicBezTo>
                    <a:pt x="822422" y="1612020"/>
                    <a:pt x="807963" y="1612805"/>
                    <a:pt x="795647" y="1615044"/>
                  </a:cubicBezTo>
                  <a:cubicBezTo>
                    <a:pt x="764248" y="1620753"/>
                    <a:pt x="732312" y="1622961"/>
                    <a:pt x="700644" y="1626920"/>
                  </a:cubicBezTo>
                  <a:cubicBezTo>
                    <a:pt x="632510" y="1649631"/>
                    <a:pt x="696108" y="1640234"/>
                    <a:pt x="629392" y="1603169"/>
                  </a:cubicBezTo>
                  <a:cubicBezTo>
                    <a:pt x="595491" y="1584335"/>
                    <a:pt x="537139" y="1575218"/>
                    <a:pt x="498764" y="1567543"/>
                  </a:cubicBezTo>
                  <a:lnTo>
                    <a:pt x="427512" y="1520042"/>
                  </a:lnTo>
                  <a:cubicBezTo>
                    <a:pt x="417097" y="1513098"/>
                    <a:pt x="403392" y="1513097"/>
                    <a:pt x="391886" y="1508166"/>
                  </a:cubicBezTo>
                  <a:cubicBezTo>
                    <a:pt x="375615" y="1501193"/>
                    <a:pt x="360655" y="1491389"/>
                    <a:pt x="344384" y="1484416"/>
                  </a:cubicBezTo>
                  <a:cubicBezTo>
                    <a:pt x="332878" y="1479485"/>
                    <a:pt x="320479" y="1476935"/>
                    <a:pt x="308758" y="1472540"/>
                  </a:cubicBezTo>
                  <a:cubicBezTo>
                    <a:pt x="288799" y="1465055"/>
                    <a:pt x="269174" y="1456707"/>
                    <a:pt x="249382" y="1448790"/>
                  </a:cubicBezTo>
                  <a:cubicBezTo>
                    <a:pt x="221673" y="1452748"/>
                    <a:pt x="191833" y="1449297"/>
                    <a:pt x="166255" y="1460665"/>
                  </a:cubicBezTo>
                  <a:cubicBezTo>
                    <a:pt x="153213" y="1466462"/>
                    <a:pt x="153649" y="1487375"/>
                    <a:pt x="142504" y="1496291"/>
                  </a:cubicBezTo>
                  <a:cubicBezTo>
                    <a:pt x="132729" y="1504111"/>
                    <a:pt x="118753" y="1504208"/>
                    <a:pt x="106878" y="1508166"/>
                  </a:cubicBezTo>
                  <a:cubicBezTo>
                    <a:pt x="2796" y="1612248"/>
                    <a:pt x="134825" y="1484877"/>
                    <a:pt x="35626" y="1567543"/>
                  </a:cubicBezTo>
                  <a:cubicBezTo>
                    <a:pt x="22724" y="1578294"/>
                    <a:pt x="11875" y="1591294"/>
                    <a:pt x="0" y="1603169"/>
                  </a:cubicBezTo>
                  <a:cubicBezTo>
                    <a:pt x="3958" y="1615044"/>
                    <a:pt x="3024" y="1629944"/>
                    <a:pt x="11875" y="1638795"/>
                  </a:cubicBezTo>
                  <a:cubicBezTo>
                    <a:pt x="20726" y="1647646"/>
                    <a:pt x="36305" y="1645072"/>
                    <a:pt x="47501" y="1650670"/>
                  </a:cubicBezTo>
                  <a:cubicBezTo>
                    <a:pt x="129045" y="1691442"/>
                    <a:pt x="27945" y="1663385"/>
                    <a:pt x="142504" y="1686296"/>
                  </a:cubicBezTo>
                  <a:cubicBezTo>
                    <a:pt x="160985" y="1704777"/>
                    <a:pt x="191961" y="1731096"/>
                    <a:pt x="201881" y="1757548"/>
                  </a:cubicBezTo>
                  <a:cubicBezTo>
                    <a:pt x="208968" y="1776447"/>
                    <a:pt x="210438" y="1797015"/>
                    <a:pt x="213756" y="1816925"/>
                  </a:cubicBezTo>
                  <a:cubicBezTo>
                    <a:pt x="218357" y="1844534"/>
                    <a:pt x="214263" y="1874474"/>
                    <a:pt x="225631" y="1900052"/>
                  </a:cubicBezTo>
                  <a:cubicBezTo>
                    <a:pt x="231428" y="1913094"/>
                    <a:pt x="248491" y="1917420"/>
                    <a:pt x="261257" y="1923803"/>
                  </a:cubicBezTo>
                  <a:cubicBezTo>
                    <a:pt x="297868" y="1942109"/>
                    <a:pt x="359141" y="1943460"/>
                    <a:pt x="391886" y="1947553"/>
                  </a:cubicBezTo>
                  <a:cubicBezTo>
                    <a:pt x="447695" y="2003362"/>
                    <a:pt x="413541" y="1973866"/>
                    <a:pt x="498764" y="2030681"/>
                  </a:cubicBezTo>
                  <a:lnTo>
                    <a:pt x="534390" y="2054431"/>
                  </a:lnTo>
                  <a:lnTo>
                    <a:pt x="570016" y="2078182"/>
                  </a:lnTo>
                  <a:cubicBezTo>
                    <a:pt x="534181" y="2257346"/>
                    <a:pt x="579820" y="2034059"/>
                    <a:pt x="546265" y="2185060"/>
                  </a:cubicBezTo>
                  <a:cubicBezTo>
                    <a:pt x="527159" y="2271038"/>
                    <a:pt x="543735" y="2216404"/>
                    <a:pt x="522514" y="2280062"/>
                  </a:cubicBezTo>
                  <a:cubicBezTo>
                    <a:pt x="518556" y="2355273"/>
                    <a:pt x="517457" y="2430689"/>
                    <a:pt x="510639" y="2505694"/>
                  </a:cubicBezTo>
                  <a:cubicBezTo>
                    <a:pt x="509506" y="2518160"/>
                    <a:pt x="502203" y="2529284"/>
                    <a:pt x="498764" y="2541320"/>
                  </a:cubicBezTo>
                  <a:cubicBezTo>
                    <a:pt x="494280" y="2557013"/>
                    <a:pt x="490847" y="2572987"/>
                    <a:pt x="486888" y="2588821"/>
                  </a:cubicBezTo>
                  <a:cubicBezTo>
                    <a:pt x="490847" y="2652156"/>
                    <a:pt x="492121" y="2715716"/>
                    <a:pt x="498764" y="2778826"/>
                  </a:cubicBezTo>
                  <a:cubicBezTo>
                    <a:pt x="500074" y="2791275"/>
                    <a:pt x="502819" y="2804677"/>
                    <a:pt x="510639" y="2814452"/>
                  </a:cubicBezTo>
                  <a:cubicBezTo>
                    <a:pt x="519555" y="2825597"/>
                    <a:pt x="534390" y="2830286"/>
                    <a:pt x="546265" y="2838203"/>
                  </a:cubicBezTo>
                  <a:cubicBezTo>
                    <a:pt x="629815" y="2810352"/>
                    <a:pt x="526671" y="2846600"/>
                    <a:pt x="629392" y="2802577"/>
                  </a:cubicBezTo>
                  <a:cubicBezTo>
                    <a:pt x="640898" y="2797646"/>
                    <a:pt x="653143" y="2794660"/>
                    <a:pt x="665018" y="2790701"/>
                  </a:cubicBezTo>
                  <a:cubicBezTo>
                    <a:pt x="685724" y="2521535"/>
                    <a:pt x="632801" y="2703740"/>
                    <a:pt x="724395" y="2600696"/>
                  </a:cubicBezTo>
                  <a:cubicBezTo>
                    <a:pt x="743359" y="2579361"/>
                    <a:pt x="756062" y="2553195"/>
                    <a:pt x="771896" y="2529444"/>
                  </a:cubicBezTo>
                  <a:lnTo>
                    <a:pt x="795647" y="2493818"/>
                  </a:lnTo>
                  <a:cubicBezTo>
                    <a:pt x="816548" y="2431112"/>
                    <a:pt x="800578" y="2468607"/>
                    <a:pt x="855023" y="2386940"/>
                  </a:cubicBezTo>
                  <a:cubicBezTo>
                    <a:pt x="861967" y="2376525"/>
                    <a:pt x="856484" y="2358258"/>
                    <a:pt x="866899" y="2351314"/>
                  </a:cubicBezTo>
                  <a:cubicBezTo>
                    <a:pt x="883693" y="2340118"/>
                    <a:pt x="906483" y="2343397"/>
                    <a:pt x="926275" y="2339439"/>
                  </a:cubicBezTo>
                  <a:cubicBezTo>
                    <a:pt x="1068785" y="2434447"/>
                    <a:pt x="858975" y="2287974"/>
                    <a:pt x="985652" y="2398816"/>
                  </a:cubicBezTo>
                  <a:cubicBezTo>
                    <a:pt x="1116192" y="2513037"/>
                    <a:pt x="1212756" y="2451344"/>
                    <a:pt x="1425039" y="2458192"/>
                  </a:cubicBezTo>
                  <a:cubicBezTo>
                    <a:pt x="1448790" y="2481943"/>
                    <a:pt x="1485670" y="2497579"/>
                    <a:pt x="1496291" y="2529444"/>
                  </a:cubicBezTo>
                  <a:cubicBezTo>
                    <a:pt x="1512679" y="2578610"/>
                    <a:pt x="1501222" y="2554655"/>
                    <a:pt x="1531917" y="2600696"/>
                  </a:cubicBezTo>
                  <a:cubicBezTo>
                    <a:pt x="1535875" y="2612571"/>
                    <a:pt x="1534941" y="2627471"/>
                    <a:pt x="1543792" y="2636322"/>
                  </a:cubicBezTo>
                  <a:cubicBezTo>
                    <a:pt x="1549472" y="2642002"/>
                    <a:pt x="1626505" y="2659970"/>
                    <a:pt x="1626919" y="2660073"/>
                  </a:cubicBezTo>
                  <a:cubicBezTo>
                    <a:pt x="1642753" y="2656115"/>
                    <a:pt x="1660250" y="2656296"/>
                    <a:pt x="1674421" y="2648198"/>
                  </a:cubicBezTo>
                  <a:cubicBezTo>
                    <a:pt x="1689003" y="2639866"/>
                    <a:pt x="1697145" y="2623323"/>
                    <a:pt x="1710047" y="2612572"/>
                  </a:cubicBezTo>
                  <a:cubicBezTo>
                    <a:pt x="1721011" y="2603435"/>
                    <a:pt x="1733798" y="2596738"/>
                    <a:pt x="1745673" y="2588821"/>
                  </a:cubicBezTo>
                  <a:cubicBezTo>
                    <a:pt x="1757548" y="2592779"/>
                    <a:pt x="1772448" y="2591845"/>
                    <a:pt x="1781299" y="2600696"/>
                  </a:cubicBezTo>
                  <a:cubicBezTo>
                    <a:pt x="1801483" y="2620880"/>
                    <a:pt x="1828800" y="2671948"/>
                    <a:pt x="1828800" y="2671948"/>
                  </a:cubicBezTo>
                  <a:lnTo>
                    <a:pt x="1864426" y="2778826"/>
                  </a:lnTo>
                  <a:cubicBezTo>
                    <a:pt x="1868939" y="2792366"/>
                    <a:pt x="1880260" y="2802577"/>
                    <a:pt x="1888177" y="2814452"/>
                  </a:cubicBezTo>
                  <a:cubicBezTo>
                    <a:pt x="1884218" y="2830286"/>
                    <a:pt x="1880785" y="2846260"/>
                    <a:pt x="1876301" y="2861953"/>
                  </a:cubicBezTo>
                  <a:cubicBezTo>
                    <a:pt x="1872862" y="2873989"/>
                    <a:pt x="1864426" y="2885061"/>
                    <a:pt x="1864426" y="2897579"/>
                  </a:cubicBezTo>
                  <a:cubicBezTo>
                    <a:pt x="1864426" y="2921657"/>
                    <a:pt x="1868687" y="2945988"/>
                    <a:pt x="1876301" y="2968831"/>
                  </a:cubicBezTo>
                  <a:cubicBezTo>
                    <a:pt x="1880814" y="2982371"/>
                    <a:pt x="1892135" y="2992582"/>
                    <a:pt x="1900052" y="3004457"/>
                  </a:cubicBezTo>
                  <a:cubicBezTo>
                    <a:pt x="1931719" y="3099460"/>
                    <a:pt x="1900052" y="2980706"/>
                    <a:pt x="1900052" y="3075709"/>
                  </a:cubicBezTo>
                  <a:cubicBezTo>
                    <a:pt x="1900052" y="3107623"/>
                    <a:pt x="1907969" y="3139044"/>
                    <a:pt x="1911927" y="3170712"/>
                  </a:cubicBezTo>
                  <a:cubicBezTo>
                    <a:pt x="1933392" y="3168327"/>
                    <a:pt x="2030306" y="3162390"/>
                    <a:pt x="2066306" y="3146961"/>
                  </a:cubicBezTo>
                  <a:cubicBezTo>
                    <a:pt x="2079424" y="3141339"/>
                    <a:pt x="2087877" y="3125691"/>
                    <a:pt x="2101932" y="3123211"/>
                  </a:cubicBezTo>
                  <a:cubicBezTo>
                    <a:pt x="2156646" y="3113556"/>
                    <a:pt x="2212769" y="3115294"/>
                    <a:pt x="2268187" y="3111335"/>
                  </a:cubicBezTo>
                  <a:cubicBezTo>
                    <a:pt x="2303894" y="3099433"/>
                    <a:pt x="2308744" y="3101288"/>
                    <a:pt x="2339439" y="3075709"/>
                  </a:cubicBezTo>
                  <a:cubicBezTo>
                    <a:pt x="2352341" y="3064958"/>
                    <a:pt x="2361091" y="3049399"/>
                    <a:pt x="2375065" y="3040083"/>
                  </a:cubicBezTo>
                  <a:cubicBezTo>
                    <a:pt x="2385480" y="3033139"/>
                    <a:pt x="2398655" y="3031647"/>
                    <a:pt x="2410691" y="3028208"/>
                  </a:cubicBezTo>
                  <a:cubicBezTo>
                    <a:pt x="2426384" y="3023724"/>
                    <a:pt x="2442499" y="3020817"/>
                    <a:pt x="2458192" y="3016333"/>
                  </a:cubicBezTo>
                  <a:cubicBezTo>
                    <a:pt x="2470228" y="3012894"/>
                    <a:pt x="2481471" y="3006515"/>
                    <a:pt x="2493818" y="3004457"/>
                  </a:cubicBezTo>
                  <a:cubicBezTo>
                    <a:pt x="2529176" y="2998564"/>
                    <a:pt x="2565070" y="2996540"/>
                    <a:pt x="2600696" y="2992582"/>
                  </a:cubicBezTo>
                  <a:cubicBezTo>
                    <a:pt x="2608519" y="2969112"/>
                    <a:pt x="2615393" y="2938073"/>
                    <a:pt x="2636322" y="2921330"/>
                  </a:cubicBezTo>
                  <a:cubicBezTo>
                    <a:pt x="2646097" y="2913510"/>
                    <a:pt x="2660442" y="2914386"/>
                    <a:pt x="2671948" y="2909455"/>
                  </a:cubicBezTo>
                  <a:cubicBezTo>
                    <a:pt x="2769413" y="2867684"/>
                    <a:pt x="2665603" y="2891687"/>
                    <a:pt x="2826327" y="2873829"/>
                  </a:cubicBezTo>
                  <a:cubicBezTo>
                    <a:pt x="2838202" y="2865912"/>
                    <a:pt x="2849187" y="2856461"/>
                    <a:pt x="2861953" y="2850078"/>
                  </a:cubicBezTo>
                  <a:cubicBezTo>
                    <a:pt x="2873149" y="2844480"/>
                    <a:pt x="2887164" y="2845147"/>
                    <a:pt x="2897579" y="2838203"/>
                  </a:cubicBezTo>
                  <a:cubicBezTo>
                    <a:pt x="2955940" y="2799296"/>
                    <a:pt x="2913145" y="2810762"/>
                    <a:pt x="2956956" y="2766951"/>
                  </a:cubicBezTo>
                  <a:cubicBezTo>
                    <a:pt x="2967048" y="2756859"/>
                    <a:pt x="2980707" y="2751117"/>
                    <a:pt x="2992582" y="2743200"/>
                  </a:cubicBezTo>
                  <a:cubicBezTo>
                    <a:pt x="3000499" y="2731325"/>
                    <a:pt x="3010710" y="2720692"/>
                    <a:pt x="3016332" y="2707574"/>
                  </a:cubicBezTo>
                  <a:cubicBezTo>
                    <a:pt x="3022761" y="2692573"/>
                    <a:pt x="3022477" y="2675355"/>
                    <a:pt x="3028208" y="2660073"/>
                  </a:cubicBezTo>
                  <a:cubicBezTo>
                    <a:pt x="3034424" y="2643498"/>
                    <a:pt x="3044041" y="2628406"/>
                    <a:pt x="3051958" y="2612572"/>
                  </a:cubicBezTo>
                  <a:cubicBezTo>
                    <a:pt x="3048000" y="2129642"/>
                    <a:pt x="3051225" y="1646600"/>
                    <a:pt x="3040083" y="1163782"/>
                  </a:cubicBezTo>
                  <a:cubicBezTo>
                    <a:pt x="3039330" y="1131148"/>
                    <a:pt x="3021698" y="1100977"/>
                    <a:pt x="3016332" y="1068779"/>
                  </a:cubicBezTo>
                  <a:cubicBezTo>
                    <a:pt x="2983661" y="872746"/>
                    <a:pt x="3021813" y="1078821"/>
                    <a:pt x="2992582" y="961901"/>
                  </a:cubicBezTo>
                  <a:cubicBezTo>
                    <a:pt x="2985808" y="934805"/>
                    <a:pt x="2982402" y="894042"/>
                    <a:pt x="2968831" y="866899"/>
                  </a:cubicBezTo>
                  <a:cubicBezTo>
                    <a:pt x="2962448" y="854133"/>
                    <a:pt x="2952162" y="843665"/>
                    <a:pt x="2945081" y="831273"/>
                  </a:cubicBezTo>
                  <a:cubicBezTo>
                    <a:pt x="2936298" y="815903"/>
                    <a:pt x="2931620" y="798177"/>
                    <a:pt x="2921330" y="783772"/>
                  </a:cubicBezTo>
                  <a:cubicBezTo>
                    <a:pt x="2898061" y="751195"/>
                    <a:pt x="2871849" y="744187"/>
                    <a:pt x="2861953" y="73627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400" dirty="0">
                <a:solidFill>
                  <a:prstClr val="white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  <p:sp>
          <p:nvSpPr>
            <p:cNvPr id="12" name="รูปแบบอิสระ 11"/>
            <p:cNvSpPr/>
            <p:nvPr/>
          </p:nvSpPr>
          <p:spPr>
            <a:xfrm>
              <a:off x="5491002" y="1684405"/>
              <a:ext cx="1739709" cy="1599173"/>
            </a:xfrm>
            <a:custGeom>
              <a:avLst/>
              <a:gdLst>
                <a:gd name="connsiteX0" fmla="*/ 380293 w 1876584"/>
                <a:gd name="connsiteY0" fmla="*/ 1211283 h 1638795"/>
                <a:gd name="connsiteX1" fmla="*/ 380293 w 1876584"/>
                <a:gd name="connsiteY1" fmla="*/ 1211283 h 1638795"/>
                <a:gd name="connsiteX2" fmla="*/ 344667 w 1876584"/>
                <a:gd name="connsiteY2" fmla="*/ 1104405 h 1638795"/>
                <a:gd name="connsiteX3" fmla="*/ 285291 w 1876584"/>
                <a:gd name="connsiteY3" fmla="*/ 1033153 h 1638795"/>
                <a:gd name="connsiteX4" fmla="*/ 237789 w 1876584"/>
                <a:gd name="connsiteY4" fmla="*/ 961901 h 1638795"/>
                <a:gd name="connsiteX5" fmla="*/ 214039 w 1876584"/>
                <a:gd name="connsiteY5" fmla="*/ 914400 h 1638795"/>
                <a:gd name="connsiteX6" fmla="*/ 142787 w 1876584"/>
                <a:gd name="connsiteY6" fmla="*/ 890650 h 1638795"/>
                <a:gd name="connsiteX7" fmla="*/ 107161 w 1876584"/>
                <a:gd name="connsiteY7" fmla="*/ 878774 h 1638795"/>
                <a:gd name="connsiteX8" fmla="*/ 71535 w 1876584"/>
                <a:gd name="connsiteY8" fmla="*/ 866899 h 1638795"/>
                <a:gd name="connsiteX9" fmla="*/ 83410 w 1876584"/>
                <a:gd name="connsiteY9" fmla="*/ 819398 h 1638795"/>
                <a:gd name="connsiteX10" fmla="*/ 59659 w 1876584"/>
                <a:gd name="connsiteY10" fmla="*/ 724395 h 1638795"/>
                <a:gd name="connsiteX11" fmla="*/ 142787 w 1876584"/>
                <a:gd name="connsiteY11" fmla="*/ 665018 h 1638795"/>
                <a:gd name="connsiteX12" fmla="*/ 166537 w 1876584"/>
                <a:gd name="connsiteY12" fmla="*/ 593766 h 1638795"/>
                <a:gd name="connsiteX13" fmla="*/ 142787 w 1876584"/>
                <a:gd name="connsiteY13" fmla="*/ 534390 h 1638795"/>
                <a:gd name="connsiteX14" fmla="*/ 130911 w 1876584"/>
                <a:gd name="connsiteY14" fmla="*/ 498764 h 1638795"/>
                <a:gd name="connsiteX15" fmla="*/ 95285 w 1876584"/>
                <a:gd name="connsiteY15" fmla="*/ 486888 h 1638795"/>
                <a:gd name="connsiteX16" fmla="*/ 24033 w 1876584"/>
                <a:gd name="connsiteY16" fmla="*/ 475013 h 1638795"/>
                <a:gd name="connsiteX17" fmla="*/ 283 w 1876584"/>
                <a:gd name="connsiteY17" fmla="*/ 439387 h 1638795"/>
                <a:gd name="connsiteX18" fmla="*/ 35909 w 1876584"/>
                <a:gd name="connsiteY18" fmla="*/ 415637 h 1638795"/>
                <a:gd name="connsiteX19" fmla="*/ 107161 w 1876584"/>
                <a:gd name="connsiteY19" fmla="*/ 380011 h 1638795"/>
                <a:gd name="connsiteX20" fmla="*/ 47784 w 1876584"/>
                <a:gd name="connsiteY20" fmla="*/ 296883 h 1638795"/>
                <a:gd name="connsiteX21" fmla="*/ 35909 w 1876584"/>
                <a:gd name="connsiteY21" fmla="*/ 261257 h 1638795"/>
                <a:gd name="connsiteX22" fmla="*/ 83410 w 1876584"/>
                <a:gd name="connsiteY22" fmla="*/ 190005 h 1638795"/>
                <a:gd name="connsiteX23" fmla="*/ 107161 w 1876584"/>
                <a:gd name="connsiteY23" fmla="*/ 154379 h 1638795"/>
                <a:gd name="connsiteX24" fmla="*/ 154662 w 1876584"/>
                <a:gd name="connsiteY24" fmla="*/ 47501 h 1638795"/>
                <a:gd name="connsiteX25" fmla="*/ 190288 w 1876584"/>
                <a:gd name="connsiteY25" fmla="*/ 23751 h 1638795"/>
                <a:gd name="connsiteX26" fmla="*/ 261540 w 1876584"/>
                <a:gd name="connsiteY26" fmla="*/ 0 h 1638795"/>
                <a:gd name="connsiteX27" fmla="*/ 332792 w 1876584"/>
                <a:gd name="connsiteY27" fmla="*/ 11875 h 1638795"/>
                <a:gd name="connsiteX28" fmla="*/ 404044 w 1876584"/>
                <a:gd name="connsiteY28" fmla="*/ 35626 h 1638795"/>
                <a:gd name="connsiteX29" fmla="*/ 439670 w 1876584"/>
                <a:gd name="connsiteY29" fmla="*/ 59377 h 1638795"/>
                <a:gd name="connsiteX30" fmla="*/ 522797 w 1876584"/>
                <a:gd name="connsiteY30" fmla="*/ 83127 h 1638795"/>
                <a:gd name="connsiteX31" fmla="*/ 570298 w 1876584"/>
                <a:gd name="connsiteY31" fmla="*/ 106878 h 1638795"/>
                <a:gd name="connsiteX32" fmla="*/ 617800 w 1876584"/>
                <a:gd name="connsiteY32" fmla="*/ 118753 h 1638795"/>
                <a:gd name="connsiteX33" fmla="*/ 653426 w 1876584"/>
                <a:gd name="connsiteY33" fmla="*/ 142504 h 1638795"/>
                <a:gd name="connsiteX34" fmla="*/ 760304 w 1876584"/>
                <a:gd name="connsiteY34" fmla="*/ 190005 h 1638795"/>
                <a:gd name="connsiteX35" fmla="*/ 1021561 w 1876584"/>
                <a:gd name="connsiteY35" fmla="*/ 178130 h 1638795"/>
                <a:gd name="connsiteX36" fmla="*/ 1116563 w 1876584"/>
                <a:gd name="connsiteY36" fmla="*/ 178130 h 1638795"/>
                <a:gd name="connsiteX37" fmla="*/ 1128439 w 1876584"/>
                <a:gd name="connsiteY37" fmla="*/ 213756 h 1638795"/>
                <a:gd name="connsiteX38" fmla="*/ 1187815 w 1876584"/>
                <a:gd name="connsiteY38" fmla="*/ 296883 h 1638795"/>
                <a:gd name="connsiteX39" fmla="*/ 1235317 w 1876584"/>
                <a:gd name="connsiteY39" fmla="*/ 332509 h 1638795"/>
                <a:gd name="connsiteX40" fmla="*/ 1342194 w 1876584"/>
                <a:gd name="connsiteY40" fmla="*/ 320634 h 1638795"/>
                <a:gd name="connsiteX41" fmla="*/ 1377820 w 1876584"/>
                <a:gd name="connsiteY41" fmla="*/ 308759 h 1638795"/>
                <a:gd name="connsiteX42" fmla="*/ 1413446 w 1876584"/>
                <a:gd name="connsiteY42" fmla="*/ 273133 h 1638795"/>
                <a:gd name="connsiteX43" fmla="*/ 1484698 w 1876584"/>
                <a:gd name="connsiteY43" fmla="*/ 285008 h 1638795"/>
                <a:gd name="connsiteX44" fmla="*/ 1520324 w 1876584"/>
                <a:gd name="connsiteY44" fmla="*/ 356260 h 1638795"/>
                <a:gd name="connsiteX45" fmla="*/ 1555950 w 1876584"/>
                <a:gd name="connsiteY45" fmla="*/ 403761 h 1638795"/>
                <a:gd name="connsiteX46" fmla="*/ 1591576 w 1876584"/>
                <a:gd name="connsiteY46" fmla="*/ 486888 h 1638795"/>
                <a:gd name="connsiteX47" fmla="*/ 1603452 w 1876584"/>
                <a:gd name="connsiteY47" fmla="*/ 522514 h 1638795"/>
                <a:gd name="connsiteX48" fmla="*/ 1650953 w 1876584"/>
                <a:gd name="connsiteY48" fmla="*/ 605642 h 1638795"/>
                <a:gd name="connsiteX49" fmla="*/ 1674704 w 1876584"/>
                <a:gd name="connsiteY49" fmla="*/ 653143 h 1638795"/>
                <a:gd name="connsiteX50" fmla="*/ 1698454 w 1876584"/>
                <a:gd name="connsiteY50" fmla="*/ 688769 h 1638795"/>
                <a:gd name="connsiteX51" fmla="*/ 1769706 w 1876584"/>
                <a:gd name="connsiteY51" fmla="*/ 736270 h 1638795"/>
                <a:gd name="connsiteX52" fmla="*/ 1817207 w 1876584"/>
                <a:gd name="connsiteY52" fmla="*/ 807522 h 1638795"/>
                <a:gd name="connsiteX53" fmla="*/ 1840958 w 1876584"/>
                <a:gd name="connsiteY53" fmla="*/ 843148 h 1638795"/>
                <a:gd name="connsiteX54" fmla="*/ 1852833 w 1876584"/>
                <a:gd name="connsiteY54" fmla="*/ 902525 h 1638795"/>
                <a:gd name="connsiteX55" fmla="*/ 1864709 w 1876584"/>
                <a:gd name="connsiteY55" fmla="*/ 938151 h 1638795"/>
                <a:gd name="connsiteX56" fmla="*/ 1876584 w 1876584"/>
                <a:gd name="connsiteY56" fmla="*/ 1056904 h 1638795"/>
                <a:gd name="connsiteX57" fmla="*/ 1864709 w 1876584"/>
                <a:gd name="connsiteY57" fmla="*/ 1116281 h 1638795"/>
                <a:gd name="connsiteX58" fmla="*/ 1805332 w 1876584"/>
                <a:gd name="connsiteY58" fmla="*/ 1246909 h 1638795"/>
                <a:gd name="connsiteX59" fmla="*/ 1757831 w 1876584"/>
                <a:gd name="connsiteY59" fmla="*/ 1318161 h 1638795"/>
                <a:gd name="connsiteX60" fmla="*/ 1722205 w 1876584"/>
                <a:gd name="connsiteY60" fmla="*/ 1401288 h 1638795"/>
                <a:gd name="connsiteX61" fmla="*/ 1674704 w 1876584"/>
                <a:gd name="connsiteY61" fmla="*/ 1496291 h 1638795"/>
                <a:gd name="connsiteX62" fmla="*/ 1627202 w 1876584"/>
                <a:gd name="connsiteY62" fmla="*/ 1579418 h 1638795"/>
                <a:gd name="connsiteX63" fmla="*/ 1567826 w 1876584"/>
                <a:gd name="connsiteY63" fmla="*/ 1638795 h 1638795"/>
                <a:gd name="connsiteX64" fmla="*/ 1425322 w 1876584"/>
                <a:gd name="connsiteY64" fmla="*/ 1626920 h 1638795"/>
                <a:gd name="connsiteX65" fmla="*/ 1377820 w 1876584"/>
                <a:gd name="connsiteY65" fmla="*/ 1615044 h 1638795"/>
                <a:gd name="connsiteX66" fmla="*/ 1294693 w 1876584"/>
                <a:gd name="connsiteY66" fmla="*/ 1603169 h 1638795"/>
                <a:gd name="connsiteX67" fmla="*/ 1223441 w 1876584"/>
                <a:gd name="connsiteY67" fmla="*/ 1591294 h 1638795"/>
                <a:gd name="connsiteX68" fmla="*/ 1104688 w 1876584"/>
                <a:gd name="connsiteY68" fmla="*/ 1508166 h 1638795"/>
                <a:gd name="connsiteX69" fmla="*/ 1009685 w 1876584"/>
                <a:gd name="connsiteY69" fmla="*/ 1460665 h 1638795"/>
                <a:gd name="connsiteX70" fmla="*/ 962184 w 1876584"/>
                <a:gd name="connsiteY70" fmla="*/ 1436914 h 1638795"/>
                <a:gd name="connsiteX71" fmla="*/ 926558 w 1876584"/>
                <a:gd name="connsiteY71" fmla="*/ 1389413 h 1638795"/>
                <a:gd name="connsiteX72" fmla="*/ 855306 w 1876584"/>
                <a:gd name="connsiteY72" fmla="*/ 1353787 h 1638795"/>
                <a:gd name="connsiteX73" fmla="*/ 795930 w 1876584"/>
                <a:gd name="connsiteY73" fmla="*/ 1318161 h 1638795"/>
                <a:gd name="connsiteX74" fmla="*/ 700927 w 1876584"/>
                <a:gd name="connsiteY74" fmla="*/ 1258785 h 1638795"/>
                <a:gd name="connsiteX75" fmla="*/ 641550 w 1876584"/>
                <a:gd name="connsiteY75" fmla="*/ 1246909 h 1638795"/>
                <a:gd name="connsiteX76" fmla="*/ 594049 w 1876584"/>
                <a:gd name="connsiteY76" fmla="*/ 1223159 h 1638795"/>
                <a:gd name="connsiteX77" fmla="*/ 522797 w 1876584"/>
                <a:gd name="connsiteY77" fmla="*/ 1199408 h 1638795"/>
                <a:gd name="connsiteX78" fmla="*/ 380293 w 1876584"/>
                <a:gd name="connsiteY78" fmla="*/ 1211283 h 163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876584" h="1638795">
                  <a:moveTo>
                    <a:pt x="380293" y="1211283"/>
                  </a:moveTo>
                  <a:lnTo>
                    <a:pt x="380293" y="1211283"/>
                  </a:lnTo>
                  <a:cubicBezTo>
                    <a:pt x="368418" y="1175657"/>
                    <a:pt x="359110" y="1139069"/>
                    <a:pt x="344667" y="1104405"/>
                  </a:cubicBezTo>
                  <a:cubicBezTo>
                    <a:pt x="328345" y="1065233"/>
                    <a:pt x="311306" y="1066601"/>
                    <a:pt x="285291" y="1033153"/>
                  </a:cubicBezTo>
                  <a:cubicBezTo>
                    <a:pt x="267766" y="1010621"/>
                    <a:pt x="250554" y="987432"/>
                    <a:pt x="237789" y="961901"/>
                  </a:cubicBezTo>
                  <a:cubicBezTo>
                    <a:pt x="229872" y="946067"/>
                    <a:pt x="228201" y="925021"/>
                    <a:pt x="214039" y="914400"/>
                  </a:cubicBezTo>
                  <a:cubicBezTo>
                    <a:pt x="194011" y="899379"/>
                    <a:pt x="166538" y="898567"/>
                    <a:pt x="142787" y="890650"/>
                  </a:cubicBezTo>
                  <a:lnTo>
                    <a:pt x="107161" y="878774"/>
                  </a:lnTo>
                  <a:lnTo>
                    <a:pt x="71535" y="866899"/>
                  </a:lnTo>
                  <a:cubicBezTo>
                    <a:pt x="75493" y="851065"/>
                    <a:pt x="83410" y="835719"/>
                    <a:pt x="83410" y="819398"/>
                  </a:cubicBezTo>
                  <a:cubicBezTo>
                    <a:pt x="83410" y="790733"/>
                    <a:pt x="69031" y="752510"/>
                    <a:pt x="59659" y="724395"/>
                  </a:cubicBezTo>
                  <a:cubicBezTo>
                    <a:pt x="90952" y="708749"/>
                    <a:pt x="124270" y="698348"/>
                    <a:pt x="142787" y="665018"/>
                  </a:cubicBezTo>
                  <a:cubicBezTo>
                    <a:pt x="154945" y="643133"/>
                    <a:pt x="166537" y="593766"/>
                    <a:pt x="166537" y="593766"/>
                  </a:cubicBezTo>
                  <a:cubicBezTo>
                    <a:pt x="158620" y="573974"/>
                    <a:pt x="150272" y="554349"/>
                    <a:pt x="142787" y="534390"/>
                  </a:cubicBezTo>
                  <a:cubicBezTo>
                    <a:pt x="138392" y="522669"/>
                    <a:pt x="139762" y="507615"/>
                    <a:pt x="130911" y="498764"/>
                  </a:cubicBezTo>
                  <a:cubicBezTo>
                    <a:pt x="122060" y="489913"/>
                    <a:pt x="107505" y="489604"/>
                    <a:pt x="95285" y="486888"/>
                  </a:cubicBezTo>
                  <a:cubicBezTo>
                    <a:pt x="71780" y="481665"/>
                    <a:pt x="47784" y="478971"/>
                    <a:pt x="24033" y="475013"/>
                  </a:cubicBezTo>
                  <a:cubicBezTo>
                    <a:pt x="16116" y="463138"/>
                    <a:pt x="-2516" y="453382"/>
                    <a:pt x="283" y="439387"/>
                  </a:cubicBezTo>
                  <a:cubicBezTo>
                    <a:pt x="3082" y="425392"/>
                    <a:pt x="23144" y="422020"/>
                    <a:pt x="35909" y="415637"/>
                  </a:cubicBezTo>
                  <a:cubicBezTo>
                    <a:pt x="134241" y="366471"/>
                    <a:pt x="5063" y="448075"/>
                    <a:pt x="107161" y="380011"/>
                  </a:cubicBezTo>
                  <a:cubicBezTo>
                    <a:pt x="80327" y="299513"/>
                    <a:pt x="118226" y="395504"/>
                    <a:pt x="47784" y="296883"/>
                  </a:cubicBezTo>
                  <a:cubicBezTo>
                    <a:pt x="40508" y="286697"/>
                    <a:pt x="39867" y="273132"/>
                    <a:pt x="35909" y="261257"/>
                  </a:cubicBezTo>
                  <a:lnTo>
                    <a:pt x="83410" y="190005"/>
                  </a:lnTo>
                  <a:lnTo>
                    <a:pt x="107161" y="154379"/>
                  </a:lnTo>
                  <a:cubicBezTo>
                    <a:pt x="118920" y="119101"/>
                    <a:pt x="126433" y="75730"/>
                    <a:pt x="154662" y="47501"/>
                  </a:cubicBezTo>
                  <a:cubicBezTo>
                    <a:pt x="164754" y="37409"/>
                    <a:pt x="177246" y="29547"/>
                    <a:pt x="190288" y="23751"/>
                  </a:cubicBezTo>
                  <a:cubicBezTo>
                    <a:pt x="213166" y="13583"/>
                    <a:pt x="261540" y="0"/>
                    <a:pt x="261540" y="0"/>
                  </a:cubicBezTo>
                  <a:cubicBezTo>
                    <a:pt x="285291" y="3958"/>
                    <a:pt x="309433" y="6035"/>
                    <a:pt x="332792" y="11875"/>
                  </a:cubicBezTo>
                  <a:cubicBezTo>
                    <a:pt x="357080" y="17947"/>
                    <a:pt x="404044" y="35626"/>
                    <a:pt x="404044" y="35626"/>
                  </a:cubicBezTo>
                  <a:cubicBezTo>
                    <a:pt x="415919" y="43543"/>
                    <a:pt x="426904" y="52994"/>
                    <a:pt x="439670" y="59377"/>
                  </a:cubicBezTo>
                  <a:cubicBezTo>
                    <a:pt x="456705" y="67895"/>
                    <a:pt x="507579" y="79323"/>
                    <a:pt x="522797" y="83127"/>
                  </a:cubicBezTo>
                  <a:cubicBezTo>
                    <a:pt x="538631" y="91044"/>
                    <a:pt x="553722" y="100662"/>
                    <a:pt x="570298" y="106878"/>
                  </a:cubicBezTo>
                  <a:cubicBezTo>
                    <a:pt x="585580" y="112609"/>
                    <a:pt x="602798" y="112324"/>
                    <a:pt x="617800" y="118753"/>
                  </a:cubicBezTo>
                  <a:cubicBezTo>
                    <a:pt x="630918" y="124375"/>
                    <a:pt x="640384" y="136707"/>
                    <a:pt x="653426" y="142504"/>
                  </a:cubicBezTo>
                  <a:cubicBezTo>
                    <a:pt x="780619" y="199035"/>
                    <a:pt x="679675" y="136254"/>
                    <a:pt x="760304" y="190005"/>
                  </a:cubicBezTo>
                  <a:cubicBezTo>
                    <a:pt x="847390" y="186047"/>
                    <a:pt x="934663" y="185082"/>
                    <a:pt x="1021561" y="178130"/>
                  </a:cubicBezTo>
                  <a:cubicBezTo>
                    <a:pt x="1125892" y="169784"/>
                    <a:pt x="965005" y="147819"/>
                    <a:pt x="1116563" y="178130"/>
                  </a:cubicBezTo>
                  <a:cubicBezTo>
                    <a:pt x="1120522" y="190005"/>
                    <a:pt x="1122841" y="202560"/>
                    <a:pt x="1128439" y="213756"/>
                  </a:cubicBezTo>
                  <a:cubicBezTo>
                    <a:pt x="1135183" y="227244"/>
                    <a:pt x="1182433" y="291501"/>
                    <a:pt x="1187815" y="296883"/>
                  </a:cubicBezTo>
                  <a:cubicBezTo>
                    <a:pt x="1201810" y="310878"/>
                    <a:pt x="1219483" y="320634"/>
                    <a:pt x="1235317" y="332509"/>
                  </a:cubicBezTo>
                  <a:cubicBezTo>
                    <a:pt x="1270943" y="328551"/>
                    <a:pt x="1306837" y="326527"/>
                    <a:pt x="1342194" y="320634"/>
                  </a:cubicBezTo>
                  <a:cubicBezTo>
                    <a:pt x="1354541" y="318576"/>
                    <a:pt x="1367405" y="315703"/>
                    <a:pt x="1377820" y="308759"/>
                  </a:cubicBezTo>
                  <a:cubicBezTo>
                    <a:pt x="1391794" y="299443"/>
                    <a:pt x="1401571" y="285008"/>
                    <a:pt x="1413446" y="273133"/>
                  </a:cubicBezTo>
                  <a:cubicBezTo>
                    <a:pt x="1437197" y="277091"/>
                    <a:pt x="1463162" y="274240"/>
                    <a:pt x="1484698" y="285008"/>
                  </a:cubicBezTo>
                  <a:cubicBezTo>
                    <a:pt x="1509524" y="297421"/>
                    <a:pt x="1509083" y="336588"/>
                    <a:pt x="1520324" y="356260"/>
                  </a:cubicBezTo>
                  <a:cubicBezTo>
                    <a:pt x="1530144" y="373444"/>
                    <a:pt x="1544075" y="387927"/>
                    <a:pt x="1555950" y="403761"/>
                  </a:cubicBezTo>
                  <a:cubicBezTo>
                    <a:pt x="1580666" y="502622"/>
                    <a:pt x="1550572" y="404880"/>
                    <a:pt x="1591576" y="486888"/>
                  </a:cubicBezTo>
                  <a:cubicBezTo>
                    <a:pt x="1597174" y="498084"/>
                    <a:pt x="1598521" y="511008"/>
                    <a:pt x="1603452" y="522514"/>
                  </a:cubicBezTo>
                  <a:cubicBezTo>
                    <a:pt x="1634214" y="594293"/>
                    <a:pt x="1616875" y="546006"/>
                    <a:pt x="1650953" y="605642"/>
                  </a:cubicBezTo>
                  <a:cubicBezTo>
                    <a:pt x="1659736" y="621012"/>
                    <a:pt x="1665921" y="637773"/>
                    <a:pt x="1674704" y="653143"/>
                  </a:cubicBezTo>
                  <a:cubicBezTo>
                    <a:pt x="1681785" y="665535"/>
                    <a:pt x="1687713" y="679371"/>
                    <a:pt x="1698454" y="688769"/>
                  </a:cubicBezTo>
                  <a:cubicBezTo>
                    <a:pt x="1719936" y="707566"/>
                    <a:pt x="1769706" y="736270"/>
                    <a:pt x="1769706" y="736270"/>
                  </a:cubicBezTo>
                  <a:lnTo>
                    <a:pt x="1817207" y="807522"/>
                  </a:lnTo>
                  <a:lnTo>
                    <a:pt x="1840958" y="843148"/>
                  </a:lnTo>
                  <a:cubicBezTo>
                    <a:pt x="1844916" y="862940"/>
                    <a:pt x="1847938" y="882943"/>
                    <a:pt x="1852833" y="902525"/>
                  </a:cubicBezTo>
                  <a:cubicBezTo>
                    <a:pt x="1855869" y="914669"/>
                    <a:pt x="1862806" y="925779"/>
                    <a:pt x="1864709" y="938151"/>
                  </a:cubicBezTo>
                  <a:cubicBezTo>
                    <a:pt x="1870758" y="977470"/>
                    <a:pt x="1872626" y="1017320"/>
                    <a:pt x="1876584" y="1056904"/>
                  </a:cubicBezTo>
                  <a:cubicBezTo>
                    <a:pt x="1872626" y="1076696"/>
                    <a:pt x="1869604" y="1096699"/>
                    <a:pt x="1864709" y="1116281"/>
                  </a:cubicBezTo>
                  <a:cubicBezTo>
                    <a:pt x="1854621" y="1156631"/>
                    <a:pt x="1821704" y="1222351"/>
                    <a:pt x="1805332" y="1246909"/>
                  </a:cubicBezTo>
                  <a:lnTo>
                    <a:pt x="1757831" y="1318161"/>
                  </a:lnTo>
                  <a:cubicBezTo>
                    <a:pt x="1723738" y="1454538"/>
                    <a:pt x="1771411" y="1286474"/>
                    <a:pt x="1722205" y="1401288"/>
                  </a:cubicBezTo>
                  <a:cubicBezTo>
                    <a:pt x="1677735" y="1505051"/>
                    <a:pt x="1753828" y="1390793"/>
                    <a:pt x="1674704" y="1496291"/>
                  </a:cubicBezTo>
                  <a:cubicBezTo>
                    <a:pt x="1651701" y="1588296"/>
                    <a:pt x="1681626" y="1503222"/>
                    <a:pt x="1627202" y="1579418"/>
                  </a:cubicBezTo>
                  <a:cubicBezTo>
                    <a:pt x="1581345" y="1643619"/>
                    <a:pt x="1631920" y="1617431"/>
                    <a:pt x="1567826" y="1638795"/>
                  </a:cubicBezTo>
                  <a:cubicBezTo>
                    <a:pt x="1520325" y="1634837"/>
                    <a:pt x="1472620" y="1632832"/>
                    <a:pt x="1425322" y="1626920"/>
                  </a:cubicBezTo>
                  <a:cubicBezTo>
                    <a:pt x="1409127" y="1624896"/>
                    <a:pt x="1393878" y="1617964"/>
                    <a:pt x="1377820" y="1615044"/>
                  </a:cubicBezTo>
                  <a:cubicBezTo>
                    <a:pt x="1350281" y="1610037"/>
                    <a:pt x="1322358" y="1607425"/>
                    <a:pt x="1294693" y="1603169"/>
                  </a:cubicBezTo>
                  <a:cubicBezTo>
                    <a:pt x="1270895" y="1599508"/>
                    <a:pt x="1247192" y="1595252"/>
                    <a:pt x="1223441" y="1591294"/>
                  </a:cubicBezTo>
                  <a:cubicBezTo>
                    <a:pt x="1185545" y="1562872"/>
                    <a:pt x="1145621" y="1531556"/>
                    <a:pt x="1104688" y="1508166"/>
                  </a:cubicBezTo>
                  <a:cubicBezTo>
                    <a:pt x="1073947" y="1490600"/>
                    <a:pt x="1041353" y="1476499"/>
                    <a:pt x="1009685" y="1460665"/>
                  </a:cubicBezTo>
                  <a:lnTo>
                    <a:pt x="962184" y="1436914"/>
                  </a:lnTo>
                  <a:cubicBezTo>
                    <a:pt x="950309" y="1421080"/>
                    <a:pt x="940553" y="1403408"/>
                    <a:pt x="926558" y="1389413"/>
                  </a:cubicBezTo>
                  <a:cubicBezTo>
                    <a:pt x="892527" y="1355383"/>
                    <a:pt x="893938" y="1373103"/>
                    <a:pt x="855306" y="1353787"/>
                  </a:cubicBezTo>
                  <a:cubicBezTo>
                    <a:pt x="834662" y="1343465"/>
                    <a:pt x="815135" y="1330964"/>
                    <a:pt x="795930" y="1318161"/>
                  </a:cubicBezTo>
                  <a:cubicBezTo>
                    <a:pt x="755300" y="1291075"/>
                    <a:pt x="747318" y="1274249"/>
                    <a:pt x="700927" y="1258785"/>
                  </a:cubicBezTo>
                  <a:cubicBezTo>
                    <a:pt x="681778" y="1252402"/>
                    <a:pt x="661342" y="1250868"/>
                    <a:pt x="641550" y="1246909"/>
                  </a:cubicBezTo>
                  <a:cubicBezTo>
                    <a:pt x="625716" y="1238992"/>
                    <a:pt x="610485" y="1229734"/>
                    <a:pt x="594049" y="1223159"/>
                  </a:cubicBezTo>
                  <a:cubicBezTo>
                    <a:pt x="570804" y="1213861"/>
                    <a:pt x="522797" y="1199408"/>
                    <a:pt x="522797" y="1199408"/>
                  </a:cubicBezTo>
                  <a:cubicBezTo>
                    <a:pt x="440131" y="1215941"/>
                    <a:pt x="404044" y="1209304"/>
                    <a:pt x="380293" y="121128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400">
                <a:solidFill>
                  <a:prstClr val="white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  <p:sp>
          <p:nvSpPr>
            <p:cNvPr id="9" name="รูปแบบอิสระ 8"/>
            <p:cNvSpPr/>
            <p:nvPr/>
          </p:nvSpPr>
          <p:spPr>
            <a:xfrm>
              <a:off x="2981177" y="2483992"/>
              <a:ext cx="3401829" cy="2595758"/>
            </a:xfrm>
            <a:custGeom>
              <a:avLst/>
              <a:gdLst>
                <a:gd name="connsiteX0" fmla="*/ 296883 w 3669475"/>
                <a:gd name="connsiteY0" fmla="*/ 1080654 h 2660072"/>
                <a:gd name="connsiteX1" fmla="*/ 296883 w 3669475"/>
                <a:gd name="connsiteY1" fmla="*/ 1080654 h 2660072"/>
                <a:gd name="connsiteX2" fmla="*/ 118753 w 3669475"/>
                <a:gd name="connsiteY2" fmla="*/ 985652 h 2660072"/>
                <a:gd name="connsiteX3" fmla="*/ 47501 w 3669475"/>
                <a:gd name="connsiteY3" fmla="*/ 902524 h 2660072"/>
                <a:gd name="connsiteX4" fmla="*/ 0 w 3669475"/>
                <a:gd name="connsiteY4" fmla="*/ 831272 h 2660072"/>
                <a:gd name="connsiteX5" fmla="*/ 23750 w 3669475"/>
                <a:gd name="connsiteY5" fmla="*/ 795646 h 2660072"/>
                <a:gd name="connsiteX6" fmla="*/ 35626 w 3669475"/>
                <a:gd name="connsiteY6" fmla="*/ 748145 h 2660072"/>
                <a:gd name="connsiteX7" fmla="*/ 83127 w 3669475"/>
                <a:gd name="connsiteY7" fmla="*/ 641267 h 2660072"/>
                <a:gd name="connsiteX8" fmla="*/ 106878 w 3669475"/>
                <a:gd name="connsiteY8" fmla="*/ 570015 h 2660072"/>
                <a:gd name="connsiteX9" fmla="*/ 59376 w 3669475"/>
                <a:gd name="connsiteY9" fmla="*/ 439387 h 2660072"/>
                <a:gd name="connsiteX10" fmla="*/ 47501 w 3669475"/>
                <a:gd name="connsiteY10" fmla="*/ 403761 h 2660072"/>
                <a:gd name="connsiteX11" fmla="*/ 35626 w 3669475"/>
                <a:gd name="connsiteY11" fmla="*/ 368135 h 2660072"/>
                <a:gd name="connsiteX12" fmla="*/ 47501 w 3669475"/>
                <a:gd name="connsiteY12" fmla="*/ 142503 h 2660072"/>
                <a:gd name="connsiteX13" fmla="*/ 59376 w 3669475"/>
                <a:gd name="connsiteY13" fmla="*/ 95002 h 2660072"/>
                <a:gd name="connsiteX14" fmla="*/ 106878 w 3669475"/>
                <a:gd name="connsiteY14" fmla="*/ 23750 h 2660072"/>
                <a:gd name="connsiteX15" fmla="*/ 142504 w 3669475"/>
                <a:gd name="connsiteY15" fmla="*/ 0 h 2660072"/>
                <a:gd name="connsiteX16" fmla="*/ 201880 w 3669475"/>
                <a:gd name="connsiteY16" fmla="*/ 106877 h 2660072"/>
                <a:gd name="connsiteX17" fmla="*/ 273132 w 3669475"/>
                <a:gd name="connsiteY17" fmla="*/ 142503 h 2660072"/>
                <a:gd name="connsiteX18" fmla="*/ 344384 w 3669475"/>
                <a:gd name="connsiteY18" fmla="*/ 130628 h 2660072"/>
                <a:gd name="connsiteX19" fmla="*/ 380010 w 3669475"/>
                <a:gd name="connsiteY19" fmla="*/ 118753 h 2660072"/>
                <a:gd name="connsiteX20" fmla="*/ 451262 w 3669475"/>
                <a:gd name="connsiteY20" fmla="*/ 178129 h 2660072"/>
                <a:gd name="connsiteX21" fmla="*/ 570015 w 3669475"/>
                <a:gd name="connsiteY21" fmla="*/ 249381 h 2660072"/>
                <a:gd name="connsiteX22" fmla="*/ 605641 w 3669475"/>
                <a:gd name="connsiteY22" fmla="*/ 261257 h 2660072"/>
                <a:gd name="connsiteX23" fmla="*/ 676893 w 3669475"/>
                <a:gd name="connsiteY23" fmla="*/ 308758 h 2660072"/>
                <a:gd name="connsiteX24" fmla="*/ 748145 w 3669475"/>
                <a:gd name="connsiteY24" fmla="*/ 356259 h 2660072"/>
                <a:gd name="connsiteX25" fmla="*/ 783771 w 3669475"/>
                <a:gd name="connsiteY25" fmla="*/ 439387 h 2660072"/>
                <a:gd name="connsiteX26" fmla="*/ 843148 w 3669475"/>
                <a:gd name="connsiteY26" fmla="*/ 581890 h 2660072"/>
                <a:gd name="connsiteX27" fmla="*/ 890649 w 3669475"/>
                <a:gd name="connsiteY27" fmla="*/ 617516 h 2660072"/>
                <a:gd name="connsiteX28" fmla="*/ 1116280 w 3669475"/>
                <a:gd name="connsiteY28" fmla="*/ 676893 h 2660072"/>
                <a:gd name="connsiteX29" fmla="*/ 1151906 w 3669475"/>
                <a:gd name="connsiteY29" fmla="*/ 700644 h 2660072"/>
                <a:gd name="connsiteX30" fmla="*/ 1246909 w 3669475"/>
                <a:gd name="connsiteY30" fmla="*/ 807522 h 2660072"/>
                <a:gd name="connsiteX31" fmla="*/ 1294410 w 3669475"/>
                <a:gd name="connsiteY31" fmla="*/ 961901 h 2660072"/>
                <a:gd name="connsiteX32" fmla="*/ 1330036 w 3669475"/>
                <a:gd name="connsiteY32" fmla="*/ 973776 h 2660072"/>
                <a:gd name="connsiteX33" fmla="*/ 1365662 w 3669475"/>
                <a:gd name="connsiteY33" fmla="*/ 950026 h 2660072"/>
                <a:gd name="connsiteX34" fmla="*/ 1472540 w 3669475"/>
                <a:gd name="connsiteY34" fmla="*/ 973776 h 2660072"/>
                <a:gd name="connsiteX35" fmla="*/ 1638795 w 3669475"/>
                <a:gd name="connsiteY35" fmla="*/ 961901 h 2660072"/>
                <a:gd name="connsiteX36" fmla="*/ 1650670 w 3669475"/>
                <a:gd name="connsiteY36" fmla="*/ 926275 h 2660072"/>
                <a:gd name="connsiteX37" fmla="*/ 1662545 w 3669475"/>
                <a:gd name="connsiteY37" fmla="*/ 866898 h 2660072"/>
                <a:gd name="connsiteX38" fmla="*/ 1733797 w 3669475"/>
                <a:gd name="connsiteY38" fmla="*/ 795646 h 2660072"/>
                <a:gd name="connsiteX39" fmla="*/ 1745673 w 3669475"/>
                <a:gd name="connsiteY39" fmla="*/ 760020 h 2660072"/>
                <a:gd name="connsiteX40" fmla="*/ 1769423 w 3669475"/>
                <a:gd name="connsiteY40" fmla="*/ 629392 h 2660072"/>
                <a:gd name="connsiteX41" fmla="*/ 1840675 w 3669475"/>
                <a:gd name="connsiteY41" fmla="*/ 570015 h 2660072"/>
                <a:gd name="connsiteX42" fmla="*/ 1852550 w 3669475"/>
                <a:gd name="connsiteY42" fmla="*/ 534389 h 2660072"/>
                <a:gd name="connsiteX43" fmla="*/ 1864426 w 3669475"/>
                <a:gd name="connsiteY43" fmla="*/ 475013 h 2660072"/>
                <a:gd name="connsiteX44" fmla="*/ 1900052 w 3669475"/>
                <a:gd name="connsiteY44" fmla="*/ 439387 h 2660072"/>
                <a:gd name="connsiteX45" fmla="*/ 1923802 w 3669475"/>
                <a:gd name="connsiteY45" fmla="*/ 403761 h 2660072"/>
                <a:gd name="connsiteX46" fmla="*/ 2006930 w 3669475"/>
                <a:gd name="connsiteY46" fmla="*/ 439387 h 2660072"/>
                <a:gd name="connsiteX47" fmla="*/ 2054431 w 3669475"/>
                <a:gd name="connsiteY47" fmla="*/ 486888 h 2660072"/>
                <a:gd name="connsiteX48" fmla="*/ 2113808 w 3669475"/>
                <a:gd name="connsiteY48" fmla="*/ 475013 h 2660072"/>
                <a:gd name="connsiteX49" fmla="*/ 2137558 w 3669475"/>
                <a:gd name="connsiteY49" fmla="*/ 439387 h 2660072"/>
                <a:gd name="connsiteX50" fmla="*/ 2173184 w 3669475"/>
                <a:gd name="connsiteY50" fmla="*/ 403761 h 2660072"/>
                <a:gd name="connsiteX51" fmla="*/ 2232561 w 3669475"/>
                <a:gd name="connsiteY51" fmla="*/ 391885 h 2660072"/>
                <a:gd name="connsiteX52" fmla="*/ 2268187 w 3669475"/>
                <a:gd name="connsiteY52" fmla="*/ 380010 h 2660072"/>
                <a:gd name="connsiteX53" fmla="*/ 2327563 w 3669475"/>
                <a:gd name="connsiteY53" fmla="*/ 391885 h 2660072"/>
                <a:gd name="connsiteX54" fmla="*/ 2375065 w 3669475"/>
                <a:gd name="connsiteY54" fmla="*/ 475013 h 2660072"/>
                <a:gd name="connsiteX55" fmla="*/ 2410691 w 3669475"/>
                <a:gd name="connsiteY55" fmla="*/ 498763 h 2660072"/>
                <a:gd name="connsiteX56" fmla="*/ 2600696 w 3669475"/>
                <a:gd name="connsiteY56" fmla="*/ 463137 h 2660072"/>
                <a:gd name="connsiteX57" fmla="*/ 2612571 w 3669475"/>
                <a:gd name="connsiteY57" fmla="*/ 427511 h 2660072"/>
                <a:gd name="connsiteX58" fmla="*/ 2671948 w 3669475"/>
                <a:gd name="connsiteY58" fmla="*/ 439387 h 2660072"/>
                <a:gd name="connsiteX59" fmla="*/ 2695698 w 3669475"/>
                <a:gd name="connsiteY59" fmla="*/ 475013 h 2660072"/>
                <a:gd name="connsiteX60" fmla="*/ 2731324 w 3669475"/>
                <a:gd name="connsiteY60" fmla="*/ 498763 h 2660072"/>
                <a:gd name="connsiteX61" fmla="*/ 2802576 w 3669475"/>
                <a:gd name="connsiteY61" fmla="*/ 486888 h 2660072"/>
                <a:gd name="connsiteX62" fmla="*/ 2838202 w 3669475"/>
                <a:gd name="connsiteY62" fmla="*/ 463137 h 2660072"/>
                <a:gd name="connsiteX63" fmla="*/ 2885704 w 3669475"/>
                <a:gd name="connsiteY63" fmla="*/ 451262 h 2660072"/>
                <a:gd name="connsiteX64" fmla="*/ 2956956 w 3669475"/>
                <a:gd name="connsiteY64" fmla="*/ 427511 h 2660072"/>
                <a:gd name="connsiteX65" fmla="*/ 3028208 w 3669475"/>
                <a:gd name="connsiteY65" fmla="*/ 439387 h 2660072"/>
                <a:gd name="connsiteX66" fmla="*/ 3087584 w 3669475"/>
                <a:gd name="connsiteY66" fmla="*/ 522514 h 2660072"/>
                <a:gd name="connsiteX67" fmla="*/ 3111335 w 3669475"/>
                <a:gd name="connsiteY67" fmla="*/ 558140 h 2660072"/>
                <a:gd name="connsiteX68" fmla="*/ 3123210 w 3669475"/>
                <a:gd name="connsiteY68" fmla="*/ 629392 h 2660072"/>
                <a:gd name="connsiteX69" fmla="*/ 3146961 w 3669475"/>
                <a:gd name="connsiteY69" fmla="*/ 712519 h 2660072"/>
                <a:gd name="connsiteX70" fmla="*/ 3158836 w 3669475"/>
                <a:gd name="connsiteY70" fmla="*/ 783771 h 2660072"/>
                <a:gd name="connsiteX71" fmla="*/ 3182587 w 3669475"/>
                <a:gd name="connsiteY71" fmla="*/ 1175657 h 2660072"/>
                <a:gd name="connsiteX72" fmla="*/ 3241963 w 3669475"/>
                <a:gd name="connsiteY72" fmla="*/ 1246909 h 2660072"/>
                <a:gd name="connsiteX73" fmla="*/ 3289465 w 3669475"/>
                <a:gd name="connsiteY73" fmla="*/ 1341911 h 2660072"/>
                <a:gd name="connsiteX74" fmla="*/ 3325091 w 3669475"/>
                <a:gd name="connsiteY74" fmla="*/ 1365662 h 2660072"/>
                <a:gd name="connsiteX75" fmla="*/ 3384467 w 3669475"/>
                <a:gd name="connsiteY75" fmla="*/ 1448789 h 2660072"/>
                <a:gd name="connsiteX76" fmla="*/ 3420093 w 3669475"/>
                <a:gd name="connsiteY76" fmla="*/ 1484415 h 2660072"/>
                <a:gd name="connsiteX77" fmla="*/ 3443844 w 3669475"/>
                <a:gd name="connsiteY77" fmla="*/ 1531916 h 2660072"/>
                <a:gd name="connsiteX78" fmla="*/ 3479470 w 3669475"/>
                <a:gd name="connsiteY78" fmla="*/ 1567542 h 2660072"/>
                <a:gd name="connsiteX79" fmla="*/ 3538847 w 3669475"/>
                <a:gd name="connsiteY79" fmla="*/ 1638794 h 2660072"/>
                <a:gd name="connsiteX80" fmla="*/ 3562597 w 3669475"/>
                <a:gd name="connsiteY80" fmla="*/ 1686296 h 2660072"/>
                <a:gd name="connsiteX81" fmla="*/ 3574473 w 3669475"/>
                <a:gd name="connsiteY81" fmla="*/ 1721922 h 2660072"/>
                <a:gd name="connsiteX82" fmla="*/ 3598223 w 3669475"/>
                <a:gd name="connsiteY82" fmla="*/ 1757548 h 2660072"/>
                <a:gd name="connsiteX83" fmla="*/ 3610098 w 3669475"/>
                <a:gd name="connsiteY83" fmla="*/ 1805049 h 2660072"/>
                <a:gd name="connsiteX84" fmla="*/ 3621974 w 3669475"/>
                <a:gd name="connsiteY84" fmla="*/ 1840675 h 2660072"/>
                <a:gd name="connsiteX85" fmla="*/ 3633849 w 3669475"/>
                <a:gd name="connsiteY85" fmla="*/ 1900052 h 2660072"/>
                <a:gd name="connsiteX86" fmla="*/ 3657600 w 3669475"/>
                <a:gd name="connsiteY86" fmla="*/ 1959428 h 2660072"/>
                <a:gd name="connsiteX87" fmla="*/ 3669475 w 3669475"/>
                <a:gd name="connsiteY87" fmla="*/ 1995054 h 2660072"/>
                <a:gd name="connsiteX88" fmla="*/ 3598223 w 3669475"/>
                <a:gd name="connsiteY88" fmla="*/ 2042555 h 2660072"/>
                <a:gd name="connsiteX89" fmla="*/ 3574473 w 3669475"/>
                <a:gd name="connsiteY89" fmla="*/ 2078181 h 2660072"/>
                <a:gd name="connsiteX90" fmla="*/ 3562597 w 3669475"/>
                <a:gd name="connsiteY90" fmla="*/ 2113807 h 2660072"/>
                <a:gd name="connsiteX91" fmla="*/ 3526971 w 3669475"/>
                <a:gd name="connsiteY91" fmla="*/ 2149433 h 2660072"/>
                <a:gd name="connsiteX92" fmla="*/ 3515096 w 3669475"/>
                <a:gd name="connsiteY92" fmla="*/ 2185059 h 2660072"/>
                <a:gd name="connsiteX93" fmla="*/ 3467595 w 3669475"/>
                <a:gd name="connsiteY93" fmla="*/ 2125683 h 2660072"/>
                <a:gd name="connsiteX94" fmla="*/ 3396343 w 3669475"/>
                <a:gd name="connsiteY94" fmla="*/ 2101932 h 2660072"/>
                <a:gd name="connsiteX95" fmla="*/ 3360717 w 3669475"/>
                <a:gd name="connsiteY95" fmla="*/ 2125683 h 2660072"/>
                <a:gd name="connsiteX96" fmla="*/ 3336966 w 3669475"/>
                <a:gd name="connsiteY96" fmla="*/ 2161309 h 2660072"/>
                <a:gd name="connsiteX97" fmla="*/ 3301340 w 3669475"/>
                <a:gd name="connsiteY97" fmla="*/ 2196935 h 2660072"/>
                <a:gd name="connsiteX98" fmla="*/ 3277589 w 3669475"/>
                <a:gd name="connsiteY98" fmla="*/ 2268187 h 2660072"/>
                <a:gd name="connsiteX99" fmla="*/ 3241963 w 3669475"/>
                <a:gd name="connsiteY99" fmla="*/ 2303813 h 2660072"/>
                <a:gd name="connsiteX100" fmla="*/ 3135085 w 3669475"/>
                <a:gd name="connsiteY100" fmla="*/ 2386940 h 2660072"/>
                <a:gd name="connsiteX101" fmla="*/ 3063834 w 3669475"/>
                <a:gd name="connsiteY101" fmla="*/ 2493818 h 2660072"/>
                <a:gd name="connsiteX102" fmla="*/ 3040083 w 3669475"/>
                <a:gd name="connsiteY102" fmla="*/ 2529444 h 2660072"/>
                <a:gd name="connsiteX103" fmla="*/ 3016332 w 3669475"/>
                <a:gd name="connsiteY103" fmla="*/ 2624446 h 2660072"/>
                <a:gd name="connsiteX104" fmla="*/ 3004457 w 3669475"/>
                <a:gd name="connsiteY104" fmla="*/ 2660072 h 2660072"/>
                <a:gd name="connsiteX105" fmla="*/ 2980706 w 3669475"/>
                <a:gd name="connsiteY105" fmla="*/ 2624446 h 2660072"/>
                <a:gd name="connsiteX106" fmla="*/ 2968831 w 3669475"/>
                <a:gd name="connsiteY106" fmla="*/ 2588820 h 2660072"/>
                <a:gd name="connsiteX107" fmla="*/ 2933205 w 3669475"/>
                <a:gd name="connsiteY107" fmla="*/ 2541319 h 2660072"/>
                <a:gd name="connsiteX108" fmla="*/ 2885704 w 3669475"/>
                <a:gd name="connsiteY108" fmla="*/ 2470067 h 2660072"/>
                <a:gd name="connsiteX109" fmla="*/ 2802576 w 3669475"/>
                <a:gd name="connsiteY109" fmla="*/ 2446316 h 2660072"/>
                <a:gd name="connsiteX110" fmla="*/ 2683823 w 3669475"/>
                <a:gd name="connsiteY110" fmla="*/ 2434441 h 2660072"/>
                <a:gd name="connsiteX111" fmla="*/ 2541319 w 3669475"/>
                <a:gd name="connsiteY111" fmla="*/ 2422566 h 2660072"/>
                <a:gd name="connsiteX112" fmla="*/ 2470067 w 3669475"/>
                <a:gd name="connsiteY112" fmla="*/ 2434441 h 2660072"/>
                <a:gd name="connsiteX113" fmla="*/ 2363189 w 3669475"/>
                <a:gd name="connsiteY113" fmla="*/ 2505693 h 2660072"/>
                <a:gd name="connsiteX114" fmla="*/ 2327563 w 3669475"/>
                <a:gd name="connsiteY114" fmla="*/ 2529444 h 2660072"/>
                <a:gd name="connsiteX115" fmla="*/ 2291937 w 3669475"/>
                <a:gd name="connsiteY115" fmla="*/ 2565070 h 2660072"/>
                <a:gd name="connsiteX116" fmla="*/ 2125683 w 3669475"/>
                <a:gd name="connsiteY116" fmla="*/ 2600696 h 2660072"/>
                <a:gd name="connsiteX117" fmla="*/ 2090057 w 3669475"/>
                <a:gd name="connsiteY117" fmla="*/ 2612571 h 2660072"/>
                <a:gd name="connsiteX118" fmla="*/ 2006930 w 3669475"/>
                <a:gd name="connsiteY118" fmla="*/ 2624446 h 2660072"/>
                <a:gd name="connsiteX119" fmla="*/ 1971304 w 3669475"/>
                <a:gd name="connsiteY119" fmla="*/ 2648197 h 2660072"/>
                <a:gd name="connsiteX120" fmla="*/ 1935678 w 3669475"/>
                <a:gd name="connsiteY120" fmla="*/ 2624446 h 2660072"/>
                <a:gd name="connsiteX121" fmla="*/ 1911927 w 3669475"/>
                <a:gd name="connsiteY121" fmla="*/ 2588820 h 2660072"/>
                <a:gd name="connsiteX122" fmla="*/ 1876301 w 3669475"/>
                <a:gd name="connsiteY122" fmla="*/ 2576945 h 2660072"/>
                <a:gd name="connsiteX123" fmla="*/ 1840675 w 3669475"/>
                <a:gd name="connsiteY123" fmla="*/ 2588820 h 2660072"/>
                <a:gd name="connsiteX124" fmla="*/ 1793174 w 3669475"/>
                <a:gd name="connsiteY124" fmla="*/ 2398815 h 2660072"/>
                <a:gd name="connsiteX125" fmla="*/ 1769423 w 3669475"/>
                <a:gd name="connsiteY125" fmla="*/ 2363189 h 2660072"/>
                <a:gd name="connsiteX126" fmla="*/ 1698171 w 3669475"/>
                <a:gd name="connsiteY126" fmla="*/ 2280062 h 2660072"/>
                <a:gd name="connsiteX127" fmla="*/ 1650670 w 3669475"/>
                <a:gd name="connsiteY127" fmla="*/ 2208810 h 2660072"/>
                <a:gd name="connsiteX128" fmla="*/ 1543792 w 3669475"/>
                <a:gd name="connsiteY128" fmla="*/ 2173184 h 2660072"/>
                <a:gd name="connsiteX129" fmla="*/ 1508166 w 3669475"/>
                <a:gd name="connsiteY129" fmla="*/ 2161309 h 2660072"/>
                <a:gd name="connsiteX130" fmla="*/ 1472540 w 3669475"/>
                <a:gd name="connsiteY130" fmla="*/ 2137558 h 2660072"/>
                <a:gd name="connsiteX131" fmla="*/ 1425039 w 3669475"/>
                <a:gd name="connsiteY131" fmla="*/ 2208810 h 2660072"/>
                <a:gd name="connsiteX132" fmla="*/ 1401288 w 3669475"/>
                <a:gd name="connsiteY132" fmla="*/ 2244436 h 2660072"/>
                <a:gd name="connsiteX133" fmla="*/ 1330036 w 3669475"/>
                <a:gd name="connsiteY133" fmla="*/ 2291937 h 2660072"/>
                <a:gd name="connsiteX134" fmla="*/ 1258784 w 3669475"/>
                <a:gd name="connsiteY134" fmla="*/ 2327563 h 2660072"/>
                <a:gd name="connsiteX135" fmla="*/ 1128156 w 3669475"/>
                <a:gd name="connsiteY135" fmla="*/ 2315688 h 2660072"/>
                <a:gd name="connsiteX136" fmla="*/ 1092530 w 3669475"/>
                <a:gd name="connsiteY136" fmla="*/ 2280062 h 2660072"/>
                <a:gd name="connsiteX137" fmla="*/ 1021278 w 3669475"/>
                <a:gd name="connsiteY137" fmla="*/ 2220685 h 2660072"/>
                <a:gd name="connsiteX138" fmla="*/ 997527 w 3669475"/>
                <a:gd name="connsiteY138" fmla="*/ 2185059 h 2660072"/>
                <a:gd name="connsiteX139" fmla="*/ 961901 w 3669475"/>
                <a:gd name="connsiteY139" fmla="*/ 2125683 h 2660072"/>
                <a:gd name="connsiteX140" fmla="*/ 878774 w 3669475"/>
                <a:gd name="connsiteY140" fmla="*/ 2042555 h 2660072"/>
                <a:gd name="connsiteX141" fmla="*/ 831273 w 3669475"/>
                <a:gd name="connsiteY141" fmla="*/ 1995054 h 2660072"/>
                <a:gd name="connsiteX142" fmla="*/ 795647 w 3669475"/>
                <a:gd name="connsiteY142" fmla="*/ 1959428 h 2660072"/>
                <a:gd name="connsiteX143" fmla="*/ 760021 w 3669475"/>
                <a:gd name="connsiteY143" fmla="*/ 1935677 h 2660072"/>
                <a:gd name="connsiteX144" fmla="*/ 688769 w 3669475"/>
                <a:gd name="connsiteY144" fmla="*/ 1852550 h 2660072"/>
                <a:gd name="connsiteX145" fmla="*/ 641267 w 3669475"/>
                <a:gd name="connsiteY145" fmla="*/ 1781298 h 2660072"/>
                <a:gd name="connsiteX146" fmla="*/ 605641 w 3669475"/>
                <a:gd name="connsiteY146" fmla="*/ 1733797 h 2660072"/>
                <a:gd name="connsiteX147" fmla="*/ 546265 w 3669475"/>
                <a:gd name="connsiteY147" fmla="*/ 1615044 h 2660072"/>
                <a:gd name="connsiteX148" fmla="*/ 522514 w 3669475"/>
                <a:gd name="connsiteY148" fmla="*/ 1567542 h 2660072"/>
                <a:gd name="connsiteX149" fmla="*/ 498763 w 3669475"/>
                <a:gd name="connsiteY149" fmla="*/ 1520041 h 2660072"/>
                <a:gd name="connsiteX150" fmla="*/ 486888 w 3669475"/>
                <a:gd name="connsiteY150" fmla="*/ 1484415 h 2660072"/>
                <a:gd name="connsiteX151" fmla="*/ 451262 w 3669475"/>
                <a:gd name="connsiteY151" fmla="*/ 1448789 h 2660072"/>
                <a:gd name="connsiteX152" fmla="*/ 439387 w 3669475"/>
                <a:gd name="connsiteY152" fmla="*/ 1365662 h 2660072"/>
                <a:gd name="connsiteX153" fmla="*/ 391885 w 3669475"/>
                <a:gd name="connsiteY153" fmla="*/ 1270659 h 2660072"/>
                <a:gd name="connsiteX154" fmla="*/ 380010 w 3669475"/>
                <a:gd name="connsiteY154" fmla="*/ 1235033 h 2660072"/>
                <a:gd name="connsiteX155" fmla="*/ 356260 w 3669475"/>
                <a:gd name="connsiteY155" fmla="*/ 1199407 h 2660072"/>
                <a:gd name="connsiteX156" fmla="*/ 344384 w 3669475"/>
                <a:gd name="connsiteY156" fmla="*/ 1151906 h 2660072"/>
                <a:gd name="connsiteX157" fmla="*/ 296883 w 3669475"/>
                <a:gd name="connsiteY157" fmla="*/ 1080654 h 26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3669475" h="2660072">
                  <a:moveTo>
                    <a:pt x="296883" y="1080654"/>
                  </a:moveTo>
                  <a:lnTo>
                    <a:pt x="296883" y="1080654"/>
                  </a:lnTo>
                  <a:cubicBezTo>
                    <a:pt x="152485" y="988765"/>
                    <a:pt x="216325" y="1010044"/>
                    <a:pt x="118753" y="985652"/>
                  </a:cubicBezTo>
                  <a:cubicBezTo>
                    <a:pt x="77749" y="944648"/>
                    <a:pt x="83048" y="953306"/>
                    <a:pt x="47501" y="902524"/>
                  </a:cubicBezTo>
                  <a:cubicBezTo>
                    <a:pt x="31132" y="879139"/>
                    <a:pt x="0" y="831272"/>
                    <a:pt x="0" y="831272"/>
                  </a:cubicBezTo>
                  <a:cubicBezTo>
                    <a:pt x="7917" y="819397"/>
                    <a:pt x="18128" y="808764"/>
                    <a:pt x="23750" y="795646"/>
                  </a:cubicBezTo>
                  <a:cubicBezTo>
                    <a:pt x="30179" y="780645"/>
                    <a:pt x="30936" y="763778"/>
                    <a:pt x="35626" y="748145"/>
                  </a:cubicBezTo>
                  <a:cubicBezTo>
                    <a:pt x="58752" y="671059"/>
                    <a:pt x="48417" y="693331"/>
                    <a:pt x="83127" y="641267"/>
                  </a:cubicBezTo>
                  <a:cubicBezTo>
                    <a:pt x="91044" y="617516"/>
                    <a:pt x="116176" y="593260"/>
                    <a:pt x="106878" y="570015"/>
                  </a:cubicBezTo>
                  <a:cubicBezTo>
                    <a:pt x="73831" y="487400"/>
                    <a:pt x="89865" y="530855"/>
                    <a:pt x="59376" y="439387"/>
                  </a:cubicBezTo>
                  <a:lnTo>
                    <a:pt x="47501" y="403761"/>
                  </a:lnTo>
                  <a:lnTo>
                    <a:pt x="35626" y="368135"/>
                  </a:lnTo>
                  <a:cubicBezTo>
                    <a:pt x="39584" y="292924"/>
                    <a:pt x="40977" y="217535"/>
                    <a:pt x="47501" y="142503"/>
                  </a:cubicBezTo>
                  <a:cubicBezTo>
                    <a:pt x="48915" y="126243"/>
                    <a:pt x="52077" y="109600"/>
                    <a:pt x="59376" y="95002"/>
                  </a:cubicBezTo>
                  <a:cubicBezTo>
                    <a:pt x="72142" y="69471"/>
                    <a:pt x="83127" y="39584"/>
                    <a:pt x="106878" y="23750"/>
                  </a:cubicBezTo>
                  <a:lnTo>
                    <a:pt x="142504" y="0"/>
                  </a:lnTo>
                  <a:cubicBezTo>
                    <a:pt x="152960" y="31369"/>
                    <a:pt x="171254" y="96668"/>
                    <a:pt x="201880" y="106877"/>
                  </a:cubicBezTo>
                  <a:cubicBezTo>
                    <a:pt x="251046" y="123267"/>
                    <a:pt x="227090" y="111810"/>
                    <a:pt x="273132" y="142503"/>
                  </a:cubicBezTo>
                  <a:cubicBezTo>
                    <a:pt x="296883" y="138545"/>
                    <a:pt x="320879" y="135851"/>
                    <a:pt x="344384" y="130628"/>
                  </a:cubicBezTo>
                  <a:cubicBezTo>
                    <a:pt x="356604" y="127913"/>
                    <a:pt x="367663" y="116695"/>
                    <a:pt x="380010" y="118753"/>
                  </a:cubicBezTo>
                  <a:cubicBezTo>
                    <a:pt x="403158" y="122611"/>
                    <a:pt x="436671" y="166780"/>
                    <a:pt x="451262" y="178129"/>
                  </a:cubicBezTo>
                  <a:cubicBezTo>
                    <a:pt x="485803" y="204995"/>
                    <a:pt x="528884" y="231753"/>
                    <a:pt x="570015" y="249381"/>
                  </a:cubicBezTo>
                  <a:cubicBezTo>
                    <a:pt x="581521" y="254312"/>
                    <a:pt x="593766" y="257298"/>
                    <a:pt x="605641" y="261257"/>
                  </a:cubicBezTo>
                  <a:cubicBezTo>
                    <a:pt x="684705" y="340321"/>
                    <a:pt x="599555" y="265793"/>
                    <a:pt x="676893" y="308758"/>
                  </a:cubicBezTo>
                  <a:cubicBezTo>
                    <a:pt x="701846" y="322620"/>
                    <a:pt x="748145" y="356259"/>
                    <a:pt x="748145" y="356259"/>
                  </a:cubicBezTo>
                  <a:cubicBezTo>
                    <a:pt x="762051" y="384070"/>
                    <a:pt x="777218" y="408807"/>
                    <a:pt x="783771" y="439387"/>
                  </a:cubicBezTo>
                  <a:cubicBezTo>
                    <a:pt x="814759" y="583997"/>
                    <a:pt x="764123" y="555549"/>
                    <a:pt x="843148" y="581890"/>
                  </a:cubicBezTo>
                  <a:cubicBezTo>
                    <a:pt x="858982" y="593765"/>
                    <a:pt x="874435" y="606166"/>
                    <a:pt x="890649" y="617516"/>
                  </a:cubicBezTo>
                  <a:cubicBezTo>
                    <a:pt x="998736" y="693177"/>
                    <a:pt x="944485" y="663678"/>
                    <a:pt x="1116280" y="676893"/>
                  </a:cubicBezTo>
                  <a:cubicBezTo>
                    <a:pt x="1128155" y="684810"/>
                    <a:pt x="1141239" y="691162"/>
                    <a:pt x="1151906" y="700644"/>
                  </a:cubicBezTo>
                  <a:cubicBezTo>
                    <a:pt x="1218460" y="759803"/>
                    <a:pt x="1210811" y="753376"/>
                    <a:pt x="1246909" y="807522"/>
                  </a:cubicBezTo>
                  <a:cubicBezTo>
                    <a:pt x="1256575" y="913848"/>
                    <a:pt x="1223548" y="926470"/>
                    <a:pt x="1294410" y="961901"/>
                  </a:cubicBezTo>
                  <a:cubicBezTo>
                    <a:pt x="1305606" y="967499"/>
                    <a:pt x="1318161" y="969818"/>
                    <a:pt x="1330036" y="973776"/>
                  </a:cubicBezTo>
                  <a:cubicBezTo>
                    <a:pt x="1341911" y="965859"/>
                    <a:pt x="1351477" y="951602"/>
                    <a:pt x="1365662" y="950026"/>
                  </a:cubicBezTo>
                  <a:cubicBezTo>
                    <a:pt x="1397012" y="946543"/>
                    <a:pt x="1441235" y="963341"/>
                    <a:pt x="1472540" y="973776"/>
                  </a:cubicBezTo>
                  <a:cubicBezTo>
                    <a:pt x="1527958" y="969818"/>
                    <a:pt x="1585111" y="976217"/>
                    <a:pt x="1638795" y="961901"/>
                  </a:cubicBezTo>
                  <a:cubicBezTo>
                    <a:pt x="1650890" y="958676"/>
                    <a:pt x="1647634" y="938419"/>
                    <a:pt x="1650670" y="926275"/>
                  </a:cubicBezTo>
                  <a:cubicBezTo>
                    <a:pt x="1655565" y="906693"/>
                    <a:pt x="1655458" y="885797"/>
                    <a:pt x="1662545" y="866898"/>
                  </a:cubicBezTo>
                  <a:cubicBezTo>
                    <a:pt x="1676134" y="830659"/>
                    <a:pt x="1704194" y="817848"/>
                    <a:pt x="1733797" y="795646"/>
                  </a:cubicBezTo>
                  <a:cubicBezTo>
                    <a:pt x="1737756" y="783771"/>
                    <a:pt x="1743434" y="772336"/>
                    <a:pt x="1745673" y="760020"/>
                  </a:cubicBezTo>
                  <a:cubicBezTo>
                    <a:pt x="1746491" y="755522"/>
                    <a:pt x="1752402" y="654923"/>
                    <a:pt x="1769423" y="629392"/>
                  </a:cubicBezTo>
                  <a:cubicBezTo>
                    <a:pt x="1787710" y="601962"/>
                    <a:pt x="1814388" y="587540"/>
                    <a:pt x="1840675" y="570015"/>
                  </a:cubicBezTo>
                  <a:cubicBezTo>
                    <a:pt x="1844633" y="558140"/>
                    <a:pt x="1849514" y="546533"/>
                    <a:pt x="1852550" y="534389"/>
                  </a:cubicBezTo>
                  <a:cubicBezTo>
                    <a:pt x="1857445" y="514808"/>
                    <a:pt x="1855399" y="493066"/>
                    <a:pt x="1864426" y="475013"/>
                  </a:cubicBezTo>
                  <a:cubicBezTo>
                    <a:pt x="1871937" y="459992"/>
                    <a:pt x="1889301" y="452289"/>
                    <a:pt x="1900052" y="439387"/>
                  </a:cubicBezTo>
                  <a:cubicBezTo>
                    <a:pt x="1909189" y="428423"/>
                    <a:pt x="1915885" y="415636"/>
                    <a:pt x="1923802" y="403761"/>
                  </a:cubicBezTo>
                  <a:cubicBezTo>
                    <a:pt x="1952327" y="410892"/>
                    <a:pt x="1986427" y="413758"/>
                    <a:pt x="2006930" y="439387"/>
                  </a:cubicBezTo>
                  <a:cubicBezTo>
                    <a:pt x="2052991" y="496964"/>
                    <a:pt x="1976702" y="460979"/>
                    <a:pt x="2054431" y="486888"/>
                  </a:cubicBezTo>
                  <a:cubicBezTo>
                    <a:pt x="2074223" y="482930"/>
                    <a:pt x="2096283" y="485027"/>
                    <a:pt x="2113808" y="475013"/>
                  </a:cubicBezTo>
                  <a:cubicBezTo>
                    <a:pt x="2126200" y="467932"/>
                    <a:pt x="2128421" y="450351"/>
                    <a:pt x="2137558" y="439387"/>
                  </a:cubicBezTo>
                  <a:cubicBezTo>
                    <a:pt x="2148309" y="426485"/>
                    <a:pt x="2158163" y="411272"/>
                    <a:pt x="2173184" y="403761"/>
                  </a:cubicBezTo>
                  <a:cubicBezTo>
                    <a:pt x="2191237" y="394734"/>
                    <a:pt x="2212979" y="396780"/>
                    <a:pt x="2232561" y="391885"/>
                  </a:cubicBezTo>
                  <a:cubicBezTo>
                    <a:pt x="2244705" y="388849"/>
                    <a:pt x="2256312" y="383968"/>
                    <a:pt x="2268187" y="380010"/>
                  </a:cubicBezTo>
                  <a:cubicBezTo>
                    <a:pt x="2287979" y="383968"/>
                    <a:pt x="2310038" y="381871"/>
                    <a:pt x="2327563" y="391885"/>
                  </a:cubicBezTo>
                  <a:cubicBezTo>
                    <a:pt x="2342462" y="400399"/>
                    <a:pt x="2368091" y="466645"/>
                    <a:pt x="2375065" y="475013"/>
                  </a:cubicBezTo>
                  <a:cubicBezTo>
                    <a:pt x="2384202" y="485977"/>
                    <a:pt x="2398816" y="490846"/>
                    <a:pt x="2410691" y="498763"/>
                  </a:cubicBezTo>
                  <a:cubicBezTo>
                    <a:pt x="2438017" y="496661"/>
                    <a:pt x="2561197" y="512512"/>
                    <a:pt x="2600696" y="463137"/>
                  </a:cubicBezTo>
                  <a:cubicBezTo>
                    <a:pt x="2608516" y="453362"/>
                    <a:pt x="2608613" y="439386"/>
                    <a:pt x="2612571" y="427511"/>
                  </a:cubicBezTo>
                  <a:cubicBezTo>
                    <a:pt x="2632363" y="431470"/>
                    <a:pt x="2654423" y="429373"/>
                    <a:pt x="2671948" y="439387"/>
                  </a:cubicBezTo>
                  <a:cubicBezTo>
                    <a:pt x="2684340" y="446468"/>
                    <a:pt x="2685606" y="464921"/>
                    <a:pt x="2695698" y="475013"/>
                  </a:cubicBezTo>
                  <a:cubicBezTo>
                    <a:pt x="2705790" y="485105"/>
                    <a:pt x="2719449" y="490846"/>
                    <a:pt x="2731324" y="498763"/>
                  </a:cubicBezTo>
                  <a:cubicBezTo>
                    <a:pt x="2755075" y="494805"/>
                    <a:pt x="2779733" y="494502"/>
                    <a:pt x="2802576" y="486888"/>
                  </a:cubicBezTo>
                  <a:cubicBezTo>
                    <a:pt x="2816116" y="482375"/>
                    <a:pt x="2825084" y="468759"/>
                    <a:pt x="2838202" y="463137"/>
                  </a:cubicBezTo>
                  <a:cubicBezTo>
                    <a:pt x="2853204" y="456708"/>
                    <a:pt x="2870071" y="455952"/>
                    <a:pt x="2885704" y="451262"/>
                  </a:cubicBezTo>
                  <a:cubicBezTo>
                    <a:pt x="2909684" y="444068"/>
                    <a:pt x="2956956" y="427511"/>
                    <a:pt x="2956956" y="427511"/>
                  </a:cubicBezTo>
                  <a:cubicBezTo>
                    <a:pt x="2980707" y="431470"/>
                    <a:pt x="3006205" y="429608"/>
                    <a:pt x="3028208" y="439387"/>
                  </a:cubicBezTo>
                  <a:cubicBezTo>
                    <a:pt x="3061545" y="454204"/>
                    <a:pt x="3071931" y="495121"/>
                    <a:pt x="3087584" y="522514"/>
                  </a:cubicBezTo>
                  <a:cubicBezTo>
                    <a:pt x="3094665" y="534906"/>
                    <a:pt x="3103418" y="546265"/>
                    <a:pt x="3111335" y="558140"/>
                  </a:cubicBezTo>
                  <a:cubicBezTo>
                    <a:pt x="3115293" y="581891"/>
                    <a:pt x="3118488" y="605781"/>
                    <a:pt x="3123210" y="629392"/>
                  </a:cubicBezTo>
                  <a:cubicBezTo>
                    <a:pt x="3130666" y="666674"/>
                    <a:pt x="3135641" y="678561"/>
                    <a:pt x="3146961" y="712519"/>
                  </a:cubicBezTo>
                  <a:cubicBezTo>
                    <a:pt x="3150919" y="736270"/>
                    <a:pt x="3156989" y="759764"/>
                    <a:pt x="3158836" y="783771"/>
                  </a:cubicBezTo>
                  <a:cubicBezTo>
                    <a:pt x="3168873" y="914254"/>
                    <a:pt x="3168135" y="1045589"/>
                    <a:pt x="3182587" y="1175657"/>
                  </a:cubicBezTo>
                  <a:cubicBezTo>
                    <a:pt x="3185258" y="1199695"/>
                    <a:pt x="3232011" y="1231270"/>
                    <a:pt x="3241963" y="1246909"/>
                  </a:cubicBezTo>
                  <a:cubicBezTo>
                    <a:pt x="3260971" y="1276779"/>
                    <a:pt x="3260006" y="1322271"/>
                    <a:pt x="3289465" y="1341911"/>
                  </a:cubicBezTo>
                  <a:cubicBezTo>
                    <a:pt x="3301340" y="1349828"/>
                    <a:pt x="3314999" y="1355570"/>
                    <a:pt x="3325091" y="1365662"/>
                  </a:cubicBezTo>
                  <a:cubicBezTo>
                    <a:pt x="3367880" y="1408451"/>
                    <a:pt x="3350748" y="1408326"/>
                    <a:pt x="3384467" y="1448789"/>
                  </a:cubicBezTo>
                  <a:cubicBezTo>
                    <a:pt x="3395218" y="1461691"/>
                    <a:pt x="3410331" y="1470749"/>
                    <a:pt x="3420093" y="1484415"/>
                  </a:cubicBezTo>
                  <a:cubicBezTo>
                    <a:pt x="3430383" y="1498820"/>
                    <a:pt x="3433554" y="1517511"/>
                    <a:pt x="3443844" y="1531916"/>
                  </a:cubicBezTo>
                  <a:cubicBezTo>
                    <a:pt x="3453606" y="1545582"/>
                    <a:pt x="3468719" y="1554640"/>
                    <a:pt x="3479470" y="1567542"/>
                  </a:cubicBezTo>
                  <a:cubicBezTo>
                    <a:pt x="3562136" y="1666741"/>
                    <a:pt x="3434765" y="1534712"/>
                    <a:pt x="3538847" y="1638794"/>
                  </a:cubicBezTo>
                  <a:cubicBezTo>
                    <a:pt x="3546764" y="1654628"/>
                    <a:pt x="3555624" y="1670025"/>
                    <a:pt x="3562597" y="1686296"/>
                  </a:cubicBezTo>
                  <a:cubicBezTo>
                    <a:pt x="3567528" y="1697802"/>
                    <a:pt x="3568875" y="1710726"/>
                    <a:pt x="3574473" y="1721922"/>
                  </a:cubicBezTo>
                  <a:cubicBezTo>
                    <a:pt x="3580856" y="1734687"/>
                    <a:pt x="3590306" y="1745673"/>
                    <a:pt x="3598223" y="1757548"/>
                  </a:cubicBezTo>
                  <a:cubicBezTo>
                    <a:pt x="3602181" y="1773382"/>
                    <a:pt x="3605614" y="1789356"/>
                    <a:pt x="3610098" y="1805049"/>
                  </a:cubicBezTo>
                  <a:cubicBezTo>
                    <a:pt x="3613537" y="1817085"/>
                    <a:pt x="3618938" y="1828531"/>
                    <a:pt x="3621974" y="1840675"/>
                  </a:cubicBezTo>
                  <a:cubicBezTo>
                    <a:pt x="3626869" y="1860257"/>
                    <a:pt x="3628049" y="1880719"/>
                    <a:pt x="3633849" y="1900052"/>
                  </a:cubicBezTo>
                  <a:cubicBezTo>
                    <a:pt x="3639974" y="1920470"/>
                    <a:pt x="3650115" y="1939469"/>
                    <a:pt x="3657600" y="1959428"/>
                  </a:cubicBezTo>
                  <a:cubicBezTo>
                    <a:pt x="3661995" y="1971149"/>
                    <a:pt x="3665517" y="1983179"/>
                    <a:pt x="3669475" y="1995054"/>
                  </a:cubicBezTo>
                  <a:cubicBezTo>
                    <a:pt x="3645724" y="2010888"/>
                    <a:pt x="3614056" y="2018804"/>
                    <a:pt x="3598223" y="2042555"/>
                  </a:cubicBezTo>
                  <a:cubicBezTo>
                    <a:pt x="3590306" y="2054430"/>
                    <a:pt x="3580856" y="2065416"/>
                    <a:pt x="3574473" y="2078181"/>
                  </a:cubicBezTo>
                  <a:cubicBezTo>
                    <a:pt x="3568875" y="2089377"/>
                    <a:pt x="3569541" y="2103392"/>
                    <a:pt x="3562597" y="2113807"/>
                  </a:cubicBezTo>
                  <a:cubicBezTo>
                    <a:pt x="3553281" y="2127781"/>
                    <a:pt x="3538846" y="2137558"/>
                    <a:pt x="3526971" y="2149433"/>
                  </a:cubicBezTo>
                  <a:cubicBezTo>
                    <a:pt x="3523013" y="2161308"/>
                    <a:pt x="3527240" y="2182023"/>
                    <a:pt x="3515096" y="2185059"/>
                  </a:cubicBezTo>
                  <a:cubicBezTo>
                    <a:pt x="3468530" y="2196701"/>
                    <a:pt x="3484444" y="2137718"/>
                    <a:pt x="3467595" y="2125683"/>
                  </a:cubicBezTo>
                  <a:cubicBezTo>
                    <a:pt x="3447223" y="2111131"/>
                    <a:pt x="3396343" y="2101932"/>
                    <a:pt x="3396343" y="2101932"/>
                  </a:cubicBezTo>
                  <a:cubicBezTo>
                    <a:pt x="3384468" y="2109849"/>
                    <a:pt x="3370809" y="2115591"/>
                    <a:pt x="3360717" y="2125683"/>
                  </a:cubicBezTo>
                  <a:cubicBezTo>
                    <a:pt x="3350625" y="2135775"/>
                    <a:pt x="3346103" y="2150345"/>
                    <a:pt x="3336966" y="2161309"/>
                  </a:cubicBezTo>
                  <a:cubicBezTo>
                    <a:pt x="3326215" y="2174211"/>
                    <a:pt x="3313215" y="2185060"/>
                    <a:pt x="3301340" y="2196935"/>
                  </a:cubicBezTo>
                  <a:lnTo>
                    <a:pt x="3277589" y="2268187"/>
                  </a:lnTo>
                  <a:cubicBezTo>
                    <a:pt x="3272278" y="2284119"/>
                    <a:pt x="3255220" y="2293502"/>
                    <a:pt x="3241963" y="2303813"/>
                  </a:cubicBezTo>
                  <a:cubicBezTo>
                    <a:pt x="3191452" y="2343099"/>
                    <a:pt x="3170471" y="2341444"/>
                    <a:pt x="3135085" y="2386940"/>
                  </a:cubicBezTo>
                  <a:cubicBezTo>
                    <a:pt x="3135073" y="2386955"/>
                    <a:pt x="3075715" y="2475997"/>
                    <a:pt x="3063834" y="2493818"/>
                  </a:cubicBezTo>
                  <a:lnTo>
                    <a:pt x="3040083" y="2529444"/>
                  </a:lnTo>
                  <a:cubicBezTo>
                    <a:pt x="3012938" y="2610880"/>
                    <a:pt x="3044993" y="2509805"/>
                    <a:pt x="3016332" y="2624446"/>
                  </a:cubicBezTo>
                  <a:cubicBezTo>
                    <a:pt x="3013296" y="2636590"/>
                    <a:pt x="3008415" y="2648197"/>
                    <a:pt x="3004457" y="2660072"/>
                  </a:cubicBezTo>
                  <a:cubicBezTo>
                    <a:pt x="2996540" y="2648197"/>
                    <a:pt x="2987089" y="2637212"/>
                    <a:pt x="2980706" y="2624446"/>
                  </a:cubicBezTo>
                  <a:cubicBezTo>
                    <a:pt x="2975108" y="2613250"/>
                    <a:pt x="2975041" y="2599688"/>
                    <a:pt x="2968831" y="2588820"/>
                  </a:cubicBezTo>
                  <a:cubicBezTo>
                    <a:pt x="2959011" y="2571636"/>
                    <a:pt x="2944555" y="2557533"/>
                    <a:pt x="2933205" y="2541319"/>
                  </a:cubicBezTo>
                  <a:cubicBezTo>
                    <a:pt x="2916836" y="2517934"/>
                    <a:pt x="2912784" y="2479093"/>
                    <a:pt x="2885704" y="2470067"/>
                  </a:cubicBezTo>
                  <a:cubicBezTo>
                    <a:pt x="2860330" y="2461609"/>
                    <a:pt x="2828666" y="2450043"/>
                    <a:pt x="2802576" y="2446316"/>
                  </a:cubicBezTo>
                  <a:cubicBezTo>
                    <a:pt x="2763194" y="2440690"/>
                    <a:pt x="2723441" y="2438043"/>
                    <a:pt x="2683823" y="2434441"/>
                  </a:cubicBezTo>
                  <a:lnTo>
                    <a:pt x="2541319" y="2422566"/>
                  </a:lnTo>
                  <a:cubicBezTo>
                    <a:pt x="2517568" y="2426524"/>
                    <a:pt x="2492293" y="2425180"/>
                    <a:pt x="2470067" y="2434441"/>
                  </a:cubicBezTo>
                  <a:cubicBezTo>
                    <a:pt x="2470062" y="2434443"/>
                    <a:pt x="2381004" y="2493816"/>
                    <a:pt x="2363189" y="2505693"/>
                  </a:cubicBezTo>
                  <a:cubicBezTo>
                    <a:pt x="2351314" y="2513610"/>
                    <a:pt x="2337655" y="2519352"/>
                    <a:pt x="2327563" y="2529444"/>
                  </a:cubicBezTo>
                  <a:cubicBezTo>
                    <a:pt x="2315688" y="2541319"/>
                    <a:pt x="2306618" y="2556914"/>
                    <a:pt x="2291937" y="2565070"/>
                  </a:cubicBezTo>
                  <a:cubicBezTo>
                    <a:pt x="2242813" y="2592361"/>
                    <a:pt x="2178725" y="2594065"/>
                    <a:pt x="2125683" y="2600696"/>
                  </a:cubicBezTo>
                  <a:cubicBezTo>
                    <a:pt x="2113808" y="2604654"/>
                    <a:pt x="2102332" y="2610116"/>
                    <a:pt x="2090057" y="2612571"/>
                  </a:cubicBezTo>
                  <a:cubicBezTo>
                    <a:pt x="2062610" y="2618060"/>
                    <a:pt x="2033740" y="2616403"/>
                    <a:pt x="2006930" y="2624446"/>
                  </a:cubicBezTo>
                  <a:cubicBezTo>
                    <a:pt x="1993259" y="2628547"/>
                    <a:pt x="1983179" y="2640280"/>
                    <a:pt x="1971304" y="2648197"/>
                  </a:cubicBezTo>
                  <a:cubicBezTo>
                    <a:pt x="1959429" y="2640280"/>
                    <a:pt x="1945770" y="2634538"/>
                    <a:pt x="1935678" y="2624446"/>
                  </a:cubicBezTo>
                  <a:cubicBezTo>
                    <a:pt x="1925586" y="2614354"/>
                    <a:pt x="1923072" y="2597736"/>
                    <a:pt x="1911927" y="2588820"/>
                  </a:cubicBezTo>
                  <a:cubicBezTo>
                    <a:pt x="1902152" y="2581000"/>
                    <a:pt x="1888176" y="2580903"/>
                    <a:pt x="1876301" y="2576945"/>
                  </a:cubicBezTo>
                  <a:cubicBezTo>
                    <a:pt x="1864426" y="2580903"/>
                    <a:pt x="1853193" y="2588820"/>
                    <a:pt x="1840675" y="2588820"/>
                  </a:cubicBezTo>
                  <a:cubicBezTo>
                    <a:pt x="1749700" y="2588820"/>
                    <a:pt x="1800625" y="2443523"/>
                    <a:pt x="1793174" y="2398815"/>
                  </a:cubicBezTo>
                  <a:cubicBezTo>
                    <a:pt x="1790828" y="2384737"/>
                    <a:pt x="1778560" y="2374153"/>
                    <a:pt x="1769423" y="2363189"/>
                  </a:cubicBezTo>
                  <a:cubicBezTo>
                    <a:pt x="1692546" y="2270937"/>
                    <a:pt x="1775995" y="2391239"/>
                    <a:pt x="1698171" y="2280062"/>
                  </a:cubicBezTo>
                  <a:cubicBezTo>
                    <a:pt x="1681802" y="2256677"/>
                    <a:pt x="1677750" y="2217837"/>
                    <a:pt x="1650670" y="2208810"/>
                  </a:cubicBezTo>
                  <a:lnTo>
                    <a:pt x="1543792" y="2173184"/>
                  </a:lnTo>
                  <a:lnTo>
                    <a:pt x="1508166" y="2161309"/>
                  </a:lnTo>
                  <a:cubicBezTo>
                    <a:pt x="1496291" y="2153392"/>
                    <a:pt x="1486812" y="2137558"/>
                    <a:pt x="1472540" y="2137558"/>
                  </a:cubicBezTo>
                  <a:cubicBezTo>
                    <a:pt x="1427813" y="2137558"/>
                    <a:pt x="1435254" y="2184975"/>
                    <a:pt x="1425039" y="2208810"/>
                  </a:cubicBezTo>
                  <a:cubicBezTo>
                    <a:pt x="1419417" y="2221928"/>
                    <a:pt x="1412029" y="2235038"/>
                    <a:pt x="1401288" y="2244436"/>
                  </a:cubicBezTo>
                  <a:cubicBezTo>
                    <a:pt x="1379806" y="2263233"/>
                    <a:pt x="1353787" y="2276103"/>
                    <a:pt x="1330036" y="2291937"/>
                  </a:cubicBezTo>
                  <a:cubicBezTo>
                    <a:pt x="1283993" y="2322632"/>
                    <a:pt x="1307951" y="2311174"/>
                    <a:pt x="1258784" y="2327563"/>
                  </a:cubicBezTo>
                  <a:cubicBezTo>
                    <a:pt x="1215241" y="2323605"/>
                    <a:pt x="1170196" y="2327699"/>
                    <a:pt x="1128156" y="2315688"/>
                  </a:cubicBezTo>
                  <a:cubicBezTo>
                    <a:pt x="1112008" y="2311074"/>
                    <a:pt x="1105432" y="2290813"/>
                    <a:pt x="1092530" y="2280062"/>
                  </a:cubicBezTo>
                  <a:cubicBezTo>
                    <a:pt x="1041578" y="2237601"/>
                    <a:pt x="1068588" y="2277457"/>
                    <a:pt x="1021278" y="2220685"/>
                  </a:cubicBezTo>
                  <a:cubicBezTo>
                    <a:pt x="1012141" y="2209721"/>
                    <a:pt x="1005091" y="2197162"/>
                    <a:pt x="997527" y="2185059"/>
                  </a:cubicBezTo>
                  <a:cubicBezTo>
                    <a:pt x="985294" y="2165486"/>
                    <a:pt x="976677" y="2143415"/>
                    <a:pt x="961901" y="2125683"/>
                  </a:cubicBezTo>
                  <a:cubicBezTo>
                    <a:pt x="936814" y="2095579"/>
                    <a:pt x="906483" y="2070264"/>
                    <a:pt x="878774" y="2042555"/>
                  </a:cubicBezTo>
                  <a:lnTo>
                    <a:pt x="831273" y="1995054"/>
                  </a:lnTo>
                  <a:cubicBezTo>
                    <a:pt x="819398" y="1983179"/>
                    <a:pt x="809621" y="1968744"/>
                    <a:pt x="795647" y="1959428"/>
                  </a:cubicBezTo>
                  <a:lnTo>
                    <a:pt x="760021" y="1935677"/>
                  </a:lnTo>
                  <a:cubicBezTo>
                    <a:pt x="687134" y="1826351"/>
                    <a:pt x="803966" y="1996546"/>
                    <a:pt x="688769" y="1852550"/>
                  </a:cubicBezTo>
                  <a:cubicBezTo>
                    <a:pt x="670937" y="1830260"/>
                    <a:pt x="657637" y="1804683"/>
                    <a:pt x="641267" y="1781298"/>
                  </a:cubicBezTo>
                  <a:cubicBezTo>
                    <a:pt x="629917" y="1765084"/>
                    <a:pt x="615461" y="1750981"/>
                    <a:pt x="605641" y="1733797"/>
                  </a:cubicBezTo>
                  <a:cubicBezTo>
                    <a:pt x="583684" y="1695372"/>
                    <a:pt x="566057" y="1654628"/>
                    <a:pt x="546265" y="1615044"/>
                  </a:cubicBezTo>
                  <a:lnTo>
                    <a:pt x="522514" y="1567542"/>
                  </a:lnTo>
                  <a:lnTo>
                    <a:pt x="498763" y="1520041"/>
                  </a:lnTo>
                  <a:cubicBezTo>
                    <a:pt x="493165" y="1508845"/>
                    <a:pt x="493832" y="1494830"/>
                    <a:pt x="486888" y="1484415"/>
                  </a:cubicBezTo>
                  <a:cubicBezTo>
                    <a:pt x="477572" y="1470441"/>
                    <a:pt x="463137" y="1460664"/>
                    <a:pt x="451262" y="1448789"/>
                  </a:cubicBezTo>
                  <a:cubicBezTo>
                    <a:pt x="447304" y="1421080"/>
                    <a:pt x="446176" y="1392817"/>
                    <a:pt x="439387" y="1365662"/>
                  </a:cubicBezTo>
                  <a:cubicBezTo>
                    <a:pt x="427766" y="1319180"/>
                    <a:pt x="415790" y="1306516"/>
                    <a:pt x="391885" y="1270659"/>
                  </a:cubicBezTo>
                  <a:cubicBezTo>
                    <a:pt x="387927" y="1258784"/>
                    <a:pt x="385608" y="1246229"/>
                    <a:pt x="380010" y="1235033"/>
                  </a:cubicBezTo>
                  <a:cubicBezTo>
                    <a:pt x="373627" y="1222267"/>
                    <a:pt x="361882" y="1212525"/>
                    <a:pt x="356260" y="1199407"/>
                  </a:cubicBezTo>
                  <a:cubicBezTo>
                    <a:pt x="349831" y="1184406"/>
                    <a:pt x="348868" y="1167599"/>
                    <a:pt x="344384" y="1151906"/>
                  </a:cubicBezTo>
                  <a:cubicBezTo>
                    <a:pt x="334600" y="1117664"/>
                    <a:pt x="304800" y="1092529"/>
                    <a:pt x="296883" y="1080654"/>
                  </a:cubicBezTo>
                  <a:close/>
                </a:path>
              </a:pathLst>
            </a:cu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400">
                <a:solidFill>
                  <a:prstClr val="white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  <p:sp>
          <p:nvSpPr>
            <p:cNvPr id="7" name="รูปแบบอิสระ 6"/>
            <p:cNvSpPr/>
            <p:nvPr/>
          </p:nvSpPr>
          <p:spPr>
            <a:xfrm>
              <a:off x="2937139" y="3293577"/>
              <a:ext cx="1376145" cy="1950377"/>
            </a:xfrm>
            <a:custGeom>
              <a:avLst/>
              <a:gdLst>
                <a:gd name="connsiteX0" fmla="*/ 118754 w 1484416"/>
                <a:gd name="connsiteY0" fmla="*/ 1735426 h 1998700"/>
                <a:gd name="connsiteX1" fmla="*/ 118754 w 1484416"/>
                <a:gd name="connsiteY1" fmla="*/ 1735426 h 1998700"/>
                <a:gd name="connsiteX2" fmla="*/ 154380 w 1484416"/>
                <a:gd name="connsiteY2" fmla="*/ 1640423 h 1998700"/>
                <a:gd name="connsiteX3" fmla="*/ 190006 w 1484416"/>
                <a:gd name="connsiteY3" fmla="*/ 1616672 h 1998700"/>
                <a:gd name="connsiteX4" fmla="*/ 225632 w 1484416"/>
                <a:gd name="connsiteY4" fmla="*/ 1569171 h 1998700"/>
                <a:gd name="connsiteX5" fmla="*/ 249382 w 1484416"/>
                <a:gd name="connsiteY5" fmla="*/ 1533545 h 1998700"/>
                <a:gd name="connsiteX6" fmla="*/ 285008 w 1484416"/>
                <a:gd name="connsiteY6" fmla="*/ 1509795 h 1998700"/>
                <a:gd name="connsiteX7" fmla="*/ 296884 w 1484416"/>
                <a:gd name="connsiteY7" fmla="*/ 1474169 h 1998700"/>
                <a:gd name="connsiteX8" fmla="*/ 261258 w 1484416"/>
                <a:gd name="connsiteY8" fmla="*/ 1379166 h 1998700"/>
                <a:gd name="connsiteX9" fmla="*/ 225632 w 1484416"/>
                <a:gd name="connsiteY9" fmla="*/ 1367291 h 1998700"/>
                <a:gd name="connsiteX10" fmla="*/ 213756 w 1484416"/>
                <a:gd name="connsiteY10" fmla="*/ 1331665 h 1998700"/>
                <a:gd name="connsiteX11" fmla="*/ 237507 w 1484416"/>
                <a:gd name="connsiteY11" fmla="*/ 1236662 h 1998700"/>
                <a:gd name="connsiteX12" fmla="*/ 201881 w 1484416"/>
                <a:gd name="connsiteY12" fmla="*/ 1212911 h 1998700"/>
                <a:gd name="connsiteX13" fmla="*/ 130629 w 1484416"/>
                <a:gd name="connsiteY13" fmla="*/ 1189161 h 1998700"/>
                <a:gd name="connsiteX14" fmla="*/ 118754 w 1484416"/>
                <a:gd name="connsiteY14" fmla="*/ 1153535 h 1998700"/>
                <a:gd name="connsiteX15" fmla="*/ 106878 w 1484416"/>
                <a:gd name="connsiteY15" fmla="*/ 1011031 h 1998700"/>
                <a:gd name="connsiteX16" fmla="*/ 47502 w 1484416"/>
                <a:gd name="connsiteY16" fmla="*/ 939779 h 1998700"/>
                <a:gd name="connsiteX17" fmla="*/ 23751 w 1484416"/>
                <a:gd name="connsiteY17" fmla="*/ 904153 h 1998700"/>
                <a:gd name="connsiteX18" fmla="*/ 35626 w 1484416"/>
                <a:gd name="connsiteY18" fmla="*/ 797275 h 1998700"/>
                <a:gd name="connsiteX19" fmla="*/ 47502 w 1484416"/>
                <a:gd name="connsiteY19" fmla="*/ 761649 h 1998700"/>
                <a:gd name="connsiteX20" fmla="*/ 11876 w 1484416"/>
                <a:gd name="connsiteY20" fmla="*/ 595395 h 1998700"/>
                <a:gd name="connsiteX21" fmla="*/ 0 w 1484416"/>
                <a:gd name="connsiteY21" fmla="*/ 559769 h 1998700"/>
                <a:gd name="connsiteX22" fmla="*/ 59377 w 1484416"/>
                <a:gd name="connsiteY22" fmla="*/ 500392 h 1998700"/>
                <a:gd name="connsiteX23" fmla="*/ 106878 w 1484416"/>
                <a:gd name="connsiteY23" fmla="*/ 488517 h 1998700"/>
                <a:gd name="connsiteX24" fmla="*/ 142504 w 1484416"/>
                <a:gd name="connsiteY24" fmla="*/ 464766 h 1998700"/>
                <a:gd name="connsiteX25" fmla="*/ 225632 w 1484416"/>
                <a:gd name="connsiteY25" fmla="*/ 417265 h 1998700"/>
                <a:gd name="connsiteX26" fmla="*/ 225632 w 1484416"/>
                <a:gd name="connsiteY26" fmla="*/ 262885 h 1998700"/>
                <a:gd name="connsiteX27" fmla="*/ 213756 w 1484416"/>
                <a:gd name="connsiteY27" fmla="*/ 215384 h 1998700"/>
                <a:gd name="connsiteX28" fmla="*/ 190006 w 1484416"/>
                <a:gd name="connsiteY28" fmla="*/ 179758 h 1998700"/>
                <a:gd name="connsiteX29" fmla="*/ 237507 w 1484416"/>
                <a:gd name="connsiteY29" fmla="*/ 72880 h 1998700"/>
                <a:gd name="connsiteX30" fmla="*/ 308759 w 1484416"/>
                <a:gd name="connsiteY30" fmla="*/ 25379 h 1998700"/>
                <a:gd name="connsiteX31" fmla="*/ 356260 w 1484416"/>
                <a:gd name="connsiteY31" fmla="*/ 13504 h 1998700"/>
                <a:gd name="connsiteX32" fmla="*/ 391886 w 1484416"/>
                <a:gd name="connsiteY32" fmla="*/ 37254 h 1998700"/>
                <a:gd name="connsiteX33" fmla="*/ 427512 w 1484416"/>
                <a:gd name="connsiteY33" fmla="*/ 72880 h 1998700"/>
                <a:gd name="connsiteX34" fmla="*/ 522515 w 1484416"/>
                <a:gd name="connsiteY34" fmla="*/ 61005 h 1998700"/>
                <a:gd name="connsiteX35" fmla="*/ 712520 w 1484416"/>
                <a:gd name="connsiteY35" fmla="*/ 13504 h 1998700"/>
                <a:gd name="connsiteX36" fmla="*/ 724395 w 1484416"/>
                <a:gd name="connsiteY36" fmla="*/ 49130 h 1998700"/>
                <a:gd name="connsiteX37" fmla="*/ 760021 w 1484416"/>
                <a:gd name="connsiteY37" fmla="*/ 262885 h 1998700"/>
                <a:gd name="connsiteX38" fmla="*/ 807523 w 1484416"/>
                <a:gd name="connsiteY38" fmla="*/ 334137 h 1998700"/>
                <a:gd name="connsiteX39" fmla="*/ 926276 w 1484416"/>
                <a:gd name="connsiteY39" fmla="*/ 690397 h 1998700"/>
                <a:gd name="connsiteX40" fmla="*/ 1009403 w 1484416"/>
                <a:gd name="connsiteY40" fmla="*/ 785400 h 1998700"/>
                <a:gd name="connsiteX41" fmla="*/ 1128156 w 1484416"/>
                <a:gd name="connsiteY41" fmla="*/ 797275 h 1998700"/>
                <a:gd name="connsiteX42" fmla="*/ 1068780 w 1484416"/>
                <a:gd name="connsiteY42" fmla="*/ 880402 h 1998700"/>
                <a:gd name="connsiteX43" fmla="*/ 1080655 w 1484416"/>
                <a:gd name="connsiteY43" fmla="*/ 1022906 h 1998700"/>
                <a:gd name="connsiteX44" fmla="*/ 1116281 w 1484416"/>
                <a:gd name="connsiteY44" fmla="*/ 1058532 h 1998700"/>
                <a:gd name="connsiteX45" fmla="*/ 1128156 w 1484416"/>
                <a:gd name="connsiteY45" fmla="*/ 1094158 h 1998700"/>
                <a:gd name="connsiteX46" fmla="*/ 1163782 w 1484416"/>
                <a:gd name="connsiteY46" fmla="*/ 1129784 h 1998700"/>
                <a:gd name="connsiteX47" fmla="*/ 1187533 w 1484416"/>
                <a:gd name="connsiteY47" fmla="*/ 1177285 h 1998700"/>
                <a:gd name="connsiteX48" fmla="*/ 1223159 w 1484416"/>
                <a:gd name="connsiteY48" fmla="*/ 1212911 h 1998700"/>
                <a:gd name="connsiteX49" fmla="*/ 1246910 w 1484416"/>
                <a:gd name="connsiteY49" fmla="*/ 1248537 h 1998700"/>
                <a:gd name="connsiteX50" fmla="*/ 1282536 w 1484416"/>
                <a:gd name="connsiteY50" fmla="*/ 1284163 h 1998700"/>
                <a:gd name="connsiteX51" fmla="*/ 1377538 w 1484416"/>
                <a:gd name="connsiteY51" fmla="*/ 1391041 h 1998700"/>
                <a:gd name="connsiteX52" fmla="*/ 1460665 w 1484416"/>
                <a:gd name="connsiteY52" fmla="*/ 1450418 h 1998700"/>
                <a:gd name="connsiteX53" fmla="*/ 1472541 w 1484416"/>
                <a:gd name="connsiteY53" fmla="*/ 1497919 h 1998700"/>
                <a:gd name="connsiteX54" fmla="*/ 1484416 w 1484416"/>
                <a:gd name="connsiteY54" fmla="*/ 1533545 h 1998700"/>
                <a:gd name="connsiteX55" fmla="*/ 1460665 w 1484416"/>
                <a:gd name="connsiteY55" fmla="*/ 1616672 h 1998700"/>
                <a:gd name="connsiteX56" fmla="*/ 1413164 w 1484416"/>
                <a:gd name="connsiteY56" fmla="*/ 1687924 h 1998700"/>
                <a:gd name="connsiteX57" fmla="*/ 1389413 w 1484416"/>
                <a:gd name="connsiteY57" fmla="*/ 1723550 h 1998700"/>
                <a:gd name="connsiteX58" fmla="*/ 1365663 w 1484416"/>
                <a:gd name="connsiteY58" fmla="*/ 1806678 h 1998700"/>
                <a:gd name="connsiteX59" fmla="*/ 1341912 w 1484416"/>
                <a:gd name="connsiteY59" fmla="*/ 1984808 h 1998700"/>
                <a:gd name="connsiteX60" fmla="*/ 1270660 w 1484416"/>
                <a:gd name="connsiteY60" fmla="*/ 1937306 h 1998700"/>
                <a:gd name="connsiteX61" fmla="*/ 1199408 w 1484416"/>
                <a:gd name="connsiteY61" fmla="*/ 1913556 h 1998700"/>
                <a:gd name="connsiteX62" fmla="*/ 831273 w 1484416"/>
                <a:gd name="connsiteY62" fmla="*/ 1913556 h 1998700"/>
                <a:gd name="connsiteX63" fmla="*/ 724395 w 1484416"/>
                <a:gd name="connsiteY63" fmla="*/ 1830428 h 1998700"/>
                <a:gd name="connsiteX64" fmla="*/ 688769 w 1484416"/>
                <a:gd name="connsiteY64" fmla="*/ 1759176 h 1998700"/>
                <a:gd name="connsiteX65" fmla="*/ 653143 w 1484416"/>
                <a:gd name="connsiteY65" fmla="*/ 1735426 h 1998700"/>
                <a:gd name="connsiteX66" fmla="*/ 570016 w 1484416"/>
                <a:gd name="connsiteY66" fmla="*/ 1747301 h 1998700"/>
                <a:gd name="connsiteX67" fmla="*/ 534390 w 1484416"/>
                <a:gd name="connsiteY67" fmla="*/ 1818553 h 1998700"/>
                <a:gd name="connsiteX68" fmla="*/ 498764 w 1484416"/>
                <a:gd name="connsiteY68" fmla="*/ 1842304 h 1998700"/>
                <a:gd name="connsiteX69" fmla="*/ 391886 w 1484416"/>
                <a:gd name="connsiteY69" fmla="*/ 1782927 h 1998700"/>
                <a:gd name="connsiteX70" fmla="*/ 249382 w 1484416"/>
                <a:gd name="connsiteY70" fmla="*/ 1747301 h 1998700"/>
                <a:gd name="connsiteX71" fmla="*/ 201881 w 1484416"/>
                <a:gd name="connsiteY71" fmla="*/ 1735426 h 1998700"/>
                <a:gd name="connsiteX72" fmla="*/ 166255 w 1484416"/>
                <a:gd name="connsiteY72" fmla="*/ 1723550 h 1998700"/>
                <a:gd name="connsiteX73" fmla="*/ 118754 w 1484416"/>
                <a:gd name="connsiteY73" fmla="*/ 1735426 h 199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84416" h="1998700">
                  <a:moveTo>
                    <a:pt x="118754" y="1735426"/>
                  </a:moveTo>
                  <a:lnTo>
                    <a:pt x="118754" y="1735426"/>
                  </a:lnTo>
                  <a:cubicBezTo>
                    <a:pt x="130629" y="1703758"/>
                    <a:pt x="136979" y="1669424"/>
                    <a:pt x="154380" y="1640423"/>
                  </a:cubicBezTo>
                  <a:cubicBezTo>
                    <a:pt x="161723" y="1628184"/>
                    <a:pt x="179914" y="1626764"/>
                    <a:pt x="190006" y="1616672"/>
                  </a:cubicBezTo>
                  <a:cubicBezTo>
                    <a:pt x="204001" y="1602677"/>
                    <a:pt x="214128" y="1585277"/>
                    <a:pt x="225632" y="1569171"/>
                  </a:cubicBezTo>
                  <a:cubicBezTo>
                    <a:pt x="233928" y="1557557"/>
                    <a:pt x="239290" y="1543637"/>
                    <a:pt x="249382" y="1533545"/>
                  </a:cubicBezTo>
                  <a:cubicBezTo>
                    <a:pt x="259474" y="1523453"/>
                    <a:pt x="273133" y="1517712"/>
                    <a:pt x="285008" y="1509795"/>
                  </a:cubicBezTo>
                  <a:cubicBezTo>
                    <a:pt x="288967" y="1497920"/>
                    <a:pt x="296884" y="1486687"/>
                    <a:pt x="296884" y="1474169"/>
                  </a:cubicBezTo>
                  <a:cubicBezTo>
                    <a:pt x="296884" y="1447134"/>
                    <a:pt x="285827" y="1398822"/>
                    <a:pt x="261258" y="1379166"/>
                  </a:cubicBezTo>
                  <a:cubicBezTo>
                    <a:pt x="251483" y="1371346"/>
                    <a:pt x="237507" y="1371249"/>
                    <a:pt x="225632" y="1367291"/>
                  </a:cubicBezTo>
                  <a:cubicBezTo>
                    <a:pt x="221673" y="1355416"/>
                    <a:pt x="209798" y="1343540"/>
                    <a:pt x="213756" y="1331665"/>
                  </a:cubicBezTo>
                  <a:cubicBezTo>
                    <a:pt x="234009" y="1270905"/>
                    <a:pt x="288305" y="1325561"/>
                    <a:pt x="237507" y="1236662"/>
                  </a:cubicBezTo>
                  <a:cubicBezTo>
                    <a:pt x="230426" y="1224270"/>
                    <a:pt x="214923" y="1218708"/>
                    <a:pt x="201881" y="1212911"/>
                  </a:cubicBezTo>
                  <a:cubicBezTo>
                    <a:pt x="179003" y="1202743"/>
                    <a:pt x="130629" y="1189161"/>
                    <a:pt x="130629" y="1189161"/>
                  </a:cubicBezTo>
                  <a:cubicBezTo>
                    <a:pt x="126671" y="1177286"/>
                    <a:pt x="120408" y="1165943"/>
                    <a:pt x="118754" y="1153535"/>
                  </a:cubicBezTo>
                  <a:cubicBezTo>
                    <a:pt x="112454" y="1106287"/>
                    <a:pt x="116226" y="1057771"/>
                    <a:pt x="106878" y="1011031"/>
                  </a:cubicBezTo>
                  <a:cubicBezTo>
                    <a:pt x="102222" y="987753"/>
                    <a:pt x="59790" y="954524"/>
                    <a:pt x="47502" y="939779"/>
                  </a:cubicBezTo>
                  <a:cubicBezTo>
                    <a:pt x="38365" y="928815"/>
                    <a:pt x="31668" y="916028"/>
                    <a:pt x="23751" y="904153"/>
                  </a:cubicBezTo>
                  <a:cubicBezTo>
                    <a:pt x="3960" y="844777"/>
                    <a:pt x="7917" y="880401"/>
                    <a:pt x="35626" y="797275"/>
                  </a:cubicBezTo>
                  <a:lnTo>
                    <a:pt x="47502" y="761649"/>
                  </a:lnTo>
                  <a:cubicBezTo>
                    <a:pt x="32521" y="641809"/>
                    <a:pt x="45718" y="696919"/>
                    <a:pt x="11876" y="595395"/>
                  </a:cubicBezTo>
                  <a:lnTo>
                    <a:pt x="0" y="559769"/>
                  </a:lnTo>
                  <a:cubicBezTo>
                    <a:pt x="27709" y="476642"/>
                    <a:pt x="0" y="480600"/>
                    <a:pt x="59377" y="500392"/>
                  </a:cubicBezTo>
                  <a:cubicBezTo>
                    <a:pt x="75211" y="496434"/>
                    <a:pt x="91877" y="494946"/>
                    <a:pt x="106878" y="488517"/>
                  </a:cubicBezTo>
                  <a:cubicBezTo>
                    <a:pt x="119996" y="482895"/>
                    <a:pt x="130112" y="471847"/>
                    <a:pt x="142504" y="464766"/>
                  </a:cubicBezTo>
                  <a:cubicBezTo>
                    <a:pt x="247985" y="404491"/>
                    <a:pt x="138825" y="475135"/>
                    <a:pt x="225632" y="417265"/>
                  </a:cubicBezTo>
                  <a:cubicBezTo>
                    <a:pt x="248848" y="347615"/>
                    <a:pt x="242689" y="382284"/>
                    <a:pt x="225632" y="262885"/>
                  </a:cubicBezTo>
                  <a:cubicBezTo>
                    <a:pt x="223324" y="246728"/>
                    <a:pt x="220185" y="230385"/>
                    <a:pt x="213756" y="215384"/>
                  </a:cubicBezTo>
                  <a:cubicBezTo>
                    <a:pt x="208134" y="202266"/>
                    <a:pt x="197923" y="191633"/>
                    <a:pt x="190006" y="179758"/>
                  </a:cubicBezTo>
                  <a:cubicBezTo>
                    <a:pt x="198852" y="153218"/>
                    <a:pt x="210938" y="96128"/>
                    <a:pt x="237507" y="72880"/>
                  </a:cubicBezTo>
                  <a:cubicBezTo>
                    <a:pt x="258989" y="54083"/>
                    <a:pt x="281067" y="32302"/>
                    <a:pt x="308759" y="25379"/>
                  </a:cubicBezTo>
                  <a:lnTo>
                    <a:pt x="356260" y="13504"/>
                  </a:lnTo>
                  <a:cubicBezTo>
                    <a:pt x="368135" y="21421"/>
                    <a:pt x="380922" y="28117"/>
                    <a:pt x="391886" y="37254"/>
                  </a:cubicBezTo>
                  <a:cubicBezTo>
                    <a:pt x="404788" y="48005"/>
                    <a:pt x="410989" y="69876"/>
                    <a:pt x="427512" y="72880"/>
                  </a:cubicBezTo>
                  <a:cubicBezTo>
                    <a:pt x="458911" y="78589"/>
                    <a:pt x="490847" y="64963"/>
                    <a:pt x="522515" y="61005"/>
                  </a:cubicBezTo>
                  <a:cubicBezTo>
                    <a:pt x="571271" y="-12131"/>
                    <a:pt x="554656" y="-7545"/>
                    <a:pt x="712520" y="13504"/>
                  </a:cubicBezTo>
                  <a:cubicBezTo>
                    <a:pt x="724928" y="15158"/>
                    <a:pt x="720437" y="37255"/>
                    <a:pt x="724395" y="49130"/>
                  </a:cubicBezTo>
                  <a:cubicBezTo>
                    <a:pt x="738350" y="216582"/>
                    <a:pt x="721198" y="146413"/>
                    <a:pt x="760021" y="262885"/>
                  </a:cubicBezTo>
                  <a:cubicBezTo>
                    <a:pt x="769047" y="289965"/>
                    <a:pt x="807523" y="334137"/>
                    <a:pt x="807523" y="334137"/>
                  </a:cubicBezTo>
                  <a:lnTo>
                    <a:pt x="926276" y="690397"/>
                  </a:lnTo>
                  <a:cubicBezTo>
                    <a:pt x="932984" y="710519"/>
                    <a:pt x="974382" y="777318"/>
                    <a:pt x="1009403" y="785400"/>
                  </a:cubicBezTo>
                  <a:cubicBezTo>
                    <a:pt x="1048166" y="794345"/>
                    <a:pt x="1088572" y="793317"/>
                    <a:pt x="1128156" y="797275"/>
                  </a:cubicBezTo>
                  <a:cubicBezTo>
                    <a:pt x="1100448" y="880402"/>
                    <a:pt x="1128157" y="860610"/>
                    <a:pt x="1068780" y="880402"/>
                  </a:cubicBezTo>
                  <a:cubicBezTo>
                    <a:pt x="1072738" y="927903"/>
                    <a:pt x="1068373" y="976849"/>
                    <a:pt x="1080655" y="1022906"/>
                  </a:cubicBezTo>
                  <a:cubicBezTo>
                    <a:pt x="1084982" y="1039133"/>
                    <a:pt x="1106965" y="1044558"/>
                    <a:pt x="1116281" y="1058532"/>
                  </a:cubicBezTo>
                  <a:cubicBezTo>
                    <a:pt x="1123225" y="1068947"/>
                    <a:pt x="1121212" y="1083743"/>
                    <a:pt x="1128156" y="1094158"/>
                  </a:cubicBezTo>
                  <a:cubicBezTo>
                    <a:pt x="1137472" y="1108132"/>
                    <a:pt x="1154020" y="1116118"/>
                    <a:pt x="1163782" y="1129784"/>
                  </a:cubicBezTo>
                  <a:cubicBezTo>
                    <a:pt x="1174072" y="1144189"/>
                    <a:pt x="1177243" y="1162880"/>
                    <a:pt x="1187533" y="1177285"/>
                  </a:cubicBezTo>
                  <a:cubicBezTo>
                    <a:pt x="1197295" y="1190951"/>
                    <a:pt x="1212408" y="1200009"/>
                    <a:pt x="1223159" y="1212911"/>
                  </a:cubicBezTo>
                  <a:cubicBezTo>
                    <a:pt x="1232296" y="1223875"/>
                    <a:pt x="1237773" y="1237573"/>
                    <a:pt x="1246910" y="1248537"/>
                  </a:cubicBezTo>
                  <a:cubicBezTo>
                    <a:pt x="1257661" y="1261439"/>
                    <a:pt x="1271785" y="1271261"/>
                    <a:pt x="1282536" y="1284163"/>
                  </a:cubicBezTo>
                  <a:cubicBezTo>
                    <a:pt x="1318394" y="1327193"/>
                    <a:pt x="1311546" y="1358044"/>
                    <a:pt x="1377538" y="1391041"/>
                  </a:cubicBezTo>
                  <a:cubicBezTo>
                    <a:pt x="1440060" y="1422303"/>
                    <a:pt x="1412521" y="1402274"/>
                    <a:pt x="1460665" y="1450418"/>
                  </a:cubicBezTo>
                  <a:cubicBezTo>
                    <a:pt x="1464624" y="1466252"/>
                    <a:pt x="1468057" y="1482226"/>
                    <a:pt x="1472541" y="1497919"/>
                  </a:cubicBezTo>
                  <a:cubicBezTo>
                    <a:pt x="1475980" y="1509955"/>
                    <a:pt x="1484416" y="1521027"/>
                    <a:pt x="1484416" y="1533545"/>
                  </a:cubicBezTo>
                  <a:cubicBezTo>
                    <a:pt x="1484416" y="1539698"/>
                    <a:pt x="1466266" y="1606590"/>
                    <a:pt x="1460665" y="1616672"/>
                  </a:cubicBezTo>
                  <a:cubicBezTo>
                    <a:pt x="1446802" y="1641625"/>
                    <a:pt x="1428998" y="1664173"/>
                    <a:pt x="1413164" y="1687924"/>
                  </a:cubicBezTo>
                  <a:lnTo>
                    <a:pt x="1389413" y="1723550"/>
                  </a:lnTo>
                  <a:cubicBezTo>
                    <a:pt x="1383813" y="1740351"/>
                    <a:pt x="1365663" y="1791766"/>
                    <a:pt x="1365663" y="1806678"/>
                  </a:cubicBezTo>
                  <a:cubicBezTo>
                    <a:pt x="1365663" y="2004958"/>
                    <a:pt x="1440237" y="2017582"/>
                    <a:pt x="1341912" y="1984808"/>
                  </a:cubicBezTo>
                  <a:lnTo>
                    <a:pt x="1270660" y="1937306"/>
                  </a:lnTo>
                  <a:cubicBezTo>
                    <a:pt x="1249829" y="1923419"/>
                    <a:pt x="1199408" y="1913556"/>
                    <a:pt x="1199408" y="1913556"/>
                  </a:cubicBezTo>
                  <a:cubicBezTo>
                    <a:pt x="1178458" y="1914508"/>
                    <a:pt x="911259" y="1940218"/>
                    <a:pt x="831273" y="1913556"/>
                  </a:cubicBezTo>
                  <a:cubicBezTo>
                    <a:pt x="788661" y="1899352"/>
                    <a:pt x="755134" y="1861167"/>
                    <a:pt x="724395" y="1830428"/>
                  </a:cubicBezTo>
                  <a:cubicBezTo>
                    <a:pt x="714737" y="1801452"/>
                    <a:pt x="711790" y="1782197"/>
                    <a:pt x="688769" y="1759176"/>
                  </a:cubicBezTo>
                  <a:cubicBezTo>
                    <a:pt x="678677" y="1749084"/>
                    <a:pt x="665018" y="1743343"/>
                    <a:pt x="653143" y="1735426"/>
                  </a:cubicBezTo>
                  <a:cubicBezTo>
                    <a:pt x="625434" y="1739384"/>
                    <a:pt x="595594" y="1735933"/>
                    <a:pt x="570016" y="1747301"/>
                  </a:cubicBezTo>
                  <a:cubicBezTo>
                    <a:pt x="538947" y="1761109"/>
                    <a:pt x="551107" y="1797657"/>
                    <a:pt x="534390" y="1818553"/>
                  </a:cubicBezTo>
                  <a:cubicBezTo>
                    <a:pt x="525474" y="1829698"/>
                    <a:pt x="510639" y="1834387"/>
                    <a:pt x="498764" y="1842304"/>
                  </a:cubicBezTo>
                  <a:cubicBezTo>
                    <a:pt x="436058" y="1821401"/>
                    <a:pt x="473553" y="1837372"/>
                    <a:pt x="391886" y="1782927"/>
                  </a:cubicBezTo>
                  <a:cubicBezTo>
                    <a:pt x="357874" y="1760253"/>
                    <a:pt x="287543" y="1754933"/>
                    <a:pt x="249382" y="1747301"/>
                  </a:cubicBezTo>
                  <a:cubicBezTo>
                    <a:pt x="233378" y="1744100"/>
                    <a:pt x="217574" y="1739910"/>
                    <a:pt x="201881" y="1735426"/>
                  </a:cubicBezTo>
                  <a:cubicBezTo>
                    <a:pt x="189845" y="1731987"/>
                    <a:pt x="178602" y="1725608"/>
                    <a:pt x="166255" y="1723550"/>
                  </a:cubicBezTo>
                  <a:cubicBezTo>
                    <a:pt x="154541" y="1721598"/>
                    <a:pt x="126671" y="1733447"/>
                    <a:pt x="118754" y="1735426"/>
                  </a:cubicBezTo>
                  <a:close/>
                </a:path>
              </a:pathLst>
            </a:cu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400">
                <a:solidFill>
                  <a:prstClr val="white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51230" y="3563057"/>
              <a:ext cx="1153724" cy="422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th-TH" sz="1400" b="1" dirty="0">
                  <a:solidFill>
                    <a:srgbClr val="006600"/>
                  </a:solidFill>
                  <a:latin typeface="Kanit Thin" pitchFamily="2" charset="-34"/>
                  <a:cs typeface="Kanit Thin" pitchFamily="2" charset="-34"/>
                </a:rPr>
                <a:t>จังหวัดเลย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6408" y="3960918"/>
              <a:ext cx="1324441" cy="718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th-TH" sz="1400" b="1" dirty="0">
                  <a:solidFill>
                    <a:srgbClr val="C00000"/>
                  </a:solidFill>
                  <a:latin typeface="Kanit Thin" pitchFamily="2" charset="-34"/>
                  <a:cs typeface="Kanit Thin" pitchFamily="2" charset="-34"/>
                </a:rPr>
                <a:t>   จังหวัด</a:t>
              </a:r>
            </a:p>
            <a:p>
              <a:pPr>
                <a:defRPr/>
              </a:pPr>
              <a:r>
                <a:rPr lang="th-TH" sz="1400" b="1" dirty="0">
                  <a:solidFill>
                    <a:srgbClr val="C00000"/>
                  </a:solidFill>
                  <a:latin typeface="Kanit Thin" pitchFamily="2" charset="-34"/>
                  <a:cs typeface="Kanit Thin" pitchFamily="2" charset="-34"/>
                </a:rPr>
                <a:t>หนองบัวลำภู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91330" y="2376540"/>
              <a:ext cx="1685724" cy="422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th-TH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Kanit Thin" pitchFamily="2" charset="-34"/>
                  <a:cs typeface="Kanit Thin" pitchFamily="2" charset="-34"/>
                </a:rPr>
                <a:t>จังหวัดหนองคาย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74747" y="2079911"/>
              <a:ext cx="1477291" cy="422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th-TH" sz="1400" b="1" dirty="0">
                  <a:solidFill>
                    <a:srgbClr val="9BBB59">
                      <a:lumMod val="50000"/>
                    </a:srgbClr>
                  </a:solidFill>
                  <a:latin typeface="Kanit Thin" pitchFamily="2" charset="-34"/>
                  <a:cs typeface="Kanit Thin" pitchFamily="2" charset="-34"/>
                </a:rPr>
                <a:t>จังหวัดบึงกาฬ</a:t>
              </a:r>
            </a:p>
          </p:txBody>
        </p:sp>
        <p:sp>
          <p:nvSpPr>
            <p:cNvPr id="8" name="รูปแบบอิสระ 7"/>
            <p:cNvSpPr/>
            <p:nvPr/>
          </p:nvSpPr>
          <p:spPr>
            <a:xfrm>
              <a:off x="5417324" y="2501048"/>
              <a:ext cx="2399997" cy="2700053"/>
            </a:xfrm>
            <a:custGeom>
              <a:avLst/>
              <a:gdLst>
                <a:gd name="connsiteX0" fmla="*/ 1508166 w 2588821"/>
                <a:gd name="connsiteY0" fmla="*/ 2766951 h 2766951"/>
                <a:gd name="connsiteX1" fmla="*/ 1508166 w 2588821"/>
                <a:gd name="connsiteY1" fmla="*/ 2766951 h 2766951"/>
                <a:gd name="connsiteX2" fmla="*/ 1413164 w 2588821"/>
                <a:gd name="connsiteY2" fmla="*/ 2719450 h 2766951"/>
                <a:gd name="connsiteX3" fmla="*/ 1341912 w 2588821"/>
                <a:gd name="connsiteY3" fmla="*/ 2695699 h 2766951"/>
                <a:gd name="connsiteX4" fmla="*/ 1306286 w 2588821"/>
                <a:gd name="connsiteY4" fmla="*/ 2683824 h 2766951"/>
                <a:gd name="connsiteX5" fmla="*/ 1235034 w 2588821"/>
                <a:gd name="connsiteY5" fmla="*/ 2624447 h 2766951"/>
                <a:gd name="connsiteX6" fmla="*/ 1199408 w 2588821"/>
                <a:gd name="connsiteY6" fmla="*/ 2600696 h 2766951"/>
                <a:gd name="connsiteX7" fmla="*/ 1151907 w 2588821"/>
                <a:gd name="connsiteY7" fmla="*/ 2565070 h 2766951"/>
                <a:gd name="connsiteX8" fmla="*/ 1116281 w 2588821"/>
                <a:gd name="connsiteY8" fmla="*/ 2553195 h 2766951"/>
                <a:gd name="connsiteX9" fmla="*/ 1128156 w 2588821"/>
                <a:gd name="connsiteY9" fmla="*/ 2493818 h 2766951"/>
                <a:gd name="connsiteX10" fmla="*/ 1140031 w 2588821"/>
                <a:gd name="connsiteY10" fmla="*/ 2458192 h 2766951"/>
                <a:gd name="connsiteX11" fmla="*/ 1092530 w 2588821"/>
                <a:gd name="connsiteY11" fmla="*/ 2351315 h 2766951"/>
                <a:gd name="connsiteX12" fmla="*/ 1056904 w 2588821"/>
                <a:gd name="connsiteY12" fmla="*/ 2339439 h 2766951"/>
                <a:gd name="connsiteX13" fmla="*/ 914400 w 2588821"/>
                <a:gd name="connsiteY13" fmla="*/ 2303813 h 2766951"/>
                <a:gd name="connsiteX14" fmla="*/ 878774 w 2588821"/>
                <a:gd name="connsiteY14" fmla="*/ 2280063 h 2766951"/>
                <a:gd name="connsiteX15" fmla="*/ 831273 w 2588821"/>
                <a:gd name="connsiteY15" fmla="*/ 2256312 h 2766951"/>
                <a:gd name="connsiteX16" fmla="*/ 819398 w 2588821"/>
                <a:gd name="connsiteY16" fmla="*/ 2220686 h 2766951"/>
                <a:gd name="connsiteX17" fmla="*/ 831273 w 2588821"/>
                <a:gd name="connsiteY17" fmla="*/ 2161309 h 2766951"/>
                <a:gd name="connsiteX18" fmla="*/ 843148 w 2588821"/>
                <a:gd name="connsiteY18" fmla="*/ 2030681 h 2766951"/>
                <a:gd name="connsiteX19" fmla="*/ 795647 w 2588821"/>
                <a:gd name="connsiteY19" fmla="*/ 1959429 h 2766951"/>
                <a:gd name="connsiteX20" fmla="*/ 783772 w 2588821"/>
                <a:gd name="connsiteY20" fmla="*/ 1923803 h 2766951"/>
                <a:gd name="connsiteX21" fmla="*/ 748146 w 2588821"/>
                <a:gd name="connsiteY21" fmla="*/ 1935678 h 2766951"/>
                <a:gd name="connsiteX22" fmla="*/ 700644 w 2588821"/>
                <a:gd name="connsiteY22" fmla="*/ 1947553 h 2766951"/>
                <a:gd name="connsiteX23" fmla="*/ 605642 w 2588821"/>
                <a:gd name="connsiteY23" fmla="*/ 1935678 h 2766951"/>
                <a:gd name="connsiteX24" fmla="*/ 546265 w 2588821"/>
                <a:gd name="connsiteY24" fmla="*/ 1876302 h 2766951"/>
                <a:gd name="connsiteX25" fmla="*/ 486888 w 2588821"/>
                <a:gd name="connsiteY25" fmla="*/ 1793174 h 2766951"/>
                <a:gd name="connsiteX26" fmla="*/ 356260 w 2588821"/>
                <a:gd name="connsiteY26" fmla="*/ 1805050 h 2766951"/>
                <a:gd name="connsiteX27" fmla="*/ 273133 w 2588821"/>
                <a:gd name="connsiteY27" fmla="*/ 1793174 h 2766951"/>
                <a:gd name="connsiteX28" fmla="*/ 213756 w 2588821"/>
                <a:gd name="connsiteY28" fmla="*/ 1781299 h 2766951"/>
                <a:gd name="connsiteX29" fmla="*/ 178130 w 2588821"/>
                <a:gd name="connsiteY29" fmla="*/ 1769424 h 2766951"/>
                <a:gd name="connsiteX30" fmla="*/ 130629 w 2588821"/>
                <a:gd name="connsiteY30" fmla="*/ 1757548 h 2766951"/>
                <a:gd name="connsiteX31" fmla="*/ 47501 w 2588821"/>
                <a:gd name="connsiteY31" fmla="*/ 1674421 h 2766951"/>
                <a:gd name="connsiteX32" fmla="*/ 59377 w 2588821"/>
                <a:gd name="connsiteY32" fmla="*/ 1626920 h 2766951"/>
                <a:gd name="connsiteX33" fmla="*/ 71252 w 2588821"/>
                <a:gd name="connsiteY33" fmla="*/ 1555668 h 2766951"/>
                <a:gd name="connsiteX34" fmla="*/ 83127 w 2588821"/>
                <a:gd name="connsiteY34" fmla="*/ 1520042 h 2766951"/>
                <a:gd name="connsiteX35" fmla="*/ 35626 w 2588821"/>
                <a:gd name="connsiteY35" fmla="*/ 1377538 h 2766951"/>
                <a:gd name="connsiteX36" fmla="*/ 0 w 2588821"/>
                <a:gd name="connsiteY36" fmla="*/ 1365663 h 2766951"/>
                <a:gd name="connsiteX37" fmla="*/ 11876 w 2588821"/>
                <a:gd name="connsiteY37" fmla="*/ 1330037 h 2766951"/>
                <a:gd name="connsiteX38" fmla="*/ 47501 w 2588821"/>
                <a:gd name="connsiteY38" fmla="*/ 1318161 h 2766951"/>
                <a:gd name="connsiteX39" fmla="*/ 71252 w 2588821"/>
                <a:gd name="connsiteY39" fmla="*/ 1223159 h 2766951"/>
                <a:gd name="connsiteX40" fmla="*/ 83127 w 2588821"/>
                <a:gd name="connsiteY40" fmla="*/ 1187533 h 2766951"/>
                <a:gd name="connsiteX41" fmla="*/ 130629 w 2588821"/>
                <a:gd name="connsiteY41" fmla="*/ 1116281 h 2766951"/>
                <a:gd name="connsiteX42" fmla="*/ 142504 w 2588821"/>
                <a:gd name="connsiteY42" fmla="*/ 1080655 h 2766951"/>
                <a:gd name="connsiteX43" fmla="*/ 190005 w 2588821"/>
                <a:gd name="connsiteY43" fmla="*/ 1068779 h 2766951"/>
                <a:gd name="connsiteX44" fmla="*/ 225631 w 2588821"/>
                <a:gd name="connsiteY44" fmla="*/ 1056904 h 2766951"/>
                <a:gd name="connsiteX45" fmla="*/ 296883 w 2588821"/>
                <a:gd name="connsiteY45" fmla="*/ 1009403 h 2766951"/>
                <a:gd name="connsiteX46" fmla="*/ 332509 w 2588821"/>
                <a:gd name="connsiteY46" fmla="*/ 985652 h 2766951"/>
                <a:gd name="connsiteX47" fmla="*/ 332509 w 2588821"/>
                <a:gd name="connsiteY47" fmla="*/ 843148 h 2766951"/>
                <a:gd name="connsiteX48" fmla="*/ 344385 w 2588821"/>
                <a:gd name="connsiteY48" fmla="*/ 760021 h 2766951"/>
                <a:gd name="connsiteX49" fmla="*/ 332509 w 2588821"/>
                <a:gd name="connsiteY49" fmla="*/ 688769 h 2766951"/>
                <a:gd name="connsiteX50" fmla="*/ 249382 w 2588821"/>
                <a:gd name="connsiteY50" fmla="*/ 641268 h 2766951"/>
                <a:gd name="connsiteX51" fmla="*/ 261257 w 2588821"/>
                <a:gd name="connsiteY51" fmla="*/ 570016 h 2766951"/>
                <a:gd name="connsiteX52" fmla="*/ 285008 w 2588821"/>
                <a:gd name="connsiteY52" fmla="*/ 534390 h 2766951"/>
                <a:gd name="connsiteX53" fmla="*/ 308759 w 2588821"/>
                <a:gd name="connsiteY53" fmla="*/ 463138 h 2766951"/>
                <a:gd name="connsiteX54" fmla="*/ 320634 w 2588821"/>
                <a:gd name="connsiteY54" fmla="*/ 427512 h 2766951"/>
                <a:gd name="connsiteX55" fmla="*/ 332509 w 2588821"/>
                <a:gd name="connsiteY55" fmla="*/ 391886 h 2766951"/>
                <a:gd name="connsiteX56" fmla="*/ 344385 w 2588821"/>
                <a:gd name="connsiteY56" fmla="*/ 166255 h 2766951"/>
                <a:gd name="connsiteX57" fmla="*/ 380011 w 2588821"/>
                <a:gd name="connsiteY57" fmla="*/ 154379 h 2766951"/>
                <a:gd name="connsiteX58" fmla="*/ 463138 w 2588821"/>
                <a:gd name="connsiteY58" fmla="*/ 130629 h 2766951"/>
                <a:gd name="connsiteX59" fmla="*/ 498764 w 2588821"/>
                <a:gd name="connsiteY59" fmla="*/ 106878 h 2766951"/>
                <a:gd name="connsiteX60" fmla="*/ 534390 w 2588821"/>
                <a:gd name="connsiteY60" fmla="*/ 35626 h 2766951"/>
                <a:gd name="connsiteX61" fmla="*/ 558140 w 2588821"/>
                <a:gd name="connsiteY61" fmla="*/ 0 h 2766951"/>
                <a:gd name="connsiteX62" fmla="*/ 617517 w 2588821"/>
                <a:gd name="connsiteY62" fmla="*/ 11876 h 2766951"/>
                <a:gd name="connsiteX63" fmla="*/ 653143 w 2588821"/>
                <a:gd name="connsiteY63" fmla="*/ 23751 h 2766951"/>
                <a:gd name="connsiteX64" fmla="*/ 748146 w 2588821"/>
                <a:gd name="connsiteY64" fmla="*/ 47502 h 2766951"/>
                <a:gd name="connsiteX65" fmla="*/ 771896 w 2588821"/>
                <a:gd name="connsiteY65" fmla="*/ 83128 h 2766951"/>
                <a:gd name="connsiteX66" fmla="*/ 795647 w 2588821"/>
                <a:gd name="connsiteY66" fmla="*/ 178130 h 2766951"/>
                <a:gd name="connsiteX67" fmla="*/ 866899 w 2588821"/>
                <a:gd name="connsiteY67" fmla="*/ 225631 h 2766951"/>
                <a:gd name="connsiteX68" fmla="*/ 938151 w 2588821"/>
                <a:gd name="connsiteY68" fmla="*/ 249382 h 2766951"/>
                <a:gd name="connsiteX69" fmla="*/ 1021278 w 2588821"/>
                <a:gd name="connsiteY69" fmla="*/ 273133 h 2766951"/>
                <a:gd name="connsiteX70" fmla="*/ 1128156 w 2588821"/>
                <a:gd name="connsiteY70" fmla="*/ 225631 h 2766951"/>
                <a:gd name="connsiteX71" fmla="*/ 1140031 w 2588821"/>
                <a:gd name="connsiteY71" fmla="*/ 285008 h 2766951"/>
                <a:gd name="connsiteX72" fmla="*/ 1104405 w 2588821"/>
                <a:gd name="connsiteY72" fmla="*/ 356260 h 2766951"/>
                <a:gd name="connsiteX73" fmla="*/ 1092530 w 2588821"/>
                <a:gd name="connsiteY73" fmla="*/ 391886 h 2766951"/>
                <a:gd name="connsiteX74" fmla="*/ 1199408 w 2588821"/>
                <a:gd name="connsiteY74" fmla="*/ 439387 h 2766951"/>
                <a:gd name="connsiteX75" fmla="*/ 1235034 w 2588821"/>
                <a:gd name="connsiteY75" fmla="*/ 451263 h 2766951"/>
                <a:gd name="connsiteX76" fmla="*/ 1282535 w 2588821"/>
                <a:gd name="connsiteY76" fmla="*/ 439387 h 2766951"/>
                <a:gd name="connsiteX77" fmla="*/ 1353787 w 2588821"/>
                <a:gd name="connsiteY77" fmla="*/ 415637 h 2766951"/>
                <a:gd name="connsiteX78" fmla="*/ 1436914 w 2588821"/>
                <a:gd name="connsiteY78" fmla="*/ 534390 h 2766951"/>
                <a:gd name="connsiteX79" fmla="*/ 1555668 w 2588821"/>
                <a:gd name="connsiteY79" fmla="*/ 570016 h 2766951"/>
                <a:gd name="connsiteX80" fmla="*/ 1638795 w 2588821"/>
                <a:gd name="connsiteY80" fmla="*/ 605642 h 2766951"/>
                <a:gd name="connsiteX81" fmla="*/ 1650670 w 2588821"/>
                <a:gd name="connsiteY81" fmla="*/ 641268 h 2766951"/>
                <a:gd name="connsiteX82" fmla="*/ 1721922 w 2588821"/>
                <a:gd name="connsiteY82" fmla="*/ 688769 h 2766951"/>
                <a:gd name="connsiteX83" fmla="*/ 1745673 w 2588821"/>
                <a:gd name="connsiteY83" fmla="*/ 724395 h 2766951"/>
                <a:gd name="connsiteX84" fmla="*/ 1721922 w 2588821"/>
                <a:gd name="connsiteY84" fmla="*/ 855024 h 2766951"/>
                <a:gd name="connsiteX85" fmla="*/ 1698172 w 2588821"/>
                <a:gd name="connsiteY85" fmla="*/ 890650 h 2766951"/>
                <a:gd name="connsiteX86" fmla="*/ 1710047 w 2588821"/>
                <a:gd name="connsiteY86" fmla="*/ 1068779 h 2766951"/>
                <a:gd name="connsiteX87" fmla="*/ 1733798 w 2588821"/>
                <a:gd name="connsiteY87" fmla="*/ 1140031 h 2766951"/>
                <a:gd name="connsiteX88" fmla="*/ 1721922 w 2588821"/>
                <a:gd name="connsiteY88" fmla="*/ 1175657 h 2766951"/>
                <a:gd name="connsiteX89" fmla="*/ 1698172 w 2588821"/>
                <a:gd name="connsiteY89" fmla="*/ 1223159 h 2766951"/>
                <a:gd name="connsiteX90" fmla="*/ 1686296 w 2588821"/>
                <a:gd name="connsiteY90" fmla="*/ 1270660 h 2766951"/>
                <a:gd name="connsiteX91" fmla="*/ 1698172 w 2588821"/>
                <a:gd name="connsiteY91" fmla="*/ 1377538 h 2766951"/>
                <a:gd name="connsiteX92" fmla="*/ 1757548 w 2588821"/>
                <a:gd name="connsiteY92" fmla="*/ 1436915 h 2766951"/>
                <a:gd name="connsiteX93" fmla="*/ 1816925 w 2588821"/>
                <a:gd name="connsiteY93" fmla="*/ 1448790 h 2766951"/>
                <a:gd name="connsiteX94" fmla="*/ 1935678 w 2588821"/>
                <a:gd name="connsiteY94" fmla="*/ 1436915 h 2766951"/>
                <a:gd name="connsiteX95" fmla="*/ 2054431 w 2588821"/>
                <a:gd name="connsiteY95" fmla="*/ 1377538 h 2766951"/>
                <a:gd name="connsiteX96" fmla="*/ 2232561 w 2588821"/>
                <a:gd name="connsiteY96" fmla="*/ 1365663 h 2766951"/>
                <a:gd name="connsiteX97" fmla="*/ 2351314 w 2588821"/>
                <a:gd name="connsiteY97" fmla="*/ 1353787 h 2766951"/>
                <a:gd name="connsiteX98" fmla="*/ 2434442 w 2588821"/>
                <a:gd name="connsiteY98" fmla="*/ 1365663 h 2766951"/>
                <a:gd name="connsiteX99" fmla="*/ 2505694 w 2588821"/>
                <a:gd name="connsiteY99" fmla="*/ 1413164 h 2766951"/>
                <a:gd name="connsiteX100" fmla="*/ 2517569 w 2588821"/>
                <a:gd name="connsiteY100" fmla="*/ 1603169 h 2766951"/>
                <a:gd name="connsiteX101" fmla="*/ 2553195 w 2588821"/>
                <a:gd name="connsiteY101" fmla="*/ 1686296 h 2766951"/>
                <a:gd name="connsiteX102" fmla="*/ 2588821 w 2588821"/>
                <a:gd name="connsiteY102" fmla="*/ 1757548 h 2766951"/>
                <a:gd name="connsiteX103" fmla="*/ 2553195 w 2588821"/>
                <a:gd name="connsiteY103" fmla="*/ 1769424 h 2766951"/>
                <a:gd name="connsiteX104" fmla="*/ 2529444 w 2588821"/>
                <a:gd name="connsiteY104" fmla="*/ 1805050 h 2766951"/>
                <a:gd name="connsiteX105" fmla="*/ 2493818 w 2588821"/>
                <a:gd name="connsiteY105" fmla="*/ 1828800 h 2766951"/>
                <a:gd name="connsiteX106" fmla="*/ 2470068 w 2588821"/>
                <a:gd name="connsiteY106" fmla="*/ 1923803 h 2766951"/>
                <a:gd name="connsiteX107" fmla="*/ 2458192 w 2588821"/>
                <a:gd name="connsiteY107" fmla="*/ 2101933 h 2766951"/>
                <a:gd name="connsiteX108" fmla="*/ 2434442 w 2588821"/>
                <a:gd name="connsiteY108" fmla="*/ 2149434 h 2766951"/>
                <a:gd name="connsiteX109" fmla="*/ 2422566 w 2588821"/>
                <a:gd name="connsiteY109" fmla="*/ 2185060 h 2766951"/>
                <a:gd name="connsiteX110" fmla="*/ 2446317 w 2588821"/>
                <a:gd name="connsiteY110" fmla="*/ 2268187 h 2766951"/>
                <a:gd name="connsiteX111" fmla="*/ 2470068 w 2588821"/>
                <a:gd name="connsiteY111" fmla="*/ 2303813 h 2766951"/>
                <a:gd name="connsiteX112" fmla="*/ 2363190 w 2588821"/>
                <a:gd name="connsiteY112" fmla="*/ 2351315 h 2766951"/>
                <a:gd name="connsiteX113" fmla="*/ 2268187 w 2588821"/>
                <a:gd name="connsiteY113" fmla="*/ 2493818 h 2766951"/>
                <a:gd name="connsiteX114" fmla="*/ 2185060 w 2588821"/>
                <a:gd name="connsiteY114" fmla="*/ 2529444 h 2766951"/>
                <a:gd name="connsiteX115" fmla="*/ 2149434 w 2588821"/>
                <a:gd name="connsiteY115" fmla="*/ 2541320 h 2766951"/>
                <a:gd name="connsiteX116" fmla="*/ 1935678 w 2588821"/>
                <a:gd name="connsiteY116" fmla="*/ 2565070 h 2766951"/>
                <a:gd name="connsiteX117" fmla="*/ 1900052 w 2588821"/>
                <a:gd name="connsiteY117" fmla="*/ 2576946 h 2766951"/>
                <a:gd name="connsiteX118" fmla="*/ 1864426 w 2588821"/>
                <a:gd name="connsiteY118" fmla="*/ 2660073 h 2766951"/>
                <a:gd name="connsiteX119" fmla="*/ 1781299 w 2588821"/>
                <a:gd name="connsiteY119" fmla="*/ 2636322 h 2766951"/>
                <a:gd name="connsiteX120" fmla="*/ 1591294 w 2588821"/>
                <a:gd name="connsiteY120" fmla="*/ 2648198 h 2766951"/>
                <a:gd name="connsiteX121" fmla="*/ 1543792 w 2588821"/>
                <a:gd name="connsiteY121" fmla="*/ 2707574 h 2766951"/>
                <a:gd name="connsiteX122" fmla="*/ 1508166 w 2588821"/>
                <a:gd name="connsiteY122" fmla="*/ 2766951 h 276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2588821" h="2766951">
                  <a:moveTo>
                    <a:pt x="1508166" y="2766951"/>
                  </a:moveTo>
                  <a:lnTo>
                    <a:pt x="1508166" y="2766951"/>
                  </a:lnTo>
                  <a:cubicBezTo>
                    <a:pt x="1476499" y="2751117"/>
                    <a:pt x="1445706" y="2733397"/>
                    <a:pt x="1413164" y="2719450"/>
                  </a:cubicBezTo>
                  <a:cubicBezTo>
                    <a:pt x="1390153" y="2709588"/>
                    <a:pt x="1365663" y="2703616"/>
                    <a:pt x="1341912" y="2695699"/>
                  </a:cubicBezTo>
                  <a:lnTo>
                    <a:pt x="1306286" y="2683824"/>
                  </a:lnTo>
                  <a:cubicBezTo>
                    <a:pt x="1217833" y="2624855"/>
                    <a:pt x="1326470" y="2700644"/>
                    <a:pt x="1235034" y="2624447"/>
                  </a:cubicBezTo>
                  <a:cubicBezTo>
                    <a:pt x="1224070" y="2615310"/>
                    <a:pt x="1211022" y="2608992"/>
                    <a:pt x="1199408" y="2600696"/>
                  </a:cubicBezTo>
                  <a:cubicBezTo>
                    <a:pt x="1183303" y="2589192"/>
                    <a:pt x="1169091" y="2574890"/>
                    <a:pt x="1151907" y="2565070"/>
                  </a:cubicBezTo>
                  <a:cubicBezTo>
                    <a:pt x="1141039" y="2558860"/>
                    <a:pt x="1128156" y="2557153"/>
                    <a:pt x="1116281" y="2553195"/>
                  </a:cubicBezTo>
                  <a:cubicBezTo>
                    <a:pt x="1120239" y="2533403"/>
                    <a:pt x="1123261" y="2513400"/>
                    <a:pt x="1128156" y="2493818"/>
                  </a:cubicBezTo>
                  <a:cubicBezTo>
                    <a:pt x="1131192" y="2481674"/>
                    <a:pt x="1141413" y="2470633"/>
                    <a:pt x="1140031" y="2458192"/>
                  </a:cubicBezTo>
                  <a:cubicBezTo>
                    <a:pt x="1138084" y="2440666"/>
                    <a:pt x="1115165" y="2369423"/>
                    <a:pt x="1092530" y="2351315"/>
                  </a:cubicBezTo>
                  <a:cubicBezTo>
                    <a:pt x="1082755" y="2343495"/>
                    <a:pt x="1068410" y="2344370"/>
                    <a:pt x="1056904" y="2339439"/>
                  </a:cubicBezTo>
                  <a:cubicBezTo>
                    <a:pt x="962968" y="2299180"/>
                    <a:pt x="1059222" y="2321917"/>
                    <a:pt x="914400" y="2303813"/>
                  </a:cubicBezTo>
                  <a:cubicBezTo>
                    <a:pt x="902525" y="2295896"/>
                    <a:pt x="891166" y="2287144"/>
                    <a:pt x="878774" y="2280063"/>
                  </a:cubicBezTo>
                  <a:cubicBezTo>
                    <a:pt x="863404" y="2271280"/>
                    <a:pt x="843791" y="2268830"/>
                    <a:pt x="831273" y="2256312"/>
                  </a:cubicBezTo>
                  <a:cubicBezTo>
                    <a:pt x="822422" y="2247461"/>
                    <a:pt x="823356" y="2232561"/>
                    <a:pt x="819398" y="2220686"/>
                  </a:cubicBezTo>
                  <a:cubicBezTo>
                    <a:pt x="823356" y="2200894"/>
                    <a:pt x="824186" y="2180208"/>
                    <a:pt x="831273" y="2161309"/>
                  </a:cubicBezTo>
                  <a:cubicBezTo>
                    <a:pt x="858075" y="2089837"/>
                    <a:pt x="889556" y="2160623"/>
                    <a:pt x="843148" y="2030681"/>
                  </a:cubicBezTo>
                  <a:cubicBezTo>
                    <a:pt x="833547" y="2003799"/>
                    <a:pt x="795647" y="1959429"/>
                    <a:pt x="795647" y="1959429"/>
                  </a:cubicBezTo>
                  <a:cubicBezTo>
                    <a:pt x="791689" y="1947554"/>
                    <a:pt x="794968" y="1929401"/>
                    <a:pt x="783772" y="1923803"/>
                  </a:cubicBezTo>
                  <a:cubicBezTo>
                    <a:pt x="772576" y="1918205"/>
                    <a:pt x="760182" y="1932239"/>
                    <a:pt x="748146" y="1935678"/>
                  </a:cubicBezTo>
                  <a:cubicBezTo>
                    <a:pt x="732453" y="1940162"/>
                    <a:pt x="716478" y="1943595"/>
                    <a:pt x="700644" y="1947553"/>
                  </a:cubicBezTo>
                  <a:cubicBezTo>
                    <a:pt x="668977" y="1943595"/>
                    <a:pt x="636431" y="1944075"/>
                    <a:pt x="605642" y="1935678"/>
                  </a:cubicBezTo>
                  <a:cubicBezTo>
                    <a:pt x="568075" y="1925433"/>
                    <a:pt x="567998" y="1902381"/>
                    <a:pt x="546265" y="1876302"/>
                  </a:cubicBezTo>
                  <a:cubicBezTo>
                    <a:pt x="486086" y="1804087"/>
                    <a:pt x="530836" y="1881071"/>
                    <a:pt x="486888" y="1793174"/>
                  </a:cubicBezTo>
                  <a:cubicBezTo>
                    <a:pt x="443345" y="1797133"/>
                    <a:pt x="399982" y="1805050"/>
                    <a:pt x="356260" y="1805050"/>
                  </a:cubicBezTo>
                  <a:cubicBezTo>
                    <a:pt x="328270" y="1805050"/>
                    <a:pt x="300743" y="1797776"/>
                    <a:pt x="273133" y="1793174"/>
                  </a:cubicBezTo>
                  <a:cubicBezTo>
                    <a:pt x="253223" y="1789856"/>
                    <a:pt x="233338" y="1786194"/>
                    <a:pt x="213756" y="1781299"/>
                  </a:cubicBezTo>
                  <a:cubicBezTo>
                    <a:pt x="201612" y="1778263"/>
                    <a:pt x="190166" y="1772863"/>
                    <a:pt x="178130" y="1769424"/>
                  </a:cubicBezTo>
                  <a:cubicBezTo>
                    <a:pt x="162437" y="1764940"/>
                    <a:pt x="146463" y="1761507"/>
                    <a:pt x="130629" y="1757548"/>
                  </a:cubicBezTo>
                  <a:cubicBezTo>
                    <a:pt x="48962" y="1703103"/>
                    <a:pt x="68404" y="1737127"/>
                    <a:pt x="47501" y="1674421"/>
                  </a:cubicBezTo>
                  <a:cubicBezTo>
                    <a:pt x="51460" y="1658587"/>
                    <a:pt x="56176" y="1642924"/>
                    <a:pt x="59377" y="1626920"/>
                  </a:cubicBezTo>
                  <a:cubicBezTo>
                    <a:pt x="64099" y="1603309"/>
                    <a:pt x="66029" y="1579173"/>
                    <a:pt x="71252" y="1555668"/>
                  </a:cubicBezTo>
                  <a:cubicBezTo>
                    <a:pt x="73967" y="1543448"/>
                    <a:pt x="79169" y="1531917"/>
                    <a:pt x="83127" y="1520042"/>
                  </a:cubicBezTo>
                  <a:cubicBezTo>
                    <a:pt x="74603" y="1443323"/>
                    <a:pt x="94160" y="1416560"/>
                    <a:pt x="35626" y="1377538"/>
                  </a:cubicBezTo>
                  <a:cubicBezTo>
                    <a:pt x="25211" y="1370594"/>
                    <a:pt x="11875" y="1369621"/>
                    <a:pt x="0" y="1365663"/>
                  </a:cubicBezTo>
                  <a:cubicBezTo>
                    <a:pt x="3959" y="1353788"/>
                    <a:pt x="3025" y="1338888"/>
                    <a:pt x="11876" y="1330037"/>
                  </a:cubicBezTo>
                  <a:cubicBezTo>
                    <a:pt x="20727" y="1321186"/>
                    <a:pt x="41422" y="1329103"/>
                    <a:pt x="47501" y="1318161"/>
                  </a:cubicBezTo>
                  <a:cubicBezTo>
                    <a:pt x="63353" y="1289627"/>
                    <a:pt x="60930" y="1254126"/>
                    <a:pt x="71252" y="1223159"/>
                  </a:cubicBezTo>
                  <a:cubicBezTo>
                    <a:pt x="75210" y="1211284"/>
                    <a:pt x="77048" y="1198475"/>
                    <a:pt x="83127" y="1187533"/>
                  </a:cubicBezTo>
                  <a:cubicBezTo>
                    <a:pt x="96990" y="1162580"/>
                    <a:pt x="130629" y="1116281"/>
                    <a:pt x="130629" y="1116281"/>
                  </a:cubicBezTo>
                  <a:cubicBezTo>
                    <a:pt x="134587" y="1104406"/>
                    <a:pt x="132729" y="1088475"/>
                    <a:pt x="142504" y="1080655"/>
                  </a:cubicBezTo>
                  <a:cubicBezTo>
                    <a:pt x="155248" y="1070459"/>
                    <a:pt x="174312" y="1073263"/>
                    <a:pt x="190005" y="1068779"/>
                  </a:cubicBezTo>
                  <a:cubicBezTo>
                    <a:pt x="202041" y="1065340"/>
                    <a:pt x="213756" y="1060862"/>
                    <a:pt x="225631" y="1056904"/>
                  </a:cubicBezTo>
                  <a:lnTo>
                    <a:pt x="296883" y="1009403"/>
                  </a:lnTo>
                  <a:lnTo>
                    <a:pt x="332509" y="985652"/>
                  </a:lnTo>
                  <a:cubicBezTo>
                    <a:pt x="360351" y="902131"/>
                    <a:pt x="332509" y="1002240"/>
                    <a:pt x="332509" y="843148"/>
                  </a:cubicBezTo>
                  <a:cubicBezTo>
                    <a:pt x="332509" y="815158"/>
                    <a:pt x="340426" y="787730"/>
                    <a:pt x="344385" y="760021"/>
                  </a:cubicBezTo>
                  <a:cubicBezTo>
                    <a:pt x="340426" y="736270"/>
                    <a:pt x="343277" y="710305"/>
                    <a:pt x="332509" y="688769"/>
                  </a:cubicBezTo>
                  <a:cubicBezTo>
                    <a:pt x="326913" y="677578"/>
                    <a:pt x="254132" y="643643"/>
                    <a:pt x="249382" y="641268"/>
                  </a:cubicBezTo>
                  <a:cubicBezTo>
                    <a:pt x="253340" y="617517"/>
                    <a:pt x="253643" y="592859"/>
                    <a:pt x="261257" y="570016"/>
                  </a:cubicBezTo>
                  <a:cubicBezTo>
                    <a:pt x="265770" y="556476"/>
                    <a:pt x="279211" y="547432"/>
                    <a:pt x="285008" y="534390"/>
                  </a:cubicBezTo>
                  <a:cubicBezTo>
                    <a:pt x="295176" y="511512"/>
                    <a:pt x="300842" y="486889"/>
                    <a:pt x="308759" y="463138"/>
                  </a:cubicBezTo>
                  <a:lnTo>
                    <a:pt x="320634" y="427512"/>
                  </a:lnTo>
                  <a:lnTo>
                    <a:pt x="332509" y="391886"/>
                  </a:lnTo>
                  <a:cubicBezTo>
                    <a:pt x="336468" y="316676"/>
                    <a:pt x="329614" y="240107"/>
                    <a:pt x="344385" y="166255"/>
                  </a:cubicBezTo>
                  <a:cubicBezTo>
                    <a:pt x="346840" y="153980"/>
                    <a:pt x="367975" y="157818"/>
                    <a:pt x="380011" y="154379"/>
                  </a:cubicBezTo>
                  <a:cubicBezTo>
                    <a:pt x="484416" y="124548"/>
                    <a:pt x="377699" y="159108"/>
                    <a:pt x="463138" y="130629"/>
                  </a:cubicBezTo>
                  <a:cubicBezTo>
                    <a:pt x="475013" y="122712"/>
                    <a:pt x="488672" y="116970"/>
                    <a:pt x="498764" y="106878"/>
                  </a:cubicBezTo>
                  <a:cubicBezTo>
                    <a:pt x="532794" y="72848"/>
                    <a:pt x="515075" y="74257"/>
                    <a:pt x="534390" y="35626"/>
                  </a:cubicBezTo>
                  <a:cubicBezTo>
                    <a:pt x="540773" y="22861"/>
                    <a:pt x="550223" y="11875"/>
                    <a:pt x="558140" y="0"/>
                  </a:cubicBezTo>
                  <a:cubicBezTo>
                    <a:pt x="577932" y="3959"/>
                    <a:pt x="597935" y="6981"/>
                    <a:pt x="617517" y="11876"/>
                  </a:cubicBezTo>
                  <a:cubicBezTo>
                    <a:pt x="629661" y="14912"/>
                    <a:pt x="640999" y="20715"/>
                    <a:pt x="653143" y="23751"/>
                  </a:cubicBezTo>
                  <a:lnTo>
                    <a:pt x="748146" y="47502"/>
                  </a:lnTo>
                  <a:cubicBezTo>
                    <a:pt x="756063" y="59377"/>
                    <a:pt x="767019" y="69715"/>
                    <a:pt x="771896" y="83128"/>
                  </a:cubicBezTo>
                  <a:cubicBezTo>
                    <a:pt x="783051" y="113805"/>
                    <a:pt x="777540" y="150970"/>
                    <a:pt x="795647" y="178130"/>
                  </a:cubicBezTo>
                  <a:cubicBezTo>
                    <a:pt x="811481" y="201881"/>
                    <a:pt x="843148" y="209797"/>
                    <a:pt x="866899" y="225631"/>
                  </a:cubicBezTo>
                  <a:cubicBezTo>
                    <a:pt x="887730" y="239518"/>
                    <a:pt x="914400" y="241465"/>
                    <a:pt x="938151" y="249382"/>
                  </a:cubicBezTo>
                  <a:cubicBezTo>
                    <a:pt x="989255" y="266417"/>
                    <a:pt x="961641" y="258223"/>
                    <a:pt x="1021278" y="273133"/>
                  </a:cubicBezTo>
                  <a:cubicBezTo>
                    <a:pt x="1102622" y="191789"/>
                    <a:pt x="1064582" y="183250"/>
                    <a:pt x="1128156" y="225631"/>
                  </a:cubicBezTo>
                  <a:cubicBezTo>
                    <a:pt x="1132114" y="245423"/>
                    <a:pt x="1140031" y="264824"/>
                    <a:pt x="1140031" y="285008"/>
                  </a:cubicBezTo>
                  <a:cubicBezTo>
                    <a:pt x="1140031" y="309592"/>
                    <a:pt x="1116414" y="338247"/>
                    <a:pt x="1104405" y="356260"/>
                  </a:cubicBezTo>
                  <a:cubicBezTo>
                    <a:pt x="1100447" y="368135"/>
                    <a:pt x="1085586" y="381471"/>
                    <a:pt x="1092530" y="391886"/>
                  </a:cubicBezTo>
                  <a:cubicBezTo>
                    <a:pt x="1114428" y="424733"/>
                    <a:pt x="1165911" y="429816"/>
                    <a:pt x="1199408" y="439387"/>
                  </a:cubicBezTo>
                  <a:cubicBezTo>
                    <a:pt x="1211444" y="442826"/>
                    <a:pt x="1223159" y="447304"/>
                    <a:pt x="1235034" y="451263"/>
                  </a:cubicBezTo>
                  <a:cubicBezTo>
                    <a:pt x="1250868" y="447304"/>
                    <a:pt x="1266902" y="444077"/>
                    <a:pt x="1282535" y="439387"/>
                  </a:cubicBezTo>
                  <a:cubicBezTo>
                    <a:pt x="1306514" y="432193"/>
                    <a:pt x="1353787" y="415637"/>
                    <a:pt x="1353787" y="415637"/>
                  </a:cubicBezTo>
                  <a:cubicBezTo>
                    <a:pt x="1493047" y="438846"/>
                    <a:pt x="1373773" y="395480"/>
                    <a:pt x="1436914" y="534390"/>
                  </a:cubicBezTo>
                  <a:cubicBezTo>
                    <a:pt x="1448232" y="559289"/>
                    <a:pt x="1545461" y="568315"/>
                    <a:pt x="1555668" y="570016"/>
                  </a:cubicBezTo>
                  <a:cubicBezTo>
                    <a:pt x="1576960" y="577113"/>
                    <a:pt x="1624120" y="590966"/>
                    <a:pt x="1638795" y="605642"/>
                  </a:cubicBezTo>
                  <a:cubicBezTo>
                    <a:pt x="1647646" y="614493"/>
                    <a:pt x="1643726" y="630853"/>
                    <a:pt x="1650670" y="641268"/>
                  </a:cubicBezTo>
                  <a:cubicBezTo>
                    <a:pt x="1676086" y="679392"/>
                    <a:pt x="1684571" y="676319"/>
                    <a:pt x="1721922" y="688769"/>
                  </a:cubicBezTo>
                  <a:cubicBezTo>
                    <a:pt x="1729839" y="700644"/>
                    <a:pt x="1744381" y="710181"/>
                    <a:pt x="1745673" y="724395"/>
                  </a:cubicBezTo>
                  <a:cubicBezTo>
                    <a:pt x="1747563" y="745184"/>
                    <a:pt x="1737883" y="823103"/>
                    <a:pt x="1721922" y="855024"/>
                  </a:cubicBezTo>
                  <a:cubicBezTo>
                    <a:pt x="1715539" y="867789"/>
                    <a:pt x="1706089" y="878775"/>
                    <a:pt x="1698172" y="890650"/>
                  </a:cubicBezTo>
                  <a:cubicBezTo>
                    <a:pt x="1702130" y="950026"/>
                    <a:pt x="1701631" y="1009869"/>
                    <a:pt x="1710047" y="1068779"/>
                  </a:cubicBezTo>
                  <a:cubicBezTo>
                    <a:pt x="1713588" y="1093563"/>
                    <a:pt x="1733798" y="1140031"/>
                    <a:pt x="1733798" y="1140031"/>
                  </a:cubicBezTo>
                  <a:cubicBezTo>
                    <a:pt x="1729839" y="1151906"/>
                    <a:pt x="1726853" y="1164151"/>
                    <a:pt x="1721922" y="1175657"/>
                  </a:cubicBezTo>
                  <a:cubicBezTo>
                    <a:pt x="1714949" y="1191928"/>
                    <a:pt x="1704388" y="1206583"/>
                    <a:pt x="1698172" y="1223159"/>
                  </a:cubicBezTo>
                  <a:cubicBezTo>
                    <a:pt x="1692441" y="1238441"/>
                    <a:pt x="1690255" y="1254826"/>
                    <a:pt x="1686296" y="1270660"/>
                  </a:cubicBezTo>
                  <a:cubicBezTo>
                    <a:pt x="1690255" y="1306286"/>
                    <a:pt x="1689478" y="1342763"/>
                    <a:pt x="1698172" y="1377538"/>
                  </a:cubicBezTo>
                  <a:cubicBezTo>
                    <a:pt x="1704178" y="1401562"/>
                    <a:pt x="1735708" y="1428725"/>
                    <a:pt x="1757548" y="1436915"/>
                  </a:cubicBezTo>
                  <a:cubicBezTo>
                    <a:pt x="1776447" y="1444002"/>
                    <a:pt x="1797133" y="1444832"/>
                    <a:pt x="1816925" y="1448790"/>
                  </a:cubicBezTo>
                  <a:cubicBezTo>
                    <a:pt x="1856509" y="1444832"/>
                    <a:pt x="1897707" y="1448781"/>
                    <a:pt x="1935678" y="1436915"/>
                  </a:cubicBezTo>
                  <a:cubicBezTo>
                    <a:pt x="2073641" y="1393801"/>
                    <a:pt x="1948859" y="1388651"/>
                    <a:pt x="2054431" y="1377538"/>
                  </a:cubicBezTo>
                  <a:cubicBezTo>
                    <a:pt x="2113613" y="1371309"/>
                    <a:pt x="2173242" y="1370409"/>
                    <a:pt x="2232561" y="1365663"/>
                  </a:cubicBezTo>
                  <a:cubicBezTo>
                    <a:pt x="2272216" y="1362491"/>
                    <a:pt x="2311730" y="1357746"/>
                    <a:pt x="2351314" y="1353787"/>
                  </a:cubicBezTo>
                  <a:cubicBezTo>
                    <a:pt x="2379023" y="1357746"/>
                    <a:pt x="2408317" y="1355615"/>
                    <a:pt x="2434442" y="1365663"/>
                  </a:cubicBezTo>
                  <a:cubicBezTo>
                    <a:pt x="2461084" y="1375910"/>
                    <a:pt x="2505694" y="1413164"/>
                    <a:pt x="2505694" y="1413164"/>
                  </a:cubicBezTo>
                  <a:cubicBezTo>
                    <a:pt x="2509652" y="1476499"/>
                    <a:pt x="2510926" y="1540059"/>
                    <a:pt x="2517569" y="1603169"/>
                  </a:cubicBezTo>
                  <a:cubicBezTo>
                    <a:pt x="2520160" y="1627783"/>
                    <a:pt x="2544892" y="1666923"/>
                    <a:pt x="2553195" y="1686296"/>
                  </a:cubicBezTo>
                  <a:cubicBezTo>
                    <a:pt x="2582695" y="1755130"/>
                    <a:pt x="2543176" y="1689081"/>
                    <a:pt x="2588821" y="1757548"/>
                  </a:cubicBezTo>
                  <a:cubicBezTo>
                    <a:pt x="2576946" y="1761507"/>
                    <a:pt x="2562970" y="1761604"/>
                    <a:pt x="2553195" y="1769424"/>
                  </a:cubicBezTo>
                  <a:cubicBezTo>
                    <a:pt x="2542050" y="1778340"/>
                    <a:pt x="2539536" y="1794958"/>
                    <a:pt x="2529444" y="1805050"/>
                  </a:cubicBezTo>
                  <a:cubicBezTo>
                    <a:pt x="2519352" y="1815142"/>
                    <a:pt x="2505693" y="1820883"/>
                    <a:pt x="2493818" y="1828800"/>
                  </a:cubicBezTo>
                  <a:cubicBezTo>
                    <a:pt x="2481908" y="1864531"/>
                    <a:pt x="2474163" y="1882858"/>
                    <a:pt x="2470068" y="1923803"/>
                  </a:cubicBezTo>
                  <a:cubicBezTo>
                    <a:pt x="2464147" y="1983016"/>
                    <a:pt x="2467473" y="2043153"/>
                    <a:pt x="2458192" y="2101933"/>
                  </a:cubicBezTo>
                  <a:cubicBezTo>
                    <a:pt x="2455431" y="2119419"/>
                    <a:pt x="2441415" y="2133163"/>
                    <a:pt x="2434442" y="2149434"/>
                  </a:cubicBezTo>
                  <a:cubicBezTo>
                    <a:pt x="2429511" y="2160940"/>
                    <a:pt x="2426525" y="2173185"/>
                    <a:pt x="2422566" y="2185060"/>
                  </a:cubicBezTo>
                  <a:cubicBezTo>
                    <a:pt x="2426370" y="2200274"/>
                    <a:pt x="2437801" y="2251155"/>
                    <a:pt x="2446317" y="2268187"/>
                  </a:cubicBezTo>
                  <a:cubicBezTo>
                    <a:pt x="2452700" y="2280953"/>
                    <a:pt x="2462151" y="2291938"/>
                    <a:pt x="2470068" y="2303813"/>
                  </a:cubicBezTo>
                  <a:cubicBezTo>
                    <a:pt x="2385276" y="2332077"/>
                    <a:pt x="2419647" y="2313677"/>
                    <a:pt x="2363190" y="2351315"/>
                  </a:cubicBezTo>
                  <a:lnTo>
                    <a:pt x="2268187" y="2493818"/>
                  </a:lnTo>
                  <a:cubicBezTo>
                    <a:pt x="2251171" y="2519342"/>
                    <a:pt x="2209597" y="2522433"/>
                    <a:pt x="2185060" y="2529444"/>
                  </a:cubicBezTo>
                  <a:cubicBezTo>
                    <a:pt x="2173024" y="2532883"/>
                    <a:pt x="2161654" y="2538604"/>
                    <a:pt x="2149434" y="2541320"/>
                  </a:cubicBezTo>
                  <a:cubicBezTo>
                    <a:pt x="2078477" y="2557088"/>
                    <a:pt x="2008516" y="2559000"/>
                    <a:pt x="1935678" y="2565070"/>
                  </a:cubicBezTo>
                  <a:cubicBezTo>
                    <a:pt x="1923803" y="2569029"/>
                    <a:pt x="1909827" y="2569126"/>
                    <a:pt x="1900052" y="2576946"/>
                  </a:cubicBezTo>
                  <a:cubicBezTo>
                    <a:pt x="1874423" y="2597449"/>
                    <a:pt x="1871557" y="2631548"/>
                    <a:pt x="1864426" y="2660073"/>
                  </a:cubicBezTo>
                  <a:cubicBezTo>
                    <a:pt x="1847629" y="2654474"/>
                    <a:pt x="1796206" y="2636322"/>
                    <a:pt x="1781299" y="2636322"/>
                  </a:cubicBezTo>
                  <a:cubicBezTo>
                    <a:pt x="1717840" y="2636322"/>
                    <a:pt x="1654629" y="2644239"/>
                    <a:pt x="1591294" y="2648198"/>
                  </a:cubicBezTo>
                  <a:cubicBezTo>
                    <a:pt x="1531240" y="2688233"/>
                    <a:pt x="1572471" y="2650215"/>
                    <a:pt x="1543792" y="2707574"/>
                  </a:cubicBezTo>
                  <a:cubicBezTo>
                    <a:pt x="1517846" y="2759466"/>
                    <a:pt x="1514104" y="2757055"/>
                    <a:pt x="1508166" y="27669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400">
                <a:solidFill>
                  <a:prstClr val="white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5575" y="3760809"/>
              <a:ext cx="1598380" cy="422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th-TH" sz="1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Kanit Thin" pitchFamily="2" charset="-34"/>
                  <a:cs typeface="Kanit Thin" pitchFamily="2" charset="-34"/>
                </a:rPr>
                <a:t>จังหวัดสกลนคร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26675" y="3603531"/>
              <a:ext cx="1542798" cy="422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th-TH" sz="1400" b="1" dirty="0">
                  <a:solidFill>
                    <a:srgbClr val="0000CC"/>
                  </a:solidFill>
                  <a:latin typeface="Kanit Thin" pitchFamily="2" charset="-34"/>
                  <a:cs typeface="Kanit Thin" pitchFamily="2" charset="-34"/>
                </a:rPr>
                <a:t>จังหวัดอุดรธานี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01480" y="3464180"/>
              <a:ext cx="1616246" cy="422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th-TH" sz="1400" b="1" dirty="0" smtClean="0">
                  <a:solidFill>
                    <a:srgbClr val="C00000"/>
                  </a:solidFill>
                  <a:latin typeface="Kanit Thin" pitchFamily="2" charset="-34"/>
                  <a:cs typeface="Kanit Thin" pitchFamily="2" charset="-34"/>
                </a:rPr>
                <a:t>จังหวัดนครพนม</a:t>
              </a:r>
              <a:endParaRPr lang="th-TH" sz="1400" b="1" dirty="0">
                <a:solidFill>
                  <a:srgbClr val="C00000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</p:grpSp>
      <p:sp>
        <p:nvSpPr>
          <p:cNvPr id="22" name="ตัวแทนเนื้อหา 2">
            <a:extLst>
              <a:ext uri="{FF2B5EF4-FFF2-40B4-BE49-F238E27FC236}">
                <a16:creationId xmlns:a16="http://schemas.microsoft.com/office/drawing/2014/main" xmlns="" id="{F4AD11FD-72A4-4E0B-B678-FFEF272EE51C}"/>
              </a:ext>
            </a:extLst>
          </p:cNvPr>
          <p:cNvSpPr txBox="1">
            <a:spLocks/>
          </p:cNvSpPr>
          <p:nvPr/>
        </p:nvSpPr>
        <p:spPr>
          <a:xfrm>
            <a:off x="1331640" y="3795886"/>
            <a:ext cx="2484276" cy="11341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th-TH" sz="1000" b="1" dirty="0">
                <a:solidFill>
                  <a:srgbClr val="C00000"/>
                </a:solidFill>
                <a:latin typeface="Kanit Thin" pitchFamily="2" charset="-34"/>
                <a:cs typeface="Kanit Thin" pitchFamily="2" charset="-34"/>
              </a:rPr>
              <a:t>จังหวัดหนองบัวลำภู </a:t>
            </a:r>
            <a:endParaRPr lang="th-TH" sz="1000" dirty="0">
              <a:solidFill>
                <a:srgbClr val="C00000"/>
              </a:solidFill>
              <a:latin typeface="Kanit Thin" pitchFamily="2" charset="-34"/>
              <a:cs typeface="Kanit Thin" pitchFamily="2" charset="-34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h-TH" sz="900" dirty="0">
                <a:solidFill>
                  <a:srgbClr val="C00000"/>
                </a:solidFill>
                <a:latin typeface="Kanit Thin" pitchFamily="2" charset="-34"/>
                <a:cs typeface="Kanit Thin" pitchFamily="2" charset="-34"/>
              </a:rPr>
              <a:t>รพ.หนองบัวลำภู มีนวัตกรรม </a:t>
            </a:r>
            <a:r>
              <a:rPr lang="en-US" sz="900" dirty="0">
                <a:solidFill>
                  <a:srgbClr val="C00000"/>
                </a:solidFill>
                <a:latin typeface="Kanit Thin" pitchFamily="2" charset="-34"/>
                <a:cs typeface="Kanit Thin" pitchFamily="2" charset="-34"/>
              </a:rPr>
              <a:t>Note book </a:t>
            </a:r>
            <a:r>
              <a:rPr lang="th-TH" sz="900" dirty="0">
                <a:solidFill>
                  <a:srgbClr val="C00000"/>
                </a:solidFill>
                <a:latin typeface="Kanit Thin" pitchFamily="2" charset="-34"/>
                <a:cs typeface="Kanit Thin" pitchFamily="2" charset="-34"/>
              </a:rPr>
              <a:t>ส่งเสริมสูงวัย ไกลโรคสำหรับผู้สูงอายุและผู้ดูแล เพื่อส่งเสริมสุขภาพผู้สูงอายุไม่ล้ม ไม่ลืม ไม่ซึมเศร้า(นอนหลับ)กินข้าว</a:t>
            </a:r>
            <a:r>
              <a:rPr lang="th-TH" sz="900" dirty="0" err="1">
                <a:solidFill>
                  <a:srgbClr val="C00000"/>
                </a:solidFill>
                <a:latin typeface="Kanit Thin" pitchFamily="2" charset="-34"/>
                <a:cs typeface="Kanit Thin" pitchFamily="2" charset="-34"/>
              </a:rPr>
              <a:t>แซ่บ</a:t>
            </a:r>
            <a:r>
              <a:rPr lang="th-TH" sz="900" dirty="0">
                <a:solidFill>
                  <a:srgbClr val="C00000"/>
                </a:solidFill>
                <a:latin typeface="Kanit Thin" pitchFamily="2" charset="-34"/>
                <a:cs typeface="Kanit Thin" pitchFamily="2" charset="-34"/>
              </a:rPr>
              <a:t> เนื้อหามีความถูกต้อง ครบถ้วน ครอบคลุม ตรงประเด็นผู้สูงอายุ ไม่ซับซ้อน ง่ายต่อการสื่อสาร</a:t>
            </a:r>
          </a:p>
        </p:txBody>
      </p:sp>
      <p:sp>
        <p:nvSpPr>
          <p:cNvPr id="24" name="ตัวแทนเนื้อหา 2">
            <a:extLst>
              <a:ext uri="{FF2B5EF4-FFF2-40B4-BE49-F238E27FC236}">
                <a16:creationId xmlns:a16="http://schemas.microsoft.com/office/drawing/2014/main" xmlns="" id="{F4AD11FD-72A4-4E0B-B678-FFEF272EE51C}"/>
              </a:ext>
            </a:extLst>
          </p:cNvPr>
          <p:cNvSpPr txBox="1">
            <a:spLocks/>
          </p:cNvSpPr>
          <p:nvPr/>
        </p:nvSpPr>
        <p:spPr>
          <a:xfrm>
            <a:off x="1043608" y="627534"/>
            <a:ext cx="2926499" cy="9149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th-TH" sz="1000" b="1" dirty="0">
                <a:solidFill>
                  <a:srgbClr val="0000CC"/>
                </a:solidFill>
                <a:latin typeface="Kanit Thin" pitchFamily="2" charset="-34"/>
                <a:cs typeface="Kanit Thin" pitchFamily="2" charset="-34"/>
              </a:rPr>
              <a:t>จังหวัดหนองคาย</a:t>
            </a:r>
            <a:endParaRPr lang="en-US" sz="1000" dirty="0">
              <a:solidFill>
                <a:srgbClr val="0000CC"/>
              </a:solidFill>
              <a:latin typeface="Kanit Thin" pitchFamily="2" charset="-34"/>
              <a:cs typeface="Kanit Thin" pitchFamily="2" charset="-34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h-TH" sz="900" dirty="0">
                <a:solidFill>
                  <a:srgbClr val="0000CC"/>
                </a:solidFill>
                <a:latin typeface="Kanit Thin" pitchFamily="2" charset="-34"/>
                <a:cs typeface="Kanit Thin" pitchFamily="2" charset="-34"/>
              </a:rPr>
              <a:t>รพ.สมเด็จพระยุพราชท่าบ่อ มีนวัตกรรมข้อเข่าดี หนีข้อเข่าเสื่อม ด้วยสมุนไพรพอกเข่า เพื่อลดอาการปวดเข่าในผู้สูงอายุ ซึ่งมีการดัดแปลงมาจากสมุนไพรพื้นบ้านที่ใช้ในชุมชน สูตรเดิมมีส่วนผสมของเหล้าทำให้แพ้ ไม่เกาะเข่า เปื้อน ยุ่งยาก อายุการใช้งานน้อย จึงได้คิดค้นและพัฒนาสมุนไพรพอกเข่าแบบใหม่ขึ้น เพื่อลดปัญหาดังกล่าว</a:t>
            </a:r>
            <a:endParaRPr lang="en-US" sz="900" dirty="0">
              <a:solidFill>
                <a:srgbClr val="0000CC"/>
              </a:solidFill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26" name="ตัวแทนเนื้อหา 2">
            <a:extLst>
              <a:ext uri="{FF2B5EF4-FFF2-40B4-BE49-F238E27FC236}">
                <a16:creationId xmlns:a16="http://schemas.microsoft.com/office/drawing/2014/main" xmlns="" id="{F4AD11FD-72A4-4E0B-B678-FFEF272EE51C}"/>
              </a:ext>
            </a:extLst>
          </p:cNvPr>
          <p:cNvSpPr txBox="1">
            <a:spLocks/>
          </p:cNvSpPr>
          <p:nvPr/>
        </p:nvSpPr>
        <p:spPr>
          <a:xfrm>
            <a:off x="4067944" y="3723878"/>
            <a:ext cx="2282425" cy="12961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th-TH" sz="1000" b="1" dirty="0">
                <a:solidFill>
                  <a:srgbClr val="0000CC"/>
                </a:solidFill>
                <a:latin typeface="Kanit Thin" pitchFamily="2" charset="-34"/>
                <a:cs typeface="Kanit Thin" pitchFamily="2" charset="-34"/>
              </a:rPr>
              <a:t>จังหวัดอุดรธานี</a:t>
            </a:r>
            <a:endParaRPr lang="en-US" sz="1000" dirty="0">
              <a:solidFill>
                <a:srgbClr val="0000CC"/>
              </a:solidFill>
              <a:latin typeface="Kanit Thin" pitchFamily="2" charset="-34"/>
              <a:cs typeface="Kanit Thin" pitchFamily="2" charset="-34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h-TH" sz="900" dirty="0">
                <a:solidFill>
                  <a:srgbClr val="0000CC"/>
                </a:solidFill>
                <a:latin typeface="Kanit Thin" pitchFamily="2" charset="-34"/>
                <a:cs typeface="Kanit Thin" pitchFamily="2" charset="-34"/>
              </a:rPr>
              <a:t>รพ.สมเด็จพระยุพราชบ้าน</a:t>
            </a:r>
            <a:r>
              <a:rPr lang="th-TH" sz="900" dirty="0" err="1">
                <a:solidFill>
                  <a:srgbClr val="0000CC"/>
                </a:solidFill>
                <a:latin typeface="Kanit Thin" pitchFamily="2" charset="-34"/>
                <a:cs typeface="Kanit Thin" pitchFamily="2" charset="-34"/>
              </a:rPr>
              <a:t>ดุง</a:t>
            </a:r>
            <a:r>
              <a:rPr lang="th-TH" sz="900" dirty="0">
                <a:solidFill>
                  <a:srgbClr val="0000CC"/>
                </a:solidFill>
                <a:latin typeface="Kanit Thin" pitchFamily="2" charset="-34"/>
                <a:cs typeface="Kanit Thin" pitchFamily="2" charset="-34"/>
              </a:rPr>
              <a:t> มีนวัตกรรมการศึกษาผลของโปรแกรมการออกกำลังกายเพื่อลดความรุนแรงของการกลั้นปัสสาวะไม่อยู่ในผู้สูงอายุเทศบาลเมืองบ้าน</a:t>
            </a:r>
            <a:r>
              <a:rPr lang="th-TH" sz="900" dirty="0" err="1">
                <a:solidFill>
                  <a:srgbClr val="0000CC"/>
                </a:solidFill>
                <a:latin typeface="Kanit Thin" pitchFamily="2" charset="-34"/>
                <a:cs typeface="Kanit Thin" pitchFamily="2" charset="-34"/>
              </a:rPr>
              <a:t>ดุง</a:t>
            </a:r>
            <a:r>
              <a:rPr lang="th-TH" sz="900" dirty="0">
                <a:solidFill>
                  <a:srgbClr val="0000CC"/>
                </a:solidFill>
                <a:latin typeface="Kanit Thin" pitchFamily="2" charset="-34"/>
                <a:cs typeface="Kanit Thin" pitchFamily="2" charset="-34"/>
              </a:rPr>
              <a:t> พบว่าโปรแกรมการออกกำลังกายช่วยเพิ่มความแข็งแรงของกล้ามเนื้ออุ้งเชิงกรานและกล้ามเนื้อที่ช่วยขับถ่ายปัสสาวะทำให้การขับถ่ายปัสสาวะเป็นปกติ</a:t>
            </a:r>
            <a:endParaRPr lang="en-US" sz="900" dirty="0">
              <a:solidFill>
                <a:srgbClr val="0000CC"/>
              </a:solidFill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27" name="ตัวแทนเนื้อหา 2">
            <a:extLst>
              <a:ext uri="{FF2B5EF4-FFF2-40B4-BE49-F238E27FC236}">
                <a16:creationId xmlns:a16="http://schemas.microsoft.com/office/drawing/2014/main" xmlns="" id="{F4AD11FD-72A4-4E0B-B678-FFEF272EE51C}"/>
              </a:ext>
            </a:extLst>
          </p:cNvPr>
          <p:cNvSpPr txBox="1">
            <a:spLocks/>
          </p:cNvSpPr>
          <p:nvPr/>
        </p:nvSpPr>
        <p:spPr>
          <a:xfrm>
            <a:off x="7164288" y="1635646"/>
            <a:ext cx="2016224" cy="16741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th-TH" sz="1000" b="1" dirty="0">
                <a:solidFill>
                  <a:srgbClr val="C00000"/>
                </a:solidFill>
                <a:latin typeface="Kanit Thin" pitchFamily="2" charset="-34"/>
                <a:cs typeface="Kanit Thin" pitchFamily="2" charset="-34"/>
              </a:rPr>
              <a:t>จังหวัด</a:t>
            </a:r>
            <a:r>
              <a:rPr lang="th-TH" sz="1000" b="1" dirty="0" smtClean="0">
                <a:solidFill>
                  <a:srgbClr val="C00000"/>
                </a:solidFill>
                <a:latin typeface="Kanit Thin" pitchFamily="2" charset="-34"/>
                <a:cs typeface="Kanit Thin" pitchFamily="2" charset="-34"/>
              </a:rPr>
              <a:t>นครพนม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h-TH" sz="1000" dirty="0" smtClean="0">
                <a:solidFill>
                  <a:srgbClr val="C00000"/>
                </a:solidFill>
                <a:latin typeface="Kanit Thin" pitchFamily="2" charset="-34"/>
                <a:cs typeface="Kanit Thin" pitchFamily="2" charset="-34"/>
              </a:rPr>
              <a:t>ตำบลนางัว อำเภอบ้านแพง มีนวัตกรรม “ผู้เฒ่า</a:t>
            </a:r>
            <a:r>
              <a:rPr lang="th-TH" sz="1000" dirty="0" err="1" smtClean="0">
                <a:solidFill>
                  <a:srgbClr val="C00000"/>
                </a:solidFill>
                <a:latin typeface="Kanit Thin" pitchFamily="2" charset="-34"/>
                <a:cs typeface="Kanit Thin" pitchFamily="2" charset="-34"/>
              </a:rPr>
              <a:t>เดอะ</a:t>
            </a:r>
            <a:r>
              <a:rPr lang="th-TH" sz="1000" dirty="0" smtClean="0">
                <a:solidFill>
                  <a:srgbClr val="C00000"/>
                </a:solidFill>
                <a:latin typeface="Kanit Thin" pitchFamily="2" charset="-34"/>
                <a:cs typeface="Kanit Thin" pitchFamily="2" charset="-34"/>
              </a:rPr>
              <a:t>ซี</a:t>
            </a:r>
            <a:r>
              <a:rPr lang="th-TH" sz="1000" dirty="0" err="1" smtClean="0">
                <a:solidFill>
                  <a:srgbClr val="C00000"/>
                </a:solidFill>
                <a:latin typeface="Kanit Thin" pitchFamily="2" charset="-34"/>
                <a:cs typeface="Kanit Thin" pitchFamily="2" charset="-34"/>
              </a:rPr>
              <a:t>รีย์</a:t>
            </a:r>
            <a:r>
              <a:rPr lang="th-TH" sz="1000" dirty="0" smtClean="0">
                <a:solidFill>
                  <a:srgbClr val="C00000"/>
                </a:solidFill>
                <a:latin typeface="Kanit Thin" pitchFamily="2" charset="-34"/>
                <a:cs typeface="Kanit Thin" pitchFamily="2" charset="-34"/>
              </a:rPr>
              <a:t>”ดูแลสูงวัยไร้รอยต่อในชุมชน เพื่อส่งเสริมกิจกรรมดูแลผู้สูงอายุที่เป็นรูปธรรมมากขึ้น ทำให้ผู้สูงอายุได้รับการดูแลตามเกณฑ์มาตรฐาน</a:t>
            </a:r>
            <a:endParaRPr lang="en-US" sz="1000" dirty="0">
              <a:solidFill>
                <a:srgbClr val="C00000"/>
              </a:solidFill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28" name="ตัวแทนเนื้อหา 2">
            <a:extLst>
              <a:ext uri="{FF2B5EF4-FFF2-40B4-BE49-F238E27FC236}">
                <a16:creationId xmlns:a16="http://schemas.microsoft.com/office/drawing/2014/main" xmlns="" id="{F4AD11FD-72A4-4E0B-B678-FFEF272EE51C}"/>
              </a:ext>
            </a:extLst>
          </p:cNvPr>
          <p:cNvSpPr txBox="1">
            <a:spLocks/>
          </p:cNvSpPr>
          <p:nvPr/>
        </p:nvSpPr>
        <p:spPr>
          <a:xfrm>
            <a:off x="6444208" y="3795886"/>
            <a:ext cx="2304256" cy="10003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80000"/>
              </a:lnSpc>
              <a:buNone/>
              <a:defRPr/>
            </a:pPr>
            <a:r>
              <a:rPr lang="th-TH" sz="1000" b="1" dirty="0">
                <a:solidFill>
                  <a:prstClr val="black"/>
                </a:solidFill>
                <a:latin typeface="Kanit Thin" pitchFamily="2" charset="-34"/>
                <a:cs typeface="Kanit Thin" pitchFamily="2" charset="-34"/>
              </a:rPr>
              <a:t>จังหวัดสกลนคร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r>
              <a:rPr lang="th-TH" sz="900" dirty="0">
                <a:solidFill>
                  <a:prstClr val="black"/>
                </a:solidFill>
                <a:latin typeface="Kanit Thin" pitchFamily="2" charset="-34"/>
                <a:cs typeface="Kanit Thin" pitchFamily="2" charset="-34"/>
              </a:rPr>
              <a:t>รพ.วานรนิวาสมีนวัตกรรมการสร้างพื้นที่สุขภาวะเพื่อป้องกันการพลัดตกหกล้มในห้องน้ำห้องส้วม ของผู้สูงอายุโดยชุมชนมีส่วนร่วม แบ่งออกเป็น 3 ระดับ 1)การส่งเสริมสุขภาพ 2)การปรับปรุงสิ่งแวดล้อมภายในบ้านให้เหมาะสม 3)การป้องกันการหกล้มซ้ำ</a:t>
            </a:r>
            <a:endParaRPr lang="en-US" sz="1000" dirty="0">
              <a:solidFill>
                <a:prstClr val="black"/>
              </a:solidFill>
              <a:latin typeface="Kanit Thin" pitchFamily="2" charset="-34"/>
              <a:cs typeface="Kanit Thin" pitchFamily="2" charset="-34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th-TH" sz="1600" b="1" dirty="0">
              <a:solidFill>
                <a:prstClr val="black"/>
              </a:solidFill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29" name="ตัวแทนเนื้อหา 2">
            <a:extLst>
              <a:ext uri="{FF2B5EF4-FFF2-40B4-BE49-F238E27FC236}">
                <a16:creationId xmlns:a16="http://schemas.microsoft.com/office/drawing/2014/main" xmlns="" id="{F4AD11FD-72A4-4E0B-B678-FFEF272EE51C}"/>
              </a:ext>
            </a:extLst>
          </p:cNvPr>
          <p:cNvSpPr txBox="1">
            <a:spLocks/>
          </p:cNvSpPr>
          <p:nvPr/>
        </p:nvSpPr>
        <p:spPr>
          <a:xfrm>
            <a:off x="6156176" y="627534"/>
            <a:ext cx="2232248" cy="91810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th-TH" sz="1050" b="1" dirty="0">
                <a:solidFill>
                  <a:srgbClr val="4BACC6">
                    <a:lumMod val="50000"/>
                  </a:srgbClr>
                </a:solidFill>
                <a:latin typeface="Kanit Thin" pitchFamily="2" charset="-34"/>
                <a:cs typeface="Kanit Thin" pitchFamily="2" charset="-34"/>
              </a:rPr>
              <a:t>จังหวัดบึงกาฬ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h-TH" sz="1000" dirty="0">
                <a:solidFill>
                  <a:srgbClr val="4BACC6">
                    <a:lumMod val="50000"/>
                  </a:srgbClr>
                </a:solidFill>
                <a:latin typeface="Kanit Thin" pitchFamily="2" charset="-34"/>
                <a:cs typeface="Kanit Thin" pitchFamily="2" charset="-34"/>
              </a:rPr>
              <a:t>รพ.สต.นาสวรรค์มีนวัตกรรมเตียงกายภาพบำบัด สำหรับผู้ป่วย</a:t>
            </a:r>
            <a:r>
              <a:rPr lang="en-US" sz="1000" dirty="0">
                <a:solidFill>
                  <a:srgbClr val="4BACC6">
                    <a:lumMod val="50000"/>
                  </a:srgbClr>
                </a:solidFill>
                <a:latin typeface="Kanit Thin" pitchFamily="2" charset="-34"/>
                <a:cs typeface="Kanit Thin" pitchFamily="2" charset="-34"/>
              </a:rPr>
              <a:t>STROKE CAV CKD </a:t>
            </a:r>
            <a:r>
              <a:rPr lang="th-TH" sz="1000" dirty="0">
                <a:solidFill>
                  <a:srgbClr val="4BACC6">
                    <a:lumMod val="50000"/>
                  </a:srgbClr>
                </a:solidFill>
                <a:latin typeface="Kanit Thin" pitchFamily="2" charset="-34"/>
                <a:cs typeface="Kanit Thin" pitchFamily="2" charset="-34"/>
              </a:rPr>
              <a:t>เพื่อให้ผู้ป่วยมีกิจกรรมที่เหมาะสม และลดปัญหาความยุ่งยากในการนำผู้ป่วยส่งโรงพยาบาล </a:t>
            </a:r>
          </a:p>
        </p:txBody>
      </p:sp>
      <p:sp>
        <p:nvSpPr>
          <p:cNvPr id="32" name="ตัวแทนเนื้อหา 2">
            <a:extLst>
              <a:ext uri="{FF2B5EF4-FFF2-40B4-BE49-F238E27FC236}">
                <a16:creationId xmlns:a16="http://schemas.microsoft.com/office/drawing/2014/main" xmlns="" id="{F4AD11FD-72A4-4E0B-B678-FFEF272EE51C}"/>
              </a:ext>
            </a:extLst>
          </p:cNvPr>
          <p:cNvSpPr txBox="1">
            <a:spLocks/>
          </p:cNvSpPr>
          <p:nvPr/>
        </p:nvSpPr>
        <p:spPr>
          <a:xfrm>
            <a:off x="107504" y="1509632"/>
            <a:ext cx="1728192" cy="15661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th-TH" sz="1000" b="1" dirty="0">
                <a:solidFill>
                  <a:srgbClr val="006600"/>
                </a:solidFill>
                <a:latin typeface="Kanit Thin" pitchFamily="2" charset="-34"/>
                <a:cs typeface="Kanit Thin" pitchFamily="2" charset="-34"/>
              </a:rPr>
              <a:t>จังหวัดเลย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h-TH" sz="900" dirty="0">
                <a:solidFill>
                  <a:srgbClr val="006600"/>
                </a:solidFill>
                <a:latin typeface="Kanit Thin" pitchFamily="2" charset="-34"/>
                <a:cs typeface="Kanit Thin" pitchFamily="2" charset="-34"/>
              </a:rPr>
              <a:t>รพสต.ศรีอุบล มีนวัตกรรมแผ่นพอกเข่าสมุนไพรสูตรร้อน โดยการนำเอาศาสตร์ความรู้ของแพทย์แผนไทยมามาบำบัดรักษาโดยเฉพาะในกลุ่มผู้ป่วยติดบ้าน ติดเตียง เพื่อลดปัญหาการเคลื่อนไหวสามารถช่วยเหลือตนเองได้ และลดภาวะพึ่งพิงญาติในการทำกิจวัตรประจำวัน</a:t>
            </a:r>
          </a:p>
        </p:txBody>
      </p:sp>
    </p:spTree>
    <p:extLst>
      <p:ext uri="{BB962C8B-B14F-4D97-AF65-F5344CB8AC3E}">
        <p14:creationId xmlns:p14="http://schemas.microsoft.com/office/powerpoint/2010/main" val="19422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539552" y="915566"/>
            <a:ext cx="8136000" cy="0"/>
          </a:xfrm>
          <a:prstGeom prst="line">
            <a:avLst/>
          </a:prstGeom>
          <a:ln w="12700">
            <a:solidFill>
              <a:srgbClr val="2F24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648072"/>
          </a:xfrm>
          <a:gradFill flip="none" rotWithShape="1">
            <a:gsLst>
              <a:gs pos="0">
                <a:srgbClr val="372947">
                  <a:shade val="30000"/>
                  <a:satMod val="115000"/>
                </a:srgbClr>
              </a:gs>
              <a:gs pos="50000">
                <a:srgbClr val="372947">
                  <a:shade val="67500"/>
                  <a:satMod val="115000"/>
                </a:srgbClr>
              </a:gs>
              <a:gs pos="100000">
                <a:srgbClr val="372947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การดำเนินงานในสถานการณ์ </a:t>
            </a:r>
            <a:r>
              <a:rPr lang="en-US" sz="24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COVID – 19</a:t>
            </a:r>
          </a:p>
        </p:txBody>
      </p:sp>
      <p:pic>
        <p:nvPicPr>
          <p:cNvPr id="1026" name="Picture 2" descr="https://i1.wp.com/www.icon0.com/wp-content/uploads/2020/05/stock-photo-elder-people-icon-illustration-design-54268.jpg?fit=300%2C300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2333" l="9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3626" y="3482642"/>
            <a:ext cx="505183" cy="5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ancing Old Couple Icon of Glyph style - Available in SVG, PNG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82" y="3846890"/>
            <a:ext cx="402706" cy="40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827584" y="2751187"/>
            <a:ext cx="51125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3. แจ้ง</a:t>
            </a:r>
            <a:r>
              <a:rPr lang="th-TH" sz="1400" b="1" dirty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แนวทางการ</a:t>
            </a:r>
            <a: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ดำเนินงาน ตาม</a:t>
            </a:r>
            <a:r>
              <a:rPr lang="th-TH" sz="1400" b="1" dirty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แนวทางการดูแลผู้สูงอายุ</a:t>
            </a:r>
            <a: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ในช่วง</a:t>
            </a:r>
            <a:b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</a:br>
            <a: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   ที่</a:t>
            </a:r>
            <a:r>
              <a:rPr lang="th-TH" sz="1400" b="1" dirty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มีการระบาดของ</a:t>
            </a:r>
            <a: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เชื้อ </a:t>
            </a:r>
            <a:r>
              <a:rPr lang="en-US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COVID</a:t>
            </a:r>
            <a: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-19 จากคู่มือแนวทาง/ สื่อความรู้ </a:t>
            </a:r>
            <a:b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</a:br>
            <a: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   1 </a:t>
            </a:r>
            <a:r>
              <a:rPr lang="en-US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page </a:t>
            </a:r>
            <a: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ผ่าน</a:t>
            </a:r>
            <a:r>
              <a:rPr lang="th-TH" sz="1400" b="1" dirty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ทาง</a:t>
            </a:r>
            <a:r>
              <a:rPr lang="th-TH" sz="1400" b="1" dirty="0" err="1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ไลน์</a:t>
            </a:r>
            <a:r>
              <a:rPr lang="th-TH" sz="1400" b="1" dirty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กลุ่ม </a:t>
            </a:r>
            <a:r>
              <a:rPr lang="en-US" sz="1400" b="1" dirty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Service Plan </a:t>
            </a:r>
            <a:r>
              <a:rPr lang="th-TH" sz="1400" b="1" dirty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ผู้สูงอายุเขตสุขภาพที่ </a:t>
            </a:r>
            <a: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8</a:t>
            </a:r>
          </a:p>
          <a:p>
            <a:pPr lvl="1" algn="thaiDist"/>
            <a: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   </a:t>
            </a:r>
            <a:r>
              <a:rPr lang="th-TH" sz="12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- การป้องกันไม่ให้ผู้สูงอายุได้รับเชื้อ ติดตาม</a:t>
            </a:r>
            <a:r>
              <a:rPr lang="th-TH" sz="1200" b="1" dirty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คัดกรอง</a:t>
            </a:r>
            <a:r>
              <a:rPr lang="th-TH" sz="12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ผู้สูงอายุการดูแลด้านจิตใจช่วงที่ต้องเก็บตัวอยู่ในบ้าน</a:t>
            </a:r>
            <a:endParaRPr lang="th-TH" sz="1200" b="1" dirty="0">
              <a:solidFill>
                <a:srgbClr val="29123A"/>
              </a:solidFill>
              <a:latin typeface="Kanit Thin" pitchFamily="2" charset="-34"/>
              <a:ea typeface="Calibri"/>
              <a:cs typeface="Kanit Thin" pitchFamily="2" charset="-34"/>
            </a:endParaRPr>
          </a:p>
          <a:p>
            <a:pPr lvl="1" algn="thaiDist"/>
            <a:r>
              <a:rPr lang="th-TH" sz="12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   - การ</a:t>
            </a:r>
            <a:r>
              <a:rPr lang="th-TH" sz="1200" b="1" dirty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ดำเนินการชมรมและโรงเรียนผู้สูงอายุ</a:t>
            </a:r>
          </a:p>
          <a:p>
            <a:pPr lvl="1" algn="thaiDist"/>
            <a:r>
              <a:rPr lang="th-TH" sz="12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   - บริหารจัดการลินิกลดระยะเวลารอคอยให้</a:t>
            </a:r>
            <a:r>
              <a:rPr lang="th-TH" sz="1200" b="1" dirty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คำแนะนำเมื่อผู้สูงอายุ</a:t>
            </a:r>
            <a:r>
              <a:rPr lang="th-TH" sz="12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เจ็บป่วยเข้ารับบริการรักษา</a:t>
            </a:r>
            <a:endParaRPr lang="th-TH" sz="1200" b="1" dirty="0">
              <a:solidFill>
                <a:srgbClr val="29123A"/>
              </a:solidFill>
              <a:latin typeface="Kanit Thin" pitchFamily="2" charset="-34"/>
              <a:ea typeface="Calibri"/>
              <a:cs typeface="Kanit Thin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63888" y="127560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1. ลดการ</a:t>
            </a:r>
            <a:r>
              <a:rPr lang="th-TH" sz="1400" b="1" dirty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จัด</a:t>
            </a:r>
            <a: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ประชุมแบบ </a:t>
            </a:r>
            <a:r>
              <a:rPr lang="en-US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face to face </a:t>
            </a:r>
            <a: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ใช้การประชุมผ่านระบบ </a:t>
            </a:r>
            <a:r>
              <a:rPr lang="en-US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IT </a:t>
            </a:r>
            <a: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เช่นเลื่อนการจัดประชุมของกรมการแพทย์</a:t>
            </a:r>
            <a:endParaRPr lang="th-TH" sz="1400" b="1" dirty="0">
              <a:solidFill>
                <a:srgbClr val="29123A"/>
              </a:solidFill>
              <a:latin typeface="Kanit Thin" pitchFamily="2" charset="-34"/>
              <a:ea typeface="Calibri"/>
              <a:cs typeface="Kanit Thin" pitchFamily="2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899592" y="987574"/>
            <a:ext cx="2592288" cy="1440160"/>
            <a:chOff x="971600" y="987574"/>
            <a:chExt cx="2592288" cy="1440160"/>
          </a:xfrm>
        </p:grpSpPr>
        <p:sp>
          <p:nvSpPr>
            <p:cNvPr id="5" name="วงรี 4"/>
            <p:cNvSpPr/>
            <p:nvPr/>
          </p:nvSpPr>
          <p:spPr>
            <a:xfrm>
              <a:off x="971600" y="1347614"/>
              <a:ext cx="2592288" cy="10801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latin typeface="Kanit Thin" pitchFamily="2" charset="-34"/>
                <a:cs typeface="Kanit Thin" pitchFamily="2" charset="-34"/>
              </a:endParaRPr>
            </a:p>
          </p:txBody>
        </p:sp>
        <p:pic>
          <p:nvPicPr>
            <p:cNvPr id="1028" name="Picture 4" descr="ประชุมคน ดาวน์โหลดรูปภาพ (รหัส) 400231027_ขนาด 1 MB_รูปแบบรูปภาพ ...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33140" y1="38030" x2="35000" y2="36252"/>
                          <a14:backgroundMark x1="32907" y1="39672" x2="33372" y2="40766"/>
                          <a14:backgroundMark x1="65581" y1="42271" x2="67442" y2="37346"/>
                          <a14:backgroundMark x1="65814" y1="43502" x2="65581" y2="42271"/>
                          <a14:backgroundMark x1="33372" y1="42134" x2="32674" y2="40766"/>
                          <a14:backgroundMark x1="37209" y1="44049" x2="42674" y2="43912"/>
                          <a14:backgroundMark x1="57442" y1="44186" x2="61512" y2="44186"/>
                          <a14:backgroundMark x1="31163" y1="51300" x2="30116" y2="52531"/>
                          <a14:backgroundMark x1="30698" y1="51984" x2="31512" y2="499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3" t="21221" r="7650" b="15491"/>
            <a:stretch/>
          </p:blipFill>
          <p:spPr bwMode="auto">
            <a:xfrm>
              <a:off x="1403648" y="987574"/>
              <a:ext cx="1872208" cy="1226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LINE Account Connect Official Page | LINE for Busin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5766"/>
            <a:ext cx="1006741" cy="194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คู่มือประชาชน – กรมหม่อนไหม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77" y="3651870"/>
            <a:ext cx="1072695" cy="106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คู่มือการจัดสอบ O-NET ชั้น ป.6 และชั้น ม.3 ปีการศึกษา 2560 - สพป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4375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ลูกศรเลี้ยว, ลูกศร, ลูกศรสีแดง, 3 มิติลูกศรภาพ PNG และ PSD สำหรับ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21895" r="7451" b="9375"/>
          <a:stretch/>
        </p:blipFill>
        <p:spPr bwMode="auto">
          <a:xfrm>
            <a:off x="7092280" y="3795886"/>
            <a:ext cx="720080" cy="49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ลูกศรเลี้ยว, ลูกศร, ลูกศรสีแดง, 3 มิติลูกศรภาพ PNG และ PSD สำหรับ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21895" r="7451" b="9375"/>
          <a:stretch/>
        </p:blipFill>
        <p:spPr bwMode="auto">
          <a:xfrm flipV="1">
            <a:off x="7092280" y="3003798"/>
            <a:ext cx="720080" cy="49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3676096" y="2067694"/>
            <a:ext cx="3992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/>
            <a: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2. ปรับเปลี่ยนรูปแบบการประเมินคลินิกผู้สูงอายุ</a:t>
            </a:r>
            <a:endParaRPr lang="th-TH" sz="1400" b="1" dirty="0">
              <a:solidFill>
                <a:srgbClr val="29123A"/>
              </a:solidFill>
              <a:latin typeface="Kanit Thin" pitchFamily="2" charset="-34"/>
              <a:ea typeface="Calibri"/>
              <a:cs typeface="Kanit Thi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35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648072"/>
          </a:xfrm>
          <a:gradFill flip="none" rotWithShape="1">
            <a:gsLst>
              <a:gs pos="0">
                <a:srgbClr val="372947">
                  <a:shade val="30000"/>
                  <a:satMod val="115000"/>
                </a:srgbClr>
              </a:gs>
              <a:gs pos="50000">
                <a:srgbClr val="372947">
                  <a:shade val="67500"/>
                  <a:satMod val="115000"/>
                </a:srgbClr>
              </a:gs>
              <a:gs pos="100000">
                <a:srgbClr val="372947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ปัจจัยความสำเร็จ อุปสรรคการดำเนินงาน</a:t>
            </a:r>
            <a:endParaRPr lang="th-TH" sz="1800" b="1" dirty="0">
              <a:solidFill>
                <a:schemeClr val="bg1"/>
              </a:solidFill>
              <a:latin typeface="Kanit Thin" pitchFamily="2" charset="-34"/>
              <a:cs typeface="Kanit Thin" pitchFamily="2" charset="-34"/>
            </a:endParaRPr>
          </a:p>
        </p:txBody>
      </p:sp>
      <p:pic>
        <p:nvPicPr>
          <p:cNvPr id="1026" name="Picture 2" descr="https://i1.wp.com/www.icon0.com/wp-content/uploads/2020/05/stock-photo-elder-people-icon-illustration-design-54268.jpg?fit=300%2C300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2333" l="9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3626" y="3482642"/>
            <a:ext cx="505183" cy="5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ancing Old Couple Icon of Glyph style - Available in SVG, PNG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82" y="3846890"/>
            <a:ext cx="402706" cy="40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7504" y="1131590"/>
            <a:ext cx="4091578" cy="3816424"/>
            <a:chOff x="425449" y="1131590"/>
            <a:chExt cx="4091578" cy="381642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31976" y="1131590"/>
              <a:ext cx="4032000" cy="0"/>
            </a:xfrm>
            <a:prstGeom prst="line">
              <a:avLst/>
            </a:prstGeom>
            <a:ln w="12700">
              <a:solidFill>
                <a:srgbClr val="2F24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 bwMode="auto">
            <a:xfrm>
              <a:off x="425449" y="1195388"/>
              <a:ext cx="4091578" cy="375262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square" lIns="108000" tIns="108000" rIns="108000" bIns="108000" rtlCol="0" anchor="ctr">
              <a:noAutofit/>
            </a:bodyPr>
            <a:lstStyle/>
            <a:p>
              <a:pPr marR="0" lvl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0123"/>
                </a:buClr>
                <a:buSzTx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nit Thin" pitchFamily="2" charset="-34"/>
                <a:cs typeface="Kanit Thin" pitchFamily="2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99992" y="1131590"/>
            <a:ext cx="4367070" cy="3816424"/>
            <a:chOff x="577849" y="1283990"/>
            <a:chExt cx="4091578" cy="381642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84376" y="1283990"/>
              <a:ext cx="4032000" cy="0"/>
            </a:xfrm>
            <a:prstGeom prst="line">
              <a:avLst/>
            </a:prstGeom>
            <a:ln w="12700">
              <a:solidFill>
                <a:srgbClr val="2F24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 bwMode="auto">
            <a:xfrm>
              <a:off x="577849" y="1347788"/>
              <a:ext cx="4091578" cy="375262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square" lIns="108000" tIns="108000" rIns="108000" bIns="108000" rtlCol="0" anchor="ctr">
              <a:noAutofit/>
            </a:bodyPr>
            <a:lstStyle/>
            <a:p>
              <a:pPr marR="0" lvl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0123"/>
                </a:buClr>
                <a:buSzTx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nit Thin" pitchFamily="2" charset="-34"/>
                <a:cs typeface="Kanit Thin" pitchFamily="2" charset="-34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7504" y="771550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1600" b="1" dirty="0" smtClean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ปัจจัยความสำเร็จ</a:t>
            </a:r>
            <a:endParaRPr lang="th-TH" sz="1600" b="1" dirty="0">
              <a:solidFill>
                <a:srgbClr val="29123A"/>
              </a:solidFill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7984" y="771550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อุปสรรคการดำเนินงาน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275606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Kanit Thin" pitchFamily="2" charset="-34"/>
                <a:cs typeface="Kanit Thin" pitchFamily="2" charset="-34"/>
              </a:rPr>
              <a:t>1. 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ผู้บริหาร</a:t>
            </a: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เข้าใจให้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ความสำคัญกับการขับเคลื่อน</a:t>
            </a: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นโยบาย</a:t>
            </a:r>
            <a:br>
              <a:rPr lang="th-TH" sz="1400" b="1" dirty="0" smtClean="0">
                <a:latin typeface="Kanit Thin" pitchFamily="2" charset="-34"/>
                <a:cs typeface="Kanit Thin" pitchFamily="2" charset="-34"/>
              </a:rPr>
            </a:b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   อย่างต่อเนื่องและความร่วมมือของหน่วยวิชาการ เช่น </a:t>
            </a:r>
            <a:br>
              <a:rPr lang="th-TH" sz="1400" b="1" dirty="0" smtClean="0">
                <a:latin typeface="Kanit Thin" pitchFamily="2" charset="-34"/>
                <a:cs typeface="Kanit Thin" pitchFamily="2" charset="-34"/>
              </a:rPr>
            </a:b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   กรมอนามัย กรมการแพทย์ เป็นต้น</a:t>
            </a:r>
            <a:endParaRPr lang="en-US" sz="1400" b="1" dirty="0">
              <a:latin typeface="Kanit Thin" pitchFamily="2" charset="-34"/>
              <a:cs typeface="Kanit Thin" pitchFamily="2" charset="-34"/>
            </a:endParaRPr>
          </a:p>
          <a:p>
            <a:r>
              <a:rPr lang="en-US" sz="1400" b="1" dirty="0">
                <a:latin typeface="Kanit Thin" pitchFamily="2" charset="-34"/>
                <a:cs typeface="Kanit Thin" pitchFamily="2" charset="-34"/>
              </a:rPr>
              <a:t>2. 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ผู้บริหาร/ภาคีเครือข่ายที่เกี่ยวข้อง/ความ</a:t>
            </a: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ร่วมมือ </a:t>
            </a:r>
            <a:br>
              <a:rPr lang="th-TH" sz="1400" b="1" dirty="0" smtClean="0">
                <a:latin typeface="Kanit Thin" pitchFamily="2" charset="-34"/>
                <a:cs typeface="Kanit Thin" pitchFamily="2" charset="-34"/>
              </a:rPr>
            </a:b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   ระหว่างบุคลากร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ภาคีเครือข่าย เช่น ท้องถิ่น/</a:t>
            </a: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จังหวัด</a:t>
            </a:r>
            <a:br>
              <a:rPr lang="th-TH" sz="1400" b="1" dirty="0" smtClean="0">
                <a:latin typeface="Kanit Thin" pitchFamily="2" charset="-34"/>
                <a:cs typeface="Kanit Thin" pitchFamily="2" charset="-34"/>
              </a:rPr>
            </a:b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   ติดตามการดำเนินงาน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ให้ความสำคัญกับการ</a:t>
            </a: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ขับเคลื่อน</a:t>
            </a:r>
            <a:br>
              <a:rPr lang="th-TH" sz="1400" b="1" dirty="0" smtClean="0">
                <a:latin typeface="Kanit Thin" pitchFamily="2" charset="-34"/>
                <a:cs typeface="Kanit Thin" pitchFamily="2" charset="-34"/>
              </a:rPr>
            </a:b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   นโยบายที่ต่อเนื่อง</a:t>
            </a:r>
            <a:endParaRPr lang="en-US" sz="1400" b="1" dirty="0">
              <a:latin typeface="Kanit Thin" pitchFamily="2" charset="-34"/>
              <a:cs typeface="Kanit Thin" pitchFamily="2" charset="-34"/>
            </a:endParaRPr>
          </a:p>
          <a:p>
            <a:r>
              <a:rPr lang="en-US" sz="1400" b="1" dirty="0">
                <a:latin typeface="Kanit Thin" pitchFamily="2" charset="-34"/>
                <a:cs typeface="Kanit Thin" pitchFamily="2" charset="-34"/>
              </a:rPr>
              <a:t>3</a:t>
            </a:r>
            <a:r>
              <a:rPr lang="en-US" sz="1400" b="1" dirty="0" smtClean="0">
                <a:latin typeface="Kanit Thin" pitchFamily="2" charset="-34"/>
                <a:cs typeface="Kanit Thin" pitchFamily="2" charset="-34"/>
              </a:rPr>
              <a:t>. </a:t>
            </a:r>
            <a:r>
              <a:rPr lang="en-US" sz="1400" b="1" dirty="0">
                <a:latin typeface="Kanit Thin" pitchFamily="2" charset="-34"/>
                <a:cs typeface="Kanit Thin" pitchFamily="2" charset="-34"/>
              </a:rPr>
              <a:t>CM 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บริหารจัดการ</a:t>
            </a: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/ประสานงาน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ได้ดี  </a:t>
            </a:r>
            <a:endParaRPr lang="en-US" sz="1400" b="1" dirty="0">
              <a:latin typeface="Kanit Thin" pitchFamily="2" charset="-34"/>
              <a:cs typeface="Kanit Thin" pitchFamily="2" charset="-34"/>
            </a:endParaRPr>
          </a:p>
          <a:p>
            <a:r>
              <a:rPr lang="en-US" sz="1400" b="1" dirty="0">
                <a:latin typeface="Kanit Thin" pitchFamily="2" charset="-34"/>
                <a:cs typeface="Kanit Thin" pitchFamily="2" charset="-34"/>
              </a:rPr>
              <a:t>4</a:t>
            </a:r>
            <a:r>
              <a:rPr lang="en-US" sz="1400" b="1" dirty="0" smtClean="0">
                <a:latin typeface="Kanit Thin" pitchFamily="2" charset="-34"/>
                <a:cs typeface="Kanit Thin" pitchFamily="2" charset="-34"/>
              </a:rPr>
              <a:t>. </a:t>
            </a: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มีช่องทางการ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ติดต่อสื่อสาร ประสานงานทางผ่าน</a:t>
            </a: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ทาง</a:t>
            </a:r>
            <a:br>
              <a:rPr lang="th-TH" sz="1400" b="1" dirty="0" smtClean="0">
                <a:latin typeface="Kanit Thin" pitchFamily="2" charset="-34"/>
                <a:cs typeface="Kanit Thin" pitchFamily="2" charset="-34"/>
              </a:rPr>
            </a:b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   </a:t>
            </a:r>
            <a:r>
              <a:rPr lang="th-TH" sz="1400" b="1" dirty="0" err="1" smtClean="0">
                <a:latin typeface="Kanit Thin" pitchFamily="2" charset="-34"/>
                <a:cs typeface="Kanit Thin" pitchFamily="2" charset="-34"/>
              </a:rPr>
              <a:t>ไลน์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กลุ่ม </a:t>
            </a:r>
            <a:r>
              <a:rPr lang="en-US" sz="1400" b="1" dirty="0">
                <a:latin typeface="Kanit Thin" pitchFamily="2" charset="-34"/>
                <a:cs typeface="Kanit Thin" pitchFamily="2" charset="-34"/>
              </a:rPr>
              <a:t>Service Plan 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ผู้สูงอายุเขตสุขภาพที่ </a:t>
            </a: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8</a:t>
            </a:r>
          </a:p>
        </p:txBody>
      </p:sp>
      <p:grpSp>
        <p:nvGrpSpPr>
          <p:cNvPr id="10" name="กลุ่ม 9"/>
          <p:cNvGrpSpPr/>
          <p:nvPr/>
        </p:nvGrpSpPr>
        <p:grpSpPr>
          <a:xfrm>
            <a:off x="3635896" y="3888432"/>
            <a:ext cx="1204794" cy="915566"/>
            <a:chOff x="3635896" y="4083918"/>
            <a:chExt cx="1204794" cy="915566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3635896" y="4083918"/>
              <a:ext cx="720080" cy="718534"/>
              <a:chOff x="2795327" y="3435846"/>
              <a:chExt cx="1175716" cy="1173191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84">
                <a:extLst>
                  <a:ext uri="{FF2B5EF4-FFF2-40B4-BE49-F238E27FC236}">
                    <a16:creationId xmlns="" xmlns:a16="http://schemas.microsoft.com/office/drawing/2014/main" id="{BE600141-B9BE-45E7-875F-8FACF5336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327" y="3435846"/>
                <a:ext cx="1175716" cy="1173191"/>
              </a:xfrm>
              <a:custGeom>
                <a:avLst/>
                <a:gdLst>
                  <a:gd name="T0" fmla="*/ 1172 w 1182"/>
                  <a:gd name="T1" fmla="*/ 706 h 1179"/>
                  <a:gd name="T2" fmla="*/ 1182 w 1182"/>
                  <a:gd name="T3" fmla="*/ 619 h 1179"/>
                  <a:gd name="T4" fmla="*/ 1082 w 1182"/>
                  <a:gd name="T5" fmla="*/ 588 h 1179"/>
                  <a:gd name="T6" fmla="*/ 1075 w 1182"/>
                  <a:gd name="T7" fmla="*/ 511 h 1179"/>
                  <a:gd name="T8" fmla="*/ 1168 w 1182"/>
                  <a:gd name="T9" fmla="*/ 459 h 1179"/>
                  <a:gd name="T10" fmla="*/ 1143 w 1182"/>
                  <a:gd name="T11" fmla="*/ 377 h 1179"/>
                  <a:gd name="T12" fmla="*/ 1038 w 1182"/>
                  <a:gd name="T13" fmla="*/ 389 h 1179"/>
                  <a:gd name="T14" fmla="*/ 999 w 1182"/>
                  <a:gd name="T15" fmla="*/ 319 h 1179"/>
                  <a:gd name="T16" fmla="*/ 1062 w 1182"/>
                  <a:gd name="T17" fmla="*/ 234 h 1179"/>
                  <a:gd name="T18" fmla="*/ 1006 w 1182"/>
                  <a:gd name="T19" fmla="*/ 171 h 1179"/>
                  <a:gd name="T20" fmla="*/ 916 w 1182"/>
                  <a:gd name="T21" fmla="*/ 224 h 1179"/>
                  <a:gd name="T22" fmla="*/ 850 w 1182"/>
                  <a:gd name="T23" fmla="*/ 175 h 1179"/>
                  <a:gd name="T24" fmla="*/ 873 w 1182"/>
                  <a:gd name="T25" fmla="*/ 72 h 1179"/>
                  <a:gd name="T26" fmla="*/ 797 w 1182"/>
                  <a:gd name="T27" fmla="*/ 37 h 1179"/>
                  <a:gd name="T28" fmla="*/ 735 w 1182"/>
                  <a:gd name="T29" fmla="*/ 123 h 1179"/>
                  <a:gd name="T30" fmla="*/ 654 w 1182"/>
                  <a:gd name="T31" fmla="*/ 105 h 1179"/>
                  <a:gd name="T32" fmla="*/ 633 w 1182"/>
                  <a:gd name="T33" fmla="*/ 2 h 1179"/>
                  <a:gd name="T34" fmla="*/ 591 w 1182"/>
                  <a:gd name="T35" fmla="*/ 0 h 1179"/>
                  <a:gd name="T36" fmla="*/ 549 w 1182"/>
                  <a:gd name="T37" fmla="*/ 2 h 1179"/>
                  <a:gd name="T38" fmla="*/ 528 w 1182"/>
                  <a:gd name="T39" fmla="*/ 105 h 1179"/>
                  <a:gd name="T40" fmla="*/ 447 w 1182"/>
                  <a:gd name="T41" fmla="*/ 123 h 1179"/>
                  <a:gd name="T42" fmla="*/ 386 w 1182"/>
                  <a:gd name="T43" fmla="*/ 37 h 1179"/>
                  <a:gd name="T44" fmla="*/ 310 w 1182"/>
                  <a:gd name="T45" fmla="*/ 72 h 1179"/>
                  <a:gd name="T46" fmla="*/ 333 w 1182"/>
                  <a:gd name="T47" fmla="*/ 175 h 1179"/>
                  <a:gd name="T48" fmla="*/ 267 w 1182"/>
                  <a:gd name="T49" fmla="*/ 224 h 1179"/>
                  <a:gd name="T50" fmla="*/ 176 w 1182"/>
                  <a:gd name="T51" fmla="*/ 171 h 1179"/>
                  <a:gd name="T52" fmla="*/ 120 w 1182"/>
                  <a:gd name="T53" fmla="*/ 234 h 1179"/>
                  <a:gd name="T54" fmla="*/ 183 w 1182"/>
                  <a:gd name="T55" fmla="*/ 319 h 1179"/>
                  <a:gd name="T56" fmla="*/ 144 w 1182"/>
                  <a:gd name="T57" fmla="*/ 389 h 1179"/>
                  <a:gd name="T58" fmla="*/ 40 w 1182"/>
                  <a:gd name="T59" fmla="*/ 377 h 1179"/>
                  <a:gd name="T60" fmla="*/ 14 w 1182"/>
                  <a:gd name="T61" fmla="*/ 459 h 1179"/>
                  <a:gd name="T62" fmla="*/ 107 w 1182"/>
                  <a:gd name="T63" fmla="*/ 511 h 1179"/>
                  <a:gd name="T64" fmla="*/ 100 w 1182"/>
                  <a:gd name="T65" fmla="*/ 588 h 1179"/>
                  <a:gd name="T66" fmla="*/ 0 w 1182"/>
                  <a:gd name="T67" fmla="*/ 619 h 1179"/>
                  <a:gd name="T68" fmla="*/ 10 w 1182"/>
                  <a:gd name="T69" fmla="*/ 706 h 1179"/>
                  <a:gd name="T70" fmla="*/ 116 w 1182"/>
                  <a:gd name="T71" fmla="*/ 716 h 1179"/>
                  <a:gd name="T72" fmla="*/ 140 w 1182"/>
                  <a:gd name="T73" fmla="*/ 786 h 1179"/>
                  <a:gd name="T74" fmla="*/ 61 w 1182"/>
                  <a:gd name="T75" fmla="*/ 856 h 1179"/>
                  <a:gd name="T76" fmla="*/ 107 w 1182"/>
                  <a:gd name="T77" fmla="*/ 932 h 1179"/>
                  <a:gd name="T78" fmla="*/ 207 w 1182"/>
                  <a:gd name="T79" fmla="*/ 898 h 1179"/>
                  <a:gd name="T80" fmla="*/ 256 w 1182"/>
                  <a:gd name="T81" fmla="*/ 951 h 1179"/>
                  <a:gd name="T82" fmla="*/ 212 w 1182"/>
                  <a:gd name="T83" fmla="*/ 1047 h 1179"/>
                  <a:gd name="T84" fmla="*/ 285 w 1182"/>
                  <a:gd name="T85" fmla="*/ 1099 h 1179"/>
                  <a:gd name="T86" fmla="*/ 363 w 1182"/>
                  <a:gd name="T87" fmla="*/ 1027 h 1179"/>
                  <a:gd name="T88" fmla="*/ 427 w 1182"/>
                  <a:gd name="T89" fmla="*/ 1055 h 1179"/>
                  <a:gd name="T90" fmla="*/ 426 w 1182"/>
                  <a:gd name="T91" fmla="*/ 1161 h 1179"/>
                  <a:gd name="T92" fmla="*/ 514 w 1182"/>
                  <a:gd name="T93" fmla="*/ 1179 h 1179"/>
                  <a:gd name="T94" fmla="*/ 557 w 1182"/>
                  <a:gd name="T95" fmla="*/ 1082 h 1179"/>
                  <a:gd name="T96" fmla="*/ 591 w 1182"/>
                  <a:gd name="T97" fmla="*/ 1083 h 1179"/>
                  <a:gd name="T98" fmla="*/ 626 w 1182"/>
                  <a:gd name="T99" fmla="*/ 1082 h 1179"/>
                  <a:gd name="T100" fmla="*/ 668 w 1182"/>
                  <a:gd name="T101" fmla="*/ 1179 h 1179"/>
                  <a:gd name="T102" fmla="*/ 756 w 1182"/>
                  <a:gd name="T103" fmla="*/ 1161 h 1179"/>
                  <a:gd name="T104" fmla="*/ 755 w 1182"/>
                  <a:gd name="T105" fmla="*/ 1055 h 1179"/>
                  <a:gd name="T106" fmla="*/ 819 w 1182"/>
                  <a:gd name="T107" fmla="*/ 1027 h 1179"/>
                  <a:gd name="T108" fmla="*/ 897 w 1182"/>
                  <a:gd name="T109" fmla="*/ 1099 h 1179"/>
                  <a:gd name="T110" fmla="*/ 970 w 1182"/>
                  <a:gd name="T111" fmla="*/ 1047 h 1179"/>
                  <a:gd name="T112" fmla="*/ 927 w 1182"/>
                  <a:gd name="T113" fmla="*/ 951 h 1179"/>
                  <a:gd name="T114" fmla="*/ 975 w 1182"/>
                  <a:gd name="T115" fmla="*/ 898 h 1179"/>
                  <a:gd name="T116" fmla="*/ 1076 w 1182"/>
                  <a:gd name="T117" fmla="*/ 932 h 1179"/>
                  <a:gd name="T118" fmla="*/ 1121 w 1182"/>
                  <a:gd name="T119" fmla="*/ 856 h 1179"/>
                  <a:gd name="T120" fmla="*/ 1042 w 1182"/>
                  <a:gd name="T121" fmla="*/ 786 h 1179"/>
                  <a:gd name="T122" fmla="*/ 1066 w 1182"/>
                  <a:gd name="T123" fmla="*/ 716 h 1179"/>
                  <a:gd name="T124" fmla="*/ 1172 w 1182"/>
                  <a:gd name="T125" fmla="*/ 706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82" h="1179">
                    <a:moveTo>
                      <a:pt x="1172" y="706"/>
                    </a:moveTo>
                    <a:cubicBezTo>
                      <a:pt x="1177" y="678"/>
                      <a:pt x="1181" y="649"/>
                      <a:pt x="1182" y="619"/>
                    </a:cubicBezTo>
                    <a:cubicBezTo>
                      <a:pt x="1082" y="588"/>
                      <a:pt x="1082" y="588"/>
                      <a:pt x="1082" y="588"/>
                    </a:cubicBezTo>
                    <a:cubicBezTo>
                      <a:pt x="1082" y="562"/>
                      <a:pt x="1080" y="536"/>
                      <a:pt x="1075" y="511"/>
                    </a:cubicBezTo>
                    <a:cubicBezTo>
                      <a:pt x="1168" y="459"/>
                      <a:pt x="1168" y="459"/>
                      <a:pt x="1168" y="459"/>
                    </a:cubicBezTo>
                    <a:cubicBezTo>
                      <a:pt x="1161" y="431"/>
                      <a:pt x="1153" y="403"/>
                      <a:pt x="1143" y="377"/>
                    </a:cubicBezTo>
                    <a:cubicBezTo>
                      <a:pt x="1038" y="389"/>
                      <a:pt x="1038" y="389"/>
                      <a:pt x="1038" y="389"/>
                    </a:cubicBezTo>
                    <a:cubicBezTo>
                      <a:pt x="1027" y="364"/>
                      <a:pt x="1014" y="341"/>
                      <a:pt x="999" y="319"/>
                    </a:cubicBezTo>
                    <a:cubicBezTo>
                      <a:pt x="1062" y="234"/>
                      <a:pt x="1062" y="234"/>
                      <a:pt x="1062" y="234"/>
                    </a:cubicBezTo>
                    <a:cubicBezTo>
                      <a:pt x="1045" y="211"/>
                      <a:pt x="1026" y="190"/>
                      <a:pt x="1006" y="171"/>
                    </a:cubicBezTo>
                    <a:cubicBezTo>
                      <a:pt x="916" y="224"/>
                      <a:pt x="916" y="224"/>
                      <a:pt x="916" y="224"/>
                    </a:cubicBezTo>
                    <a:cubicBezTo>
                      <a:pt x="895" y="206"/>
                      <a:pt x="873" y="189"/>
                      <a:pt x="850" y="175"/>
                    </a:cubicBezTo>
                    <a:cubicBezTo>
                      <a:pt x="873" y="72"/>
                      <a:pt x="873" y="72"/>
                      <a:pt x="873" y="72"/>
                    </a:cubicBezTo>
                    <a:cubicBezTo>
                      <a:pt x="848" y="58"/>
                      <a:pt x="823" y="47"/>
                      <a:pt x="797" y="37"/>
                    </a:cubicBezTo>
                    <a:cubicBezTo>
                      <a:pt x="735" y="123"/>
                      <a:pt x="735" y="123"/>
                      <a:pt x="735" y="123"/>
                    </a:cubicBezTo>
                    <a:cubicBezTo>
                      <a:pt x="709" y="115"/>
                      <a:pt x="682" y="109"/>
                      <a:pt x="654" y="105"/>
                    </a:cubicBezTo>
                    <a:cubicBezTo>
                      <a:pt x="633" y="2"/>
                      <a:pt x="633" y="2"/>
                      <a:pt x="633" y="2"/>
                    </a:cubicBezTo>
                    <a:cubicBezTo>
                      <a:pt x="619" y="1"/>
                      <a:pt x="605" y="0"/>
                      <a:pt x="591" y="0"/>
                    </a:cubicBezTo>
                    <a:cubicBezTo>
                      <a:pt x="577" y="0"/>
                      <a:pt x="563" y="1"/>
                      <a:pt x="549" y="2"/>
                    </a:cubicBezTo>
                    <a:cubicBezTo>
                      <a:pt x="528" y="105"/>
                      <a:pt x="528" y="105"/>
                      <a:pt x="528" y="105"/>
                    </a:cubicBezTo>
                    <a:cubicBezTo>
                      <a:pt x="500" y="109"/>
                      <a:pt x="473" y="115"/>
                      <a:pt x="447" y="123"/>
                    </a:cubicBezTo>
                    <a:cubicBezTo>
                      <a:pt x="386" y="37"/>
                      <a:pt x="386" y="37"/>
                      <a:pt x="386" y="37"/>
                    </a:cubicBezTo>
                    <a:cubicBezTo>
                      <a:pt x="359" y="47"/>
                      <a:pt x="334" y="58"/>
                      <a:pt x="310" y="72"/>
                    </a:cubicBezTo>
                    <a:cubicBezTo>
                      <a:pt x="333" y="175"/>
                      <a:pt x="333" y="175"/>
                      <a:pt x="333" y="175"/>
                    </a:cubicBezTo>
                    <a:cubicBezTo>
                      <a:pt x="309" y="189"/>
                      <a:pt x="287" y="206"/>
                      <a:pt x="267" y="224"/>
                    </a:cubicBezTo>
                    <a:cubicBezTo>
                      <a:pt x="176" y="171"/>
                      <a:pt x="176" y="171"/>
                      <a:pt x="176" y="171"/>
                    </a:cubicBezTo>
                    <a:cubicBezTo>
                      <a:pt x="156" y="190"/>
                      <a:pt x="137" y="211"/>
                      <a:pt x="120" y="234"/>
                    </a:cubicBezTo>
                    <a:cubicBezTo>
                      <a:pt x="183" y="319"/>
                      <a:pt x="183" y="319"/>
                      <a:pt x="183" y="319"/>
                    </a:cubicBezTo>
                    <a:cubicBezTo>
                      <a:pt x="168" y="341"/>
                      <a:pt x="155" y="364"/>
                      <a:pt x="144" y="389"/>
                    </a:cubicBezTo>
                    <a:cubicBezTo>
                      <a:pt x="40" y="377"/>
                      <a:pt x="40" y="377"/>
                      <a:pt x="40" y="377"/>
                    </a:cubicBezTo>
                    <a:cubicBezTo>
                      <a:pt x="29" y="403"/>
                      <a:pt x="21" y="431"/>
                      <a:pt x="14" y="459"/>
                    </a:cubicBezTo>
                    <a:cubicBezTo>
                      <a:pt x="107" y="511"/>
                      <a:pt x="107" y="511"/>
                      <a:pt x="107" y="511"/>
                    </a:cubicBezTo>
                    <a:cubicBezTo>
                      <a:pt x="103" y="536"/>
                      <a:pt x="100" y="562"/>
                      <a:pt x="100" y="588"/>
                    </a:cubicBezTo>
                    <a:cubicBezTo>
                      <a:pt x="0" y="619"/>
                      <a:pt x="0" y="619"/>
                      <a:pt x="0" y="619"/>
                    </a:cubicBezTo>
                    <a:cubicBezTo>
                      <a:pt x="1" y="649"/>
                      <a:pt x="5" y="678"/>
                      <a:pt x="10" y="706"/>
                    </a:cubicBezTo>
                    <a:cubicBezTo>
                      <a:pt x="116" y="716"/>
                      <a:pt x="116" y="716"/>
                      <a:pt x="116" y="716"/>
                    </a:cubicBezTo>
                    <a:cubicBezTo>
                      <a:pt x="122" y="740"/>
                      <a:pt x="130" y="764"/>
                      <a:pt x="140" y="786"/>
                    </a:cubicBezTo>
                    <a:cubicBezTo>
                      <a:pt x="61" y="856"/>
                      <a:pt x="61" y="856"/>
                      <a:pt x="61" y="856"/>
                    </a:cubicBezTo>
                    <a:cubicBezTo>
                      <a:pt x="74" y="883"/>
                      <a:pt x="90" y="908"/>
                      <a:pt x="107" y="932"/>
                    </a:cubicBezTo>
                    <a:cubicBezTo>
                      <a:pt x="207" y="898"/>
                      <a:pt x="207" y="898"/>
                      <a:pt x="207" y="898"/>
                    </a:cubicBezTo>
                    <a:cubicBezTo>
                      <a:pt x="222" y="917"/>
                      <a:pt x="238" y="934"/>
                      <a:pt x="256" y="951"/>
                    </a:cubicBezTo>
                    <a:cubicBezTo>
                      <a:pt x="212" y="1047"/>
                      <a:pt x="212" y="1047"/>
                      <a:pt x="212" y="1047"/>
                    </a:cubicBezTo>
                    <a:cubicBezTo>
                      <a:pt x="235" y="1066"/>
                      <a:pt x="259" y="1083"/>
                      <a:pt x="285" y="1099"/>
                    </a:cubicBezTo>
                    <a:cubicBezTo>
                      <a:pt x="363" y="1027"/>
                      <a:pt x="363" y="1027"/>
                      <a:pt x="363" y="1027"/>
                    </a:cubicBezTo>
                    <a:cubicBezTo>
                      <a:pt x="384" y="1038"/>
                      <a:pt x="405" y="1047"/>
                      <a:pt x="427" y="1055"/>
                    </a:cubicBezTo>
                    <a:cubicBezTo>
                      <a:pt x="426" y="1161"/>
                      <a:pt x="426" y="1161"/>
                      <a:pt x="426" y="1161"/>
                    </a:cubicBezTo>
                    <a:cubicBezTo>
                      <a:pt x="455" y="1169"/>
                      <a:pt x="484" y="1175"/>
                      <a:pt x="514" y="1179"/>
                    </a:cubicBezTo>
                    <a:cubicBezTo>
                      <a:pt x="557" y="1082"/>
                      <a:pt x="557" y="1082"/>
                      <a:pt x="557" y="1082"/>
                    </a:cubicBezTo>
                    <a:cubicBezTo>
                      <a:pt x="568" y="1083"/>
                      <a:pt x="580" y="1083"/>
                      <a:pt x="591" y="1083"/>
                    </a:cubicBezTo>
                    <a:cubicBezTo>
                      <a:pt x="603" y="1083"/>
                      <a:pt x="614" y="1083"/>
                      <a:pt x="626" y="1082"/>
                    </a:cubicBezTo>
                    <a:cubicBezTo>
                      <a:pt x="668" y="1179"/>
                      <a:pt x="668" y="1179"/>
                      <a:pt x="668" y="1179"/>
                    </a:cubicBezTo>
                    <a:cubicBezTo>
                      <a:pt x="698" y="1175"/>
                      <a:pt x="728" y="1169"/>
                      <a:pt x="756" y="1161"/>
                    </a:cubicBezTo>
                    <a:cubicBezTo>
                      <a:pt x="755" y="1055"/>
                      <a:pt x="755" y="1055"/>
                      <a:pt x="755" y="1055"/>
                    </a:cubicBezTo>
                    <a:cubicBezTo>
                      <a:pt x="777" y="1047"/>
                      <a:pt x="799" y="1038"/>
                      <a:pt x="819" y="1027"/>
                    </a:cubicBezTo>
                    <a:cubicBezTo>
                      <a:pt x="897" y="1099"/>
                      <a:pt x="897" y="1099"/>
                      <a:pt x="897" y="1099"/>
                    </a:cubicBezTo>
                    <a:cubicBezTo>
                      <a:pt x="923" y="1083"/>
                      <a:pt x="947" y="1066"/>
                      <a:pt x="970" y="1047"/>
                    </a:cubicBezTo>
                    <a:cubicBezTo>
                      <a:pt x="927" y="951"/>
                      <a:pt x="927" y="951"/>
                      <a:pt x="927" y="951"/>
                    </a:cubicBezTo>
                    <a:cubicBezTo>
                      <a:pt x="944" y="934"/>
                      <a:pt x="960" y="917"/>
                      <a:pt x="975" y="898"/>
                    </a:cubicBezTo>
                    <a:cubicBezTo>
                      <a:pt x="1076" y="932"/>
                      <a:pt x="1076" y="932"/>
                      <a:pt x="1076" y="932"/>
                    </a:cubicBezTo>
                    <a:cubicBezTo>
                      <a:pt x="1093" y="908"/>
                      <a:pt x="1108" y="883"/>
                      <a:pt x="1121" y="856"/>
                    </a:cubicBezTo>
                    <a:cubicBezTo>
                      <a:pt x="1042" y="786"/>
                      <a:pt x="1042" y="786"/>
                      <a:pt x="1042" y="786"/>
                    </a:cubicBezTo>
                    <a:cubicBezTo>
                      <a:pt x="1052" y="764"/>
                      <a:pt x="1060" y="740"/>
                      <a:pt x="1066" y="716"/>
                    </a:cubicBezTo>
                    <a:lnTo>
                      <a:pt x="1172" y="706"/>
                    </a:lnTo>
                    <a:close/>
                  </a:path>
                </a:pathLst>
              </a:custGeom>
              <a:solidFill>
                <a:srgbClr val="04012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Kanit Thin" pitchFamily="2" charset="-34"/>
                  <a:ea typeface="Open Sans" panose="020B0606030504020204" pitchFamily="34" charset="0"/>
                  <a:cs typeface="Kanit Thin" pitchFamily="2" charset="-34"/>
                </a:endParaRPr>
              </a:p>
            </p:txBody>
          </p:sp>
          <p:sp>
            <p:nvSpPr>
              <p:cNvPr id="18" name="Oval 87">
                <a:extLst>
                  <a:ext uri="{FF2B5EF4-FFF2-40B4-BE49-F238E27FC236}">
                    <a16:creationId xmlns="" xmlns:a16="http://schemas.microsoft.com/office/drawing/2014/main" id="{1C27B751-1044-404B-8491-6A3E26CCB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0249" y="3610015"/>
                <a:ext cx="825872" cy="82485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Kanit Thin" pitchFamily="2" charset="-34"/>
                  <a:ea typeface="Open Sans" panose="020B0606030504020204" pitchFamily="34" charset="0"/>
                  <a:cs typeface="Kanit Thin" pitchFamily="2" charset="-34"/>
                </a:endParaRPr>
              </a:p>
            </p:txBody>
          </p:sp>
        </p:grpSp>
        <p:grpSp>
          <p:nvGrpSpPr>
            <p:cNvPr id="19" name="กลุ่ม 18"/>
            <p:cNvGrpSpPr/>
            <p:nvPr/>
          </p:nvGrpSpPr>
          <p:grpSpPr>
            <a:xfrm>
              <a:off x="4283968" y="4443958"/>
              <a:ext cx="556722" cy="555526"/>
              <a:chOff x="4115711" y="3435847"/>
              <a:chExt cx="1175717" cy="1173191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Freeform 84">
                <a:extLst>
                  <a:ext uri="{FF2B5EF4-FFF2-40B4-BE49-F238E27FC236}">
                    <a16:creationId xmlns="" xmlns:a16="http://schemas.microsoft.com/office/drawing/2014/main" id="{9A68EF76-62AD-4258-AFD9-09253E850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711" y="3435847"/>
                <a:ext cx="1175717" cy="1173191"/>
              </a:xfrm>
              <a:custGeom>
                <a:avLst/>
                <a:gdLst>
                  <a:gd name="T0" fmla="*/ 1172 w 1182"/>
                  <a:gd name="T1" fmla="*/ 706 h 1179"/>
                  <a:gd name="T2" fmla="*/ 1182 w 1182"/>
                  <a:gd name="T3" fmla="*/ 619 h 1179"/>
                  <a:gd name="T4" fmla="*/ 1082 w 1182"/>
                  <a:gd name="T5" fmla="*/ 588 h 1179"/>
                  <a:gd name="T6" fmla="*/ 1075 w 1182"/>
                  <a:gd name="T7" fmla="*/ 511 h 1179"/>
                  <a:gd name="T8" fmla="*/ 1168 w 1182"/>
                  <a:gd name="T9" fmla="*/ 459 h 1179"/>
                  <a:gd name="T10" fmla="*/ 1143 w 1182"/>
                  <a:gd name="T11" fmla="*/ 377 h 1179"/>
                  <a:gd name="T12" fmla="*/ 1038 w 1182"/>
                  <a:gd name="T13" fmla="*/ 389 h 1179"/>
                  <a:gd name="T14" fmla="*/ 999 w 1182"/>
                  <a:gd name="T15" fmla="*/ 319 h 1179"/>
                  <a:gd name="T16" fmla="*/ 1062 w 1182"/>
                  <a:gd name="T17" fmla="*/ 234 h 1179"/>
                  <a:gd name="T18" fmla="*/ 1006 w 1182"/>
                  <a:gd name="T19" fmla="*/ 171 h 1179"/>
                  <a:gd name="T20" fmla="*/ 916 w 1182"/>
                  <a:gd name="T21" fmla="*/ 224 h 1179"/>
                  <a:gd name="T22" fmla="*/ 850 w 1182"/>
                  <a:gd name="T23" fmla="*/ 175 h 1179"/>
                  <a:gd name="T24" fmla="*/ 873 w 1182"/>
                  <a:gd name="T25" fmla="*/ 72 h 1179"/>
                  <a:gd name="T26" fmla="*/ 797 w 1182"/>
                  <a:gd name="T27" fmla="*/ 37 h 1179"/>
                  <a:gd name="T28" fmla="*/ 735 w 1182"/>
                  <a:gd name="T29" fmla="*/ 123 h 1179"/>
                  <a:gd name="T30" fmla="*/ 654 w 1182"/>
                  <a:gd name="T31" fmla="*/ 105 h 1179"/>
                  <a:gd name="T32" fmla="*/ 633 w 1182"/>
                  <a:gd name="T33" fmla="*/ 2 h 1179"/>
                  <a:gd name="T34" fmla="*/ 591 w 1182"/>
                  <a:gd name="T35" fmla="*/ 0 h 1179"/>
                  <a:gd name="T36" fmla="*/ 549 w 1182"/>
                  <a:gd name="T37" fmla="*/ 2 h 1179"/>
                  <a:gd name="T38" fmla="*/ 528 w 1182"/>
                  <a:gd name="T39" fmla="*/ 105 h 1179"/>
                  <a:gd name="T40" fmla="*/ 447 w 1182"/>
                  <a:gd name="T41" fmla="*/ 123 h 1179"/>
                  <a:gd name="T42" fmla="*/ 386 w 1182"/>
                  <a:gd name="T43" fmla="*/ 37 h 1179"/>
                  <a:gd name="T44" fmla="*/ 310 w 1182"/>
                  <a:gd name="T45" fmla="*/ 72 h 1179"/>
                  <a:gd name="T46" fmla="*/ 333 w 1182"/>
                  <a:gd name="T47" fmla="*/ 175 h 1179"/>
                  <a:gd name="T48" fmla="*/ 267 w 1182"/>
                  <a:gd name="T49" fmla="*/ 224 h 1179"/>
                  <a:gd name="T50" fmla="*/ 176 w 1182"/>
                  <a:gd name="T51" fmla="*/ 171 h 1179"/>
                  <a:gd name="T52" fmla="*/ 120 w 1182"/>
                  <a:gd name="T53" fmla="*/ 234 h 1179"/>
                  <a:gd name="T54" fmla="*/ 183 w 1182"/>
                  <a:gd name="T55" fmla="*/ 319 h 1179"/>
                  <a:gd name="T56" fmla="*/ 144 w 1182"/>
                  <a:gd name="T57" fmla="*/ 389 h 1179"/>
                  <a:gd name="T58" fmla="*/ 40 w 1182"/>
                  <a:gd name="T59" fmla="*/ 377 h 1179"/>
                  <a:gd name="T60" fmla="*/ 14 w 1182"/>
                  <a:gd name="T61" fmla="*/ 459 h 1179"/>
                  <a:gd name="T62" fmla="*/ 107 w 1182"/>
                  <a:gd name="T63" fmla="*/ 511 h 1179"/>
                  <a:gd name="T64" fmla="*/ 100 w 1182"/>
                  <a:gd name="T65" fmla="*/ 588 h 1179"/>
                  <a:gd name="T66" fmla="*/ 0 w 1182"/>
                  <a:gd name="T67" fmla="*/ 619 h 1179"/>
                  <a:gd name="T68" fmla="*/ 10 w 1182"/>
                  <a:gd name="T69" fmla="*/ 706 h 1179"/>
                  <a:gd name="T70" fmla="*/ 116 w 1182"/>
                  <a:gd name="T71" fmla="*/ 716 h 1179"/>
                  <a:gd name="T72" fmla="*/ 140 w 1182"/>
                  <a:gd name="T73" fmla="*/ 786 h 1179"/>
                  <a:gd name="T74" fmla="*/ 61 w 1182"/>
                  <a:gd name="T75" fmla="*/ 856 h 1179"/>
                  <a:gd name="T76" fmla="*/ 107 w 1182"/>
                  <a:gd name="T77" fmla="*/ 932 h 1179"/>
                  <a:gd name="T78" fmla="*/ 207 w 1182"/>
                  <a:gd name="T79" fmla="*/ 898 h 1179"/>
                  <a:gd name="T80" fmla="*/ 256 w 1182"/>
                  <a:gd name="T81" fmla="*/ 951 h 1179"/>
                  <a:gd name="T82" fmla="*/ 212 w 1182"/>
                  <a:gd name="T83" fmla="*/ 1047 h 1179"/>
                  <a:gd name="T84" fmla="*/ 285 w 1182"/>
                  <a:gd name="T85" fmla="*/ 1099 h 1179"/>
                  <a:gd name="T86" fmla="*/ 363 w 1182"/>
                  <a:gd name="T87" fmla="*/ 1027 h 1179"/>
                  <a:gd name="T88" fmla="*/ 427 w 1182"/>
                  <a:gd name="T89" fmla="*/ 1055 h 1179"/>
                  <a:gd name="T90" fmla="*/ 426 w 1182"/>
                  <a:gd name="T91" fmla="*/ 1161 h 1179"/>
                  <a:gd name="T92" fmla="*/ 514 w 1182"/>
                  <a:gd name="T93" fmla="*/ 1179 h 1179"/>
                  <a:gd name="T94" fmla="*/ 557 w 1182"/>
                  <a:gd name="T95" fmla="*/ 1082 h 1179"/>
                  <a:gd name="T96" fmla="*/ 591 w 1182"/>
                  <a:gd name="T97" fmla="*/ 1083 h 1179"/>
                  <a:gd name="T98" fmla="*/ 626 w 1182"/>
                  <a:gd name="T99" fmla="*/ 1082 h 1179"/>
                  <a:gd name="T100" fmla="*/ 668 w 1182"/>
                  <a:gd name="T101" fmla="*/ 1179 h 1179"/>
                  <a:gd name="T102" fmla="*/ 756 w 1182"/>
                  <a:gd name="T103" fmla="*/ 1161 h 1179"/>
                  <a:gd name="T104" fmla="*/ 755 w 1182"/>
                  <a:gd name="T105" fmla="*/ 1055 h 1179"/>
                  <a:gd name="T106" fmla="*/ 819 w 1182"/>
                  <a:gd name="T107" fmla="*/ 1027 h 1179"/>
                  <a:gd name="T108" fmla="*/ 897 w 1182"/>
                  <a:gd name="T109" fmla="*/ 1099 h 1179"/>
                  <a:gd name="T110" fmla="*/ 970 w 1182"/>
                  <a:gd name="T111" fmla="*/ 1047 h 1179"/>
                  <a:gd name="T112" fmla="*/ 927 w 1182"/>
                  <a:gd name="T113" fmla="*/ 951 h 1179"/>
                  <a:gd name="T114" fmla="*/ 975 w 1182"/>
                  <a:gd name="T115" fmla="*/ 898 h 1179"/>
                  <a:gd name="T116" fmla="*/ 1076 w 1182"/>
                  <a:gd name="T117" fmla="*/ 932 h 1179"/>
                  <a:gd name="T118" fmla="*/ 1121 w 1182"/>
                  <a:gd name="T119" fmla="*/ 856 h 1179"/>
                  <a:gd name="T120" fmla="*/ 1042 w 1182"/>
                  <a:gd name="T121" fmla="*/ 786 h 1179"/>
                  <a:gd name="T122" fmla="*/ 1066 w 1182"/>
                  <a:gd name="T123" fmla="*/ 716 h 1179"/>
                  <a:gd name="T124" fmla="*/ 1172 w 1182"/>
                  <a:gd name="T125" fmla="*/ 706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82" h="1179">
                    <a:moveTo>
                      <a:pt x="1172" y="706"/>
                    </a:moveTo>
                    <a:cubicBezTo>
                      <a:pt x="1177" y="678"/>
                      <a:pt x="1181" y="649"/>
                      <a:pt x="1182" y="619"/>
                    </a:cubicBezTo>
                    <a:cubicBezTo>
                      <a:pt x="1082" y="588"/>
                      <a:pt x="1082" y="588"/>
                      <a:pt x="1082" y="588"/>
                    </a:cubicBezTo>
                    <a:cubicBezTo>
                      <a:pt x="1082" y="562"/>
                      <a:pt x="1080" y="536"/>
                      <a:pt x="1075" y="511"/>
                    </a:cubicBezTo>
                    <a:cubicBezTo>
                      <a:pt x="1168" y="459"/>
                      <a:pt x="1168" y="459"/>
                      <a:pt x="1168" y="459"/>
                    </a:cubicBezTo>
                    <a:cubicBezTo>
                      <a:pt x="1161" y="431"/>
                      <a:pt x="1153" y="403"/>
                      <a:pt x="1143" y="377"/>
                    </a:cubicBezTo>
                    <a:cubicBezTo>
                      <a:pt x="1038" y="389"/>
                      <a:pt x="1038" y="389"/>
                      <a:pt x="1038" y="389"/>
                    </a:cubicBezTo>
                    <a:cubicBezTo>
                      <a:pt x="1027" y="364"/>
                      <a:pt x="1014" y="341"/>
                      <a:pt x="999" y="319"/>
                    </a:cubicBezTo>
                    <a:cubicBezTo>
                      <a:pt x="1062" y="234"/>
                      <a:pt x="1062" y="234"/>
                      <a:pt x="1062" y="234"/>
                    </a:cubicBezTo>
                    <a:cubicBezTo>
                      <a:pt x="1045" y="211"/>
                      <a:pt x="1026" y="190"/>
                      <a:pt x="1006" y="171"/>
                    </a:cubicBezTo>
                    <a:cubicBezTo>
                      <a:pt x="916" y="224"/>
                      <a:pt x="916" y="224"/>
                      <a:pt x="916" y="224"/>
                    </a:cubicBezTo>
                    <a:cubicBezTo>
                      <a:pt x="895" y="206"/>
                      <a:pt x="873" y="189"/>
                      <a:pt x="850" y="175"/>
                    </a:cubicBezTo>
                    <a:cubicBezTo>
                      <a:pt x="873" y="72"/>
                      <a:pt x="873" y="72"/>
                      <a:pt x="873" y="72"/>
                    </a:cubicBezTo>
                    <a:cubicBezTo>
                      <a:pt x="848" y="58"/>
                      <a:pt x="823" y="47"/>
                      <a:pt x="797" y="37"/>
                    </a:cubicBezTo>
                    <a:cubicBezTo>
                      <a:pt x="735" y="123"/>
                      <a:pt x="735" y="123"/>
                      <a:pt x="735" y="123"/>
                    </a:cubicBezTo>
                    <a:cubicBezTo>
                      <a:pt x="709" y="115"/>
                      <a:pt x="682" y="109"/>
                      <a:pt x="654" y="105"/>
                    </a:cubicBezTo>
                    <a:cubicBezTo>
                      <a:pt x="633" y="2"/>
                      <a:pt x="633" y="2"/>
                      <a:pt x="633" y="2"/>
                    </a:cubicBezTo>
                    <a:cubicBezTo>
                      <a:pt x="619" y="1"/>
                      <a:pt x="605" y="0"/>
                      <a:pt x="591" y="0"/>
                    </a:cubicBezTo>
                    <a:cubicBezTo>
                      <a:pt x="577" y="0"/>
                      <a:pt x="563" y="1"/>
                      <a:pt x="549" y="2"/>
                    </a:cubicBezTo>
                    <a:cubicBezTo>
                      <a:pt x="528" y="105"/>
                      <a:pt x="528" y="105"/>
                      <a:pt x="528" y="105"/>
                    </a:cubicBezTo>
                    <a:cubicBezTo>
                      <a:pt x="500" y="109"/>
                      <a:pt x="473" y="115"/>
                      <a:pt x="447" y="123"/>
                    </a:cubicBezTo>
                    <a:cubicBezTo>
                      <a:pt x="386" y="37"/>
                      <a:pt x="386" y="37"/>
                      <a:pt x="386" y="37"/>
                    </a:cubicBezTo>
                    <a:cubicBezTo>
                      <a:pt x="359" y="47"/>
                      <a:pt x="334" y="58"/>
                      <a:pt x="310" y="72"/>
                    </a:cubicBezTo>
                    <a:cubicBezTo>
                      <a:pt x="333" y="175"/>
                      <a:pt x="333" y="175"/>
                      <a:pt x="333" y="175"/>
                    </a:cubicBezTo>
                    <a:cubicBezTo>
                      <a:pt x="309" y="189"/>
                      <a:pt x="287" y="206"/>
                      <a:pt x="267" y="224"/>
                    </a:cubicBezTo>
                    <a:cubicBezTo>
                      <a:pt x="176" y="171"/>
                      <a:pt x="176" y="171"/>
                      <a:pt x="176" y="171"/>
                    </a:cubicBezTo>
                    <a:cubicBezTo>
                      <a:pt x="156" y="190"/>
                      <a:pt x="137" y="211"/>
                      <a:pt x="120" y="234"/>
                    </a:cubicBezTo>
                    <a:cubicBezTo>
                      <a:pt x="183" y="319"/>
                      <a:pt x="183" y="319"/>
                      <a:pt x="183" y="319"/>
                    </a:cubicBezTo>
                    <a:cubicBezTo>
                      <a:pt x="168" y="341"/>
                      <a:pt x="155" y="364"/>
                      <a:pt x="144" y="389"/>
                    </a:cubicBezTo>
                    <a:cubicBezTo>
                      <a:pt x="40" y="377"/>
                      <a:pt x="40" y="377"/>
                      <a:pt x="40" y="377"/>
                    </a:cubicBezTo>
                    <a:cubicBezTo>
                      <a:pt x="29" y="403"/>
                      <a:pt x="21" y="431"/>
                      <a:pt x="14" y="459"/>
                    </a:cubicBezTo>
                    <a:cubicBezTo>
                      <a:pt x="107" y="511"/>
                      <a:pt x="107" y="511"/>
                      <a:pt x="107" y="511"/>
                    </a:cubicBezTo>
                    <a:cubicBezTo>
                      <a:pt x="103" y="536"/>
                      <a:pt x="100" y="562"/>
                      <a:pt x="100" y="588"/>
                    </a:cubicBezTo>
                    <a:cubicBezTo>
                      <a:pt x="0" y="619"/>
                      <a:pt x="0" y="619"/>
                      <a:pt x="0" y="619"/>
                    </a:cubicBezTo>
                    <a:cubicBezTo>
                      <a:pt x="1" y="649"/>
                      <a:pt x="5" y="678"/>
                      <a:pt x="10" y="706"/>
                    </a:cubicBezTo>
                    <a:cubicBezTo>
                      <a:pt x="116" y="716"/>
                      <a:pt x="116" y="716"/>
                      <a:pt x="116" y="716"/>
                    </a:cubicBezTo>
                    <a:cubicBezTo>
                      <a:pt x="122" y="740"/>
                      <a:pt x="130" y="764"/>
                      <a:pt x="140" y="786"/>
                    </a:cubicBezTo>
                    <a:cubicBezTo>
                      <a:pt x="61" y="856"/>
                      <a:pt x="61" y="856"/>
                      <a:pt x="61" y="856"/>
                    </a:cubicBezTo>
                    <a:cubicBezTo>
                      <a:pt x="74" y="883"/>
                      <a:pt x="90" y="908"/>
                      <a:pt x="107" y="932"/>
                    </a:cubicBezTo>
                    <a:cubicBezTo>
                      <a:pt x="207" y="898"/>
                      <a:pt x="207" y="898"/>
                      <a:pt x="207" y="898"/>
                    </a:cubicBezTo>
                    <a:cubicBezTo>
                      <a:pt x="222" y="917"/>
                      <a:pt x="238" y="934"/>
                      <a:pt x="256" y="951"/>
                    </a:cubicBezTo>
                    <a:cubicBezTo>
                      <a:pt x="212" y="1047"/>
                      <a:pt x="212" y="1047"/>
                      <a:pt x="212" y="1047"/>
                    </a:cubicBezTo>
                    <a:cubicBezTo>
                      <a:pt x="235" y="1066"/>
                      <a:pt x="259" y="1083"/>
                      <a:pt x="285" y="1099"/>
                    </a:cubicBezTo>
                    <a:cubicBezTo>
                      <a:pt x="363" y="1027"/>
                      <a:pt x="363" y="1027"/>
                      <a:pt x="363" y="1027"/>
                    </a:cubicBezTo>
                    <a:cubicBezTo>
                      <a:pt x="384" y="1038"/>
                      <a:pt x="405" y="1047"/>
                      <a:pt x="427" y="1055"/>
                    </a:cubicBezTo>
                    <a:cubicBezTo>
                      <a:pt x="426" y="1161"/>
                      <a:pt x="426" y="1161"/>
                      <a:pt x="426" y="1161"/>
                    </a:cubicBezTo>
                    <a:cubicBezTo>
                      <a:pt x="455" y="1169"/>
                      <a:pt x="484" y="1175"/>
                      <a:pt x="514" y="1179"/>
                    </a:cubicBezTo>
                    <a:cubicBezTo>
                      <a:pt x="557" y="1082"/>
                      <a:pt x="557" y="1082"/>
                      <a:pt x="557" y="1082"/>
                    </a:cubicBezTo>
                    <a:cubicBezTo>
                      <a:pt x="568" y="1083"/>
                      <a:pt x="580" y="1083"/>
                      <a:pt x="591" y="1083"/>
                    </a:cubicBezTo>
                    <a:cubicBezTo>
                      <a:pt x="603" y="1083"/>
                      <a:pt x="614" y="1083"/>
                      <a:pt x="626" y="1082"/>
                    </a:cubicBezTo>
                    <a:cubicBezTo>
                      <a:pt x="668" y="1179"/>
                      <a:pt x="668" y="1179"/>
                      <a:pt x="668" y="1179"/>
                    </a:cubicBezTo>
                    <a:cubicBezTo>
                      <a:pt x="698" y="1175"/>
                      <a:pt x="728" y="1169"/>
                      <a:pt x="756" y="1161"/>
                    </a:cubicBezTo>
                    <a:cubicBezTo>
                      <a:pt x="755" y="1055"/>
                      <a:pt x="755" y="1055"/>
                      <a:pt x="755" y="1055"/>
                    </a:cubicBezTo>
                    <a:cubicBezTo>
                      <a:pt x="777" y="1047"/>
                      <a:pt x="799" y="1038"/>
                      <a:pt x="819" y="1027"/>
                    </a:cubicBezTo>
                    <a:cubicBezTo>
                      <a:pt x="897" y="1099"/>
                      <a:pt x="897" y="1099"/>
                      <a:pt x="897" y="1099"/>
                    </a:cubicBezTo>
                    <a:cubicBezTo>
                      <a:pt x="923" y="1083"/>
                      <a:pt x="947" y="1066"/>
                      <a:pt x="970" y="1047"/>
                    </a:cubicBezTo>
                    <a:cubicBezTo>
                      <a:pt x="927" y="951"/>
                      <a:pt x="927" y="951"/>
                      <a:pt x="927" y="951"/>
                    </a:cubicBezTo>
                    <a:cubicBezTo>
                      <a:pt x="944" y="934"/>
                      <a:pt x="960" y="917"/>
                      <a:pt x="975" y="898"/>
                    </a:cubicBezTo>
                    <a:cubicBezTo>
                      <a:pt x="1076" y="932"/>
                      <a:pt x="1076" y="932"/>
                      <a:pt x="1076" y="932"/>
                    </a:cubicBezTo>
                    <a:cubicBezTo>
                      <a:pt x="1093" y="908"/>
                      <a:pt x="1108" y="883"/>
                      <a:pt x="1121" y="856"/>
                    </a:cubicBezTo>
                    <a:cubicBezTo>
                      <a:pt x="1042" y="786"/>
                      <a:pt x="1042" y="786"/>
                      <a:pt x="1042" y="786"/>
                    </a:cubicBezTo>
                    <a:cubicBezTo>
                      <a:pt x="1052" y="764"/>
                      <a:pt x="1060" y="740"/>
                      <a:pt x="1066" y="716"/>
                    </a:cubicBezTo>
                    <a:lnTo>
                      <a:pt x="1172" y="706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Kanit Thin" pitchFamily="2" charset="-34"/>
                  <a:ea typeface="Open Sans" panose="020B0606030504020204" pitchFamily="34" charset="0"/>
                  <a:cs typeface="Kanit Thin" pitchFamily="2" charset="-34"/>
                </a:endParaRPr>
              </a:p>
            </p:txBody>
          </p:sp>
          <p:sp>
            <p:nvSpPr>
              <p:cNvPr id="21" name="Oval 87">
                <a:extLst>
                  <a:ext uri="{FF2B5EF4-FFF2-40B4-BE49-F238E27FC236}">
                    <a16:creationId xmlns="" xmlns:a16="http://schemas.microsoft.com/office/drawing/2014/main" id="{0CA756C9-B9D2-470A-97D4-3A57F5F84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0632" y="3610015"/>
                <a:ext cx="825872" cy="82485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Kanit Thin" pitchFamily="2" charset="-34"/>
                  <a:ea typeface="Open Sans" panose="020B0606030504020204" pitchFamily="34" charset="0"/>
                  <a:cs typeface="Kanit Thin" pitchFamily="2" charset="-34"/>
                </a:endParaRPr>
              </a:p>
            </p:txBody>
          </p:sp>
        </p:grpSp>
        <p:grpSp>
          <p:nvGrpSpPr>
            <p:cNvPr id="22" name="กลุ่ม 21"/>
            <p:cNvGrpSpPr/>
            <p:nvPr/>
          </p:nvGrpSpPr>
          <p:grpSpPr>
            <a:xfrm>
              <a:off x="4355976" y="4083918"/>
              <a:ext cx="381923" cy="381103"/>
              <a:chOff x="5436096" y="3435846"/>
              <a:chExt cx="1175716" cy="1173191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Freeform 84">
                <a:extLst>
                  <a:ext uri="{FF2B5EF4-FFF2-40B4-BE49-F238E27FC236}">
                    <a16:creationId xmlns="" xmlns:a16="http://schemas.microsoft.com/office/drawing/2014/main" id="{9355807A-12B0-4AE8-A02D-DA39DCEC4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6096" y="3435846"/>
                <a:ext cx="1175716" cy="1173191"/>
              </a:xfrm>
              <a:custGeom>
                <a:avLst/>
                <a:gdLst>
                  <a:gd name="T0" fmla="*/ 1172 w 1182"/>
                  <a:gd name="T1" fmla="*/ 706 h 1179"/>
                  <a:gd name="T2" fmla="*/ 1182 w 1182"/>
                  <a:gd name="T3" fmla="*/ 619 h 1179"/>
                  <a:gd name="T4" fmla="*/ 1082 w 1182"/>
                  <a:gd name="T5" fmla="*/ 588 h 1179"/>
                  <a:gd name="T6" fmla="*/ 1075 w 1182"/>
                  <a:gd name="T7" fmla="*/ 511 h 1179"/>
                  <a:gd name="T8" fmla="*/ 1168 w 1182"/>
                  <a:gd name="T9" fmla="*/ 459 h 1179"/>
                  <a:gd name="T10" fmla="*/ 1143 w 1182"/>
                  <a:gd name="T11" fmla="*/ 377 h 1179"/>
                  <a:gd name="T12" fmla="*/ 1038 w 1182"/>
                  <a:gd name="T13" fmla="*/ 389 h 1179"/>
                  <a:gd name="T14" fmla="*/ 999 w 1182"/>
                  <a:gd name="T15" fmla="*/ 319 h 1179"/>
                  <a:gd name="T16" fmla="*/ 1062 w 1182"/>
                  <a:gd name="T17" fmla="*/ 234 h 1179"/>
                  <a:gd name="T18" fmla="*/ 1006 w 1182"/>
                  <a:gd name="T19" fmla="*/ 171 h 1179"/>
                  <a:gd name="T20" fmla="*/ 916 w 1182"/>
                  <a:gd name="T21" fmla="*/ 224 h 1179"/>
                  <a:gd name="T22" fmla="*/ 850 w 1182"/>
                  <a:gd name="T23" fmla="*/ 175 h 1179"/>
                  <a:gd name="T24" fmla="*/ 873 w 1182"/>
                  <a:gd name="T25" fmla="*/ 72 h 1179"/>
                  <a:gd name="T26" fmla="*/ 797 w 1182"/>
                  <a:gd name="T27" fmla="*/ 37 h 1179"/>
                  <a:gd name="T28" fmla="*/ 735 w 1182"/>
                  <a:gd name="T29" fmla="*/ 123 h 1179"/>
                  <a:gd name="T30" fmla="*/ 654 w 1182"/>
                  <a:gd name="T31" fmla="*/ 105 h 1179"/>
                  <a:gd name="T32" fmla="*/ 633 w 1182"/>
                  <a:gd name="T33" fmla="*/ 2 h 1179"/>
                  <a:gd name="T34" fmla="*/ 591 w 1182"/>
                  <a:gd name="T35" fmla="*/ 0 h 1179"/>
                  <a:gd name="T36" fmla="*/ 549 w 1182"/>
                  <a:gd name="T37" fmla="*/ 2 h 1179"/>
                  <a:gd name="T38" fmla="*/ 528 w 1182"/>
                  <a:gd name="T39" fmla="*/ 105 h 1179"/>
                  <a:gd name="T40" fmla="*/ 447 w 1182"/>
                  <a:gd name="T41" fmla="*/ 123 h 1179"/>
                  <a:gd name="T42" fmla="*/ 386 w 1182"/>
                  <a:gd name="T43" fmla="*/ 37 h 1179"/>
                  <a:gd name="T44" fmla="*/ 310 w 1182"/>
                  <a:gd name="T45" fmla="*/ 72 h 1179"/>
                  <a:gd name="T46" fmla="*/ 333 w 1182"/>
                  <a:gd name="T47" fmla="*/ 175 h 1179"/>
                  <a:gd name="T48" fmla="*/ 267 w 1182"/>
                  <a:gd name="T49" fmla="*/ 224 h 1179"/>
                  <a:gd name="T50" fmla="*/ 176 w 1182"/>
                  <a:gd name="T51" fmla="*/ 171 h 1179"/>
                  <a:gd name="T52" fmla="*/ 120 w 1182"/>
                  <a:gd name="T53" fmla="*/ 234 h 1179"/>
                  <a:gd name="T54" fmla="*/ 183 w 1182"/>
                  <a:gd name="T55" fmla="*/ 319 h 1179"/>
                  <a:gd name="T56" fmla="*/ 144 w 1182"/>
                  <a:gd name="T57" fmla="*/ 389 h 1179"/>
                  <a:gd name="T58" fmla="*/ 40 w 1182"/>
                  <a:gd name="T59" fmla="*/ 377 h 1179"/>
                  <a:gd name="T60" fmla="*/ 14 w 1182"/>
                  <a:gd name="T61" fmla="*/ 459 h 1179"/>
                  <a:gd name="T62" fmla="*/ 107 w 1182"/>
                  <a:gd name="T63" fmla="*/ 511 h 1179"/>
                  <a:gd name="T64" fmla="*/ 100 w 1182"/>
                  <a:gd name="T65" fmla="*/ 588 h 1179"/>
                  <a:gd name="T66" fmla="*/ 0 w 1182"/>
                  <a:gd name="T67" fmla="*/ 619 h 1179"/>
                  <a:gd name="T68" fmla="*/ 10 w 1182"/>
                  <a:gd name="T69" fmla="*/ 706 h 1179"/>
                  <a:gd name="T70" fmla="*/ 116 w 1182"/>
                  <a:gd name="T71" fmla="*/ 716 h 1179"/>
                  <a:gd name="T72" fmla="*/ 140 w 1182"/>
                  <a:gd name="T73" fmla="*/ 786 h 1179"/>
                  <a:gd name="T74" fmla="*/ 61 w 1182"/>
                  <a:gd name="T75" fmla="*/ 856 h 1179"/>
                  <a:gd name="T76" fmla="*/ 107 w 1182"/>
                  <a:gd name="T77" fmla="*/ 932 h 1179"/>
                  <a:gd name="T78" fmla="*/ 207 w 1182"/>
                  <a:gd name="T79" fmla="*/ 898 h 1179"/>
                  <a:gd name="T80" fmla="*/ 256 w 1182"/>
                  <a:gd name="T81" fmla="*/ 951 h 1179"/>
                  <a:gd name="T82" fmla="*/ 212 w 1182"/>
                  <a:gd name="T83" fmla="*/ 1047 h 1179"/>
                  <a:gd name="T84" fmla="*/ 285 w 1182"/>
                  <a:gd name="T85" fmla="*/ 1099 h 1179"/>
                  <a:gd name="T86" fmla="*/ 363 w 1182"/>
                  <a:gd name="T87" fmla="*/ 1027 h 1179"/>
                  <a:gd name="T88" fmla="*/ 427 w 1182"/>
                  <a:gd name="T89" fmla="*/ 1055 h 1179"/>
                  <a:gd name="T90" fmla="*/ 426 w 1182"/>
                  <a:gd name="T91" fmla="*/ 1161 h 1179"/>
                  <a:gd name="T92" fmla="*/ 514 w 1182"/>
                  <a:gd name="T93" fmla="*/ 1179 h 1179"/>
                  <a:gd name="T94" fmla="*/ 557 w 1182"/>
                  <a:gd name="T95" fmla="*/ 1082 h 1179"/>
                  <a:gd name="T96" fmla="*/ 591 w 1182"/>
                  <a:gd name="T97" fmla="*/ 1083 h 1179"/>
                  <a:gd name="T98" fmla="*/ 626 w 1182"/>
                  <a:gd name="T99" fmla="*/ 1082 h 1179"/>
                  <a:gd name="T100" fmla="*/ 668 w 1182"/>
                  <a:gd name="T101" fmla="*/ 1179 h 1179"/>
                  <a:gd name="T102" fmla="*/ 756 w 1182"/>
                  <a:gd name="T103" fmla="*/ 1161 h 1179"/>
                  <a:gd name="T104" fmla="*/ 755 w 1182"/>
                  <a:gd name="T105" fmla="*/ 1055 h 1179"/>
                  <a:gd name="T106" fmla="*/ 819 w 1182"/>
                  <a:gd name="T107" fmla="*/ 1027 h 1179"/>
                  <a:gd name="T108" fmla="*/ 897 w 1182"/>
                  <a:gd name="T109" fmla="*/ 1099 h 1179"/>
                  <a:gd name="T110" fmla="*/ 970 w 1182"/>
                  <a:gd name="T111" fmla="*/ 1047 h 1179"/>
                  <a:gd name="T112" fmla="*/ 927 w 1182"/>
                  <a:gd name="T113" fmla="*/ 951 h 1179"/>
                  <a:gd name="T114" fmla="*/ 975 w 1182"/>
                  <a:gd name="T115" fmla="*/ 898 h 1179"/>
                  <a:gd name="T116" fmla="*/ 1076 w 1182"/>
                  <a:gd name="T117" fmla="*/ 932 h 1179"/>
                  <a:gd name="T118" fmla="*/ 1121 w 1182"/>
                  <a:gd name="T119" fmla="*/ 856 h 1179"/>
                  <a:gd name="T120" fmla="*/ 1042 w 1182"/>
                  <a:gd name="T121" fmla="*/ 786 h 1179"/>
                  <a:gd name="T122" fmla="*/ 1066 w 1182"/>
                  <a:gd name="T123" fmla="*/ 716 h 1179"/>
                  <a:gd name="T124" fmla="*/ 1172 w 1182"/>
                  <a:gd name="T125" fmla="*/ 706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82" h="1179">
                    <a:moveTo>
                      <a:pt x="1172" y="706"/>
                    </a:moveTo>
                    <a:cubicBezTo>
                      <a:pt x="1177" y="678"/>
                      <a:pt x="1181" y="649"/>
                      <a:pt x="1182" y="619"/>
                    </a:cubicBezTo>
                    <a:cubicBezTo>
                      <a:pt x="1082" y="588"/>
                      <a:pt x="1082" y="588"/>
                      <a:pt x="1082" y="588"/>
                    </a:cubicBezTo>
                    <a:cubicBezTo>
                      <a:pt x="1082" y="562"/>
                      <a:pt x="1080" y="536"/>
                      <a:pt x="1075" y="511"/>
                    </a:cubicBezTo>
                    <a:cubicBezTo>
                      <a:pt x="1168" y="459"/>
                      <a:pt x="1168" y="459"/>
                      <a:pt x="1168" y="459"/>
                    </a:cubicBezTo>
                    <a:cubicBezTo>
                      <a:pt x="1161" y="431"/>
                      <a:pt x="1153" y="403"/>
                      <a:pt x="1143" y="377"/>
                    </a:cubicBezTo>
                    <a:cubicBezTo>
                      <a:pt x="1038" y="389"/>
                      <a:pt x="1038" y="389"/>
                      <a:pt x="1038" y="389"/>
                    </a:cubicBezTo>
                    <a:cubicBezTo>
                      <a:pt x="1027" y="364"/>
                      <a:pt x="1014" y="341"/>
                      <a:pt x="999" y="319"/>
                    </a:cubicBezTo>
                    <a:cubicBezTo>
                      <a:pt x="1062" y="234"/>
                      <a:pt x="1062" y="234"/>
                      <a:pt x="1062" y="234"/>
                    </a:cubicBezTo>
                    <a:cubicBezTo>
                      <a:pt x="1045" y="211"/>
                      <a:pt x="1026" y="190"/>
                      <a:pt x="1006" y="171"/>
                    </a:cubicBezTo>
                    <a:cubicBezTo>
                      <a:pt x="916" y="224"/>
                      <a:pt x="916" y="224"/>
                      <a:pt x="916" y="224"/>
                    </a:cubicBezTo>
                    <a:cubicBezTo>
                      <a:pt x="895" y="206"/>
                      <a:pt x="873" y="189"/>
                      <a:pt x="850" y="175"/>
                    </a:cubicBezTo>
                    <a:cubicBezTo>
                      <a:pt x="873" y="72"/>
                      <a:pt x="873" y="72"/>
                      <a:pt x="873" y="72"/>
                    </a:cubicBezTo>
                    <a:cubicBezTo>
                      <a:pt x="848" y="58"/>
                      <a:pt x="823" y="47"/>
                      <a:pt x="797" y="37"/>
                    </a:cubicBezTo>
                    <a:cubicBezTo>
                      <a:pt x="735" y="123"/>
                      <a:pt x="735" y="123"/>
                      <a:pt x="735" y="123"/>
                    </a:cubicBezTo>
                    <a:cubicBezTo>
                      <a:pt x="709" y="115"/>
                      <a:pt x="682" y="109"/>
                      <a:pt x="654" y="105"/>
                    </a:cubicBezTo>
                    <a:cubicBezTo>
                      <a:pt x="633" y="2"/>
                      <a:pt x="633" y="2"/>
                      <a:pt x="633" y="2"/>
                    </a:cubicBezTo>
                    <a:cubicBezTo>
                      <a:pt x="619" y="1"/>
                      <a:pt x="605" y="0"/>
                      <a:pt x="591" y="0"/>
                    </a:cubicBezTo>
                    <a:cubicBezTo>
                      <a:pt x="577" y="0"/>
                      <a:pt x="563" y="1"/>
                      <a:pt x="549" y="2"/>
                    </a:cubicBezTo>
                    <a:cubicBezTo>
                      <a:pt x="528" y="105"/>
                      <a:pt x="528" y="105"/>
                      <a:pt x="528" y="105"/>
                    </a:cubicBezTo>
                    <a:cubicBezTo>
                      <a:pt x="500" y="109"/>
                      <a:pt x="473" y="115"/>
                      <a:pt x="447" y="123"/>
                    </a:cubicBezTo>
                    <a:cubicBezTo>
                      <a:pt x="386" y="37"/>
                      <a:pt x="386" y="37"/>
                      <a:pt x="386" y="37"/>
                    </a:cubicBezTo>
                    <a:cubicBezTo>
                      <a:pt x="359" y="47"/>
                      <a:pt x="334" y="58"/>
                      <a:pt x="310" y="72"/>
                    </a:cubicBezTo>
                    <a:cubicBezTo>
                      <a:pt x="333" y="175"/>
                      <a:pt x="333" y="175"/>
                      <a:pt x="333" y="175"/>
                    </a:cubicBezTo>
                    <a:cubicBezTo>
                      <a:pt x="309" y="189"/>
                      <a:pt x="287" y="206"/>
                      <a:pt x="267" y="224"/>
                    </a:cubicBezTo>
                    <a:cubicBezTo>
                      <a:pt x="176" y="171"/>
                      <a:pt x="176" y="171"/>
                      <a:pt x="176" y="171"/>
                    </a:cubicBezTo>
                    <a:cubicBezTo>
                      <a:pt x="156" y="190"/>
                      <a:pt x="137" y="211"/>
                      <a:pt x="120" y="234"/>
                    </a:cubicBezTo>
                    <a:cubicBezTo>
                      <a:pt x="183" y="319"/>
                      <a:pt x="183" y="319"/>
                      <a:pt x="183" y="319"/>
                    </a:cubicBezTo>
                    <a:cubicBezTo>
                      <a:pt x="168" y="341"/>
                      <a:pt x="155" y="364"/>
                      <a:pt x="144" y="389"/>
                    </a:cubicBezTo>
                    <a:cubicBezTo>
                      <a:pt x="40" y="377"/>
                      <a:pt x="40" y="377"/>
                      <a:pt x="40" y="377"/>
                    </a:cubicBezTo>
                    <a:cubicBezTo>
                      <a:pt x="29" y="403"/>
                      <a:pt x="21" y="431"/>
                      <a:pt x="14" y="459"/>
                    </a:cubicBezTo>
                    <a:cubicBezTo>
                      <a:pt x="107" y="511"/>
                      <a:pt x="107" y="511"/>
                      <a:pt x="107" y="511"/>
                    </a:cubicBezTo>
                    <a:cubicBezTo>
                      <a:pt x="103" y="536"/>
                      <a:pt x="100" y="562"/>
                      <a:pt x="100" y="588"/>
                    </a:cubicBezTo>
                    <a:cubicBezTo>
                      <a:pt x="0" y="619"/>
                      <a:pt x="0" y="619"/>
                      <a:pt x="0" y="619"/>
                    </a:cubicBezTo>
                    <a:cubicBezTo>
                      <a:pt x="1" y="649"/>
                      <a:pt x="5" y="678"/>
                      <a:pt x="10" y="706"/>
                    </a:cubicBezTo>
                    <a:cubicBezTo>
                      <a:pt x="116" y="716"/>
                      <a:pt x="116" y="716"/>
                      <a:pt x="116" y="716"/>
                    </a:cubicBezTo>
                    <a:cubicBezTo>
                      <a:pt x="122" y="740"/>
                      <a:pt x="130" y="764"/>
                      <a:pt x="140" y="786"/>
                    </a:cubicBezTo>
                    <a:cubicBezTo>
                      <a:pt x="61" y="856"/>
                      <a:pt x="61" y="856"/>
                      <a:pt x="61" y="856"/>
                    </a:cubicBezTo>
                    <a:cubicBezTo>
                      <a:pt x="74" y="883"/>
                      <a:pt x="90" y="908"/>
                      <a:pt x="107" y="932"/>
                    </a:cubicBezTo>
                    <a:cubicBezTo>
                      <a:pt x="207" y="898"/>
                      <a:pt x="207" y="898"/>
                      <a:pt x="207" y="898"/>
                    </a:cubicBezTo>
                    <a:cubicBezTo>
                      <a:pt x="222" y="917"/>
                      <a:pt x="238" y="934"/>
                      <a:pt x="256" y="951"/>
                    </a:cubicBezTo>
                    <a:cubicBezTo>
                      <a:pt x="212" y="1047"/>
                      <a:pt x="212" y="1047"/>
                      <a:pt x="212" y="1047"/>
                    </a:cubicBezTo>
                    <a:cubicBezTo>
                      <a:pt x="235" y="1066"/>
                      <a:pt x="259" y="1083"/>
                      <a:pt x="285" y="1099"/>
                    </a:cubicBezTo>
                    <a:cubicBezTo>
                      <a:pt x="363" y="1027"/>
                      <a:pt x="363" y="1027"/>
                      <a:pt x="363" y="1027"/>
                    </a:cubicBezTo>
                    <a:cubicBezTo>
                      <a:pt x="384" y="1038"/>
                      <a:pt x="405" y="1047"/>
                      <a:pt x="427" y="1055"/>
                    </a:cubicBezTo>
                    <a:cubicBezTo>
                      <a:pt x="426" y="1161"/>
                      <a:pt x="426" y="1161"/>
                      <a:pt x="426" y="1161"/>
                    </a:cubicBezTo>
                    <a:cubicBezTo>
                      <a:pt x="455" y="1169"/>
                      <a:pt x="484" y="1175"/>
                      <a:pt x="514" y="1179"/>
                    </a:cubicBezTo>
                    <a:cubicBezTo>
                      <a:pt x="557" y="1082"/>
                      <a:pt x="557" y="1082"/>
                      <a:pt x="557" y="1082"/>
                    </a:cubicBezTo>
                    <a:cubicBezTo>
                      <a:pt x="568" y="1083"/>
                      <a:pt x="580" y="1083"/>
                      <a:pt x="591" y="1083"/>
                    </a:cubicBezTo>
                    <a:cubicBezTo>
                      <a:pt x="603" y="1083"/>
                      <a:pt x="614" y="1083"/>
                      <a:pt x="626" y="1082"/>
                    </a:cubicBezTo>
                    <a:cubicBezTo>
                      <a:pt x="668" y="1179"/>
                      <a:pt x="668" y="1179"/>
                      <a:pt x="668" y="1179"/>
                    </a:cubicBezTo>
                    <a:cubicBezTo>
                      <a:pt x="698" y="1175"/>
                      <a:pt x="728" y="1169"/>
                      <a:pt x="756" y="1161"/>
                    </a:cubicBezTo>
                    <a:cubicBezTo>
                      <a:pt x="755" y="1055"/>
                      <a:pt x="755" y="1055"/>
                      <a:pt x="755" y="1055"/>
                    </a:cubicBezTo>
                    <a:cubicBezTo>
                      <a:pt x="777" y="1047"/>
                      <a:pt x="799" y="1038"/>
                      <a:pt x="819" y="1027"/>
                    </a:cubicBezTo>
                    <a:cubicBezTo>
                      <a:pt x="897" y="1099"/>
                      <a:pt x="897" y="1099"/>
                      <a:pt x="897" y="1099"/>
                    </a:cubicBezTo>
                    <a:cubicBezTo>
                      <a:pt x="923" y="1083"/>
                      <a:pt x="947" y="1066"/>
                      <a:pt x="970" y="1047"/>
                    </a:cubicBezTo>
                    <a:cubicBezTo>
                      <a:pt x="927" y="951"/>
                      <a:pt x="927" y="951"/>
                      <a:pt x="927" y="951"/>
                    </a:cubicBezTo>
                    <a:cubicBezTo>
                      <a:pt x="944" y="934"/>
                      <a:pt x="960" y="917"/>
                      <a:pt x="975" y="898"/>
                    </a:cubicBezTo>
                    <a:cubicBezTo>
                      <a:pt x="1076" y="932"/>
                      <a:pt x="1076" y="932"/>
                      <a:pt x="1076" y="932"/>
                    </a:cubicBezTo>
                    <a:cubicBezTo>
                      <a:pt x="1093" y="908"/>
                      <a:pt x="1108" y="883"/>
                      <a:pt x="1121" y="856"/>
                    </a:cubicBezTo>
                    <a:cubicBezTo>
                      <a:pt x="1042" y="786"/>
                      <a:pt x="1042" y="786"/>
                      <a:pt x="1042" y="786"/>
                    </a:cubicBezTo>
                    <a:cubicBezTo>
                      <a:pt x="1052" y="764"/>
                      <a:pt x="1060" y="740"/>
                      <a:pt x="1066" y="716"/>
                    </a:cubicBezTo>
                    <a:lnTo>
                      <a:pt x="1172" y="706"/>
                    </a:lnTo>
                    <a:close/>
                  </a:path>
                </a:pathLst>
              </a:custGeom>
              <a:solidFill>
                <a:srgbClr val="04012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Kanit Thin" pitchFamily="2" charset="-34"/>
                  <a:ea typeface="Open Sans" panose="020B0606030504020204" pitchFamily="34" charset="0"/>
                  <a:cs typeface="Kanit Thin" pitchFamily="2" charset="-34"/>
                </a:endParaRPr>
              </a:p>
            </p:txBody>
          </p:sp>
          <p:sp>
            <p:nvSpPr>
              <p:cNvPr id="24" name="Oval 87">
                <a:extLst>
                  <a:ext uri="{FF2B5EF4-FFF2-40B4-BE49-F238E27FC236}">
                    <a16:creationId xmlns="" xmlns:a16="http://schemas.microsoft.com/office/drawing/2014/main" id="{85B6914D-0FF3-4D42-BC81-0565C97A7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1018" y="3610015"/>
                <a:ext cx="825874" cy="82485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Kanit Thin" pitchFamily="2" charset="-34"/>
                  <a:ea typeface="Open Sans" panose="020B0606030504020204" pitchFamily="34" charset="0"/>
                  <a:cs typeface="Kanit Thin" pitchFamily="2" charset="-34"/>
                </a:endParaRPr>
              </a:p>
            </p:txBody>
          </p:sp>
        </p:grpSp>
      </p:grpSp>
      <p:sp>
        <p:nvSpPr>
          <p:cNvPr id="5" name="สี่เหลี่ยมผืนผ้า 4"/>
          <p:cNvSpPr/>
          <p:nvPr/>
        </p:nvSpPr>
        <p:spPr>
          <a:xfrm>
            <a:off x="4499992" y="1275606"/>
            <a:ext cx="439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Kanit Thin" pitchFamily="2" charset="-34"/>
                <a:cs typeface="Kanit Thin" pitchFamily="2" charset="-34"/>
              </a:rPr>
              <a:t>1. 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มีการปรับเปลี่ยนผู้รับผิดชอบงาน(</a:t>
            </a:r>
            <a:r>
              <a:rPr lang="en-US" sz="1400" b="1" dirty="0">
                <a:latin typeface="Kanit Thin" pitchFamily="2" charset="-34"/>
                <a:cs typeface="Kanit Thin" pitchFamily="2" charset="-34"/>
              </a:rPr>
              <a:t>CM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) บ่อย</a:t>
            </a: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ขาดความ</a:t>
            </a:r>
            <a:br>
              <a:rPr lang="th-TH" sz="1400" b="1" dirty="0" smtClean="0">
                <a:latin typeface="Kanit Thin" pitchFamily="2" charset="-34"/>
                <a:cs typeface="Kanit Thin" pitchFamily="2" charset="-34"/>
              </a:rPr>
            </a:b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   ต่อเนื่อง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ในการดำเนินงาน </a:t>
            </a:r>
          </a:p>
          <a:p>
            <a:r>
              <a:rPr lang="th-TH" sz="1400" b="1" dirty="0">
                <a:latin typeface="Kanit Thin" pitchFamily="2" charset="-34"/>
                <a:cs typeface="Kanit Thin" pitchFamily="2" charset="-34"/>
              </a:rPr>
              <a:t>2. สถานการณ์ </a:t>
            </a:r>
            <a:r>
              <a:rPr lang="en-US" sz="1400" b="1" dirty="0">
                <a:latin typeface="Kanit Thin" pitchFamily="2" charset="-34"/>
                <a:cs typeface="Kanit Thin" pitchFamily="2" charset="-34"/>
              </a:rPr>
              <a:t>COVID – 19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 </a:t>
            </a:r>
            <a:endParaRPr lang="en-US" sz="1400" b="1" dirty="0">
              <a:latin typeface="Kanit Thin" pitchFamily="2" charset="-34"/>
              <a:cs typeface="Kanit Thin" pitchFamily="2" charset="-34"/>
            </a:endParaRPr>
          </a:p>
          <a:p>
            <a:r>
              <a:rPr lang="th-TH" sz="1400" b="1" dirty="0">
                <a:latin typeface="Kanit Thin" pitchFamily="2" charset="-34"/>
                <a:cs typeface="Kanit Thin" pitchFamily="2" charset="-34"/>
              </a:rPr>
              <a:t>3. ผู้สูงอายุที่จำเป็นต้องเข้ารับการรักษา ในสถานบริการ</a:t>
            </a: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ระดับ</a:t>
            </a:r>
            <a:br>
              <a:rPr lang="th-TH" sz="1400" b="1" dirty="0" smtClean="0">
                <a:latin typeface="Kanit Thin" pitchFamily="2" charset="-34"/>
                <a:cs typeface="Kanit Thin" pitchFamily="2" charset="-34"/>
              </a:rPr>
            </a:b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   สูงขึ้น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มีข้อจำกัด </a:t>
            </a:r>
            <a:r>
              <a:rPr lang="th-TH" sz="1400" b="1" dirty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 </a:t>
            </a:r>
            <a:endParaRPr lang="en-US" sz="1400" b="1" dirty="0">
              <a:solidFill>
                <a:srgbClr val="FF0000"/>
              </a:solidFill>
              <a:latin typeface="Kanit Thin" pitchFamily="2" charset="-34"/>
              <a:cs typeface="Kanit Thin" pitchFamily="2" charset="-34"/>
            </a:endParaRPr>
          </a:p>
          <a:p>
            <a:r>
              <a:rPr lang="th-TH" sz="1400" b="1" dirty="0">
                <a:latin typeface="Kanit Thin" pitchFamily="2" charset="-34"/>
                <a:cs typeface="Kanit Thin" pitchFamily="2" charset="-34"/>
              </a:rPr>
              <a:t>4. โปรแกรมในการบันทึกข้อมูลมีหลายโปรแกรมเกิดภาระ</a:t>
            </a: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งาน</a:t>
            </a:r>
            <a:br>
              <a:rPr lang="th-TH" sz="1400" b="1" dirty="0" smtClean="0">
                <a:latin typeface="Kanit Thin" pitchFamily="2" charset="-34"/>
                <a:cs typeface="Kanit Thin" pitchFamily="2" charset="-34"/>
              </a:rPr>
            </a:br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   ในการบันทึก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ข้อมูล เช่น โปรแกรม </a:t>
            </a:r>
            <a:r>
              <a:rPr lang="en-US" sz="1400" b="1" dirty="0">
                <a:latin typeface="Kanit Thin" pitchFamily="2" charset="-34"/>
                <a:cs typeface="Kanit Thin" pitchFamily="2" charset="-34"/>
              </a:rPr>
              <a:t>LTC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 </a:t>
            </a:r>
          </a:p>
          <a:p>
            <a:r>
              <a:rPr lang="th-TH" sz="1400" b="1" dirty="0">
                <a:latin typeface="Kanit Thin" pitchFamily="2" charset="-34"/>
                <a:cs typeface="Kanit Thin" pitchFamily="2" charset="-34"/>
              </a:rPr>
              <a:t>5. การโอนงบประมาณ </a:t>
            </a:r>
            <a:r>
              <a:rPr lang="en-US" sz="1400" b="1" dirty="0">
                <a:latin typeface="Kanit Thin" pitchFamily="2" charset="-34"/>
                <a:cs typeface="Kanit Thin" pitchFamily="2" charset="-34"/>
              </a:rPr>
              <a:t>LTC 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มีความล่าช้าเป็นบางแห่ง</a:t>
            </a:r>
            <a:endParaRPr lang="en-US" sz="1400" b="1" dirty="0">
              <a:solidFill>
                <a:srgbClr val="FF0000"/>
              </a:solidFill>
              <a:latin typeface="Kanit Thin" pitchFamily="2" charset="-34"/>
              <a:cs typeface="Kanit Thin" pitchFamily="2" charset="-34"/>
            </a:endParaRPr>
          </a:p>
          <a:p>
            <a:r>
              <a:rPr lang="en-US" sz="1400" b="1" dirty="0">
                <a:latin typeface="Kanit Thin" pitchFamily="2" charset="-34"/>
                <a:cs typeface="Kanit Thin" pitchFamily="2" charset="-34"/>
              </a:rPr>
              <a:t>6. LTC </a:t>
            </a:r>
            <a:r>
              <a:rPr lang="th-TH" sz="1400" b="1" dirty="0">
                <a:latin typeface="Kanit Thin" pitchFamily="2" charset="-34"/>
                <a:cs typeface="Kanit Thin" pitchFamily="2" charset="-34"/>
              </a:rPr>
              <a:t>หน่วยงานที่เกี่ยวข้องขาดการประสานงาน</a:t>
            </a:r>
          </a:p>
          <a:p>
            <a:endParaRPr lang="th-TH" sz="1400" dirty="0">
              <a:latin typeface="Kanit Thin" pitchFamily="2" charset="-34"/>
              <a:cs typeface="Kanit Thi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25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648072"/>
          </a:xfrm>
          <a:gradFill flip="none" rotWithShape="1">
            <a:gsLst>
              <a:gs pos="0">
                <a:srgbClr val="372947">
                  <a:shade val="30000"/>
                  <a:satMod val="115000"/>
                </a:srgbClr>
              </a:gs>
              <a:gs pos="50000">
                <a:srgbClr val="372947">
                  <a:shade val="67500"/>
                  <a:satMod val="115000"/>
                </a:srgbClr>
              </a:gs>
              <a:gs pos="100000">
                <a:srgbClr val="372947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ข้อเสนอแนะ</a:t>
            </a:r>
            <a:endParaRPr lang="th-TH" sz="3200" b="1" dirty="0">
              <a:solidFill>
                <a:schemeClr val="bg1"/>
              </a:solidFill>
              <a:latin typeface="Kanit Thin" pitchFamily="2" charset="-34"/>
              <a:cs typeface="Kanit Thin" pitchFamily="2" charset="-34"/>
            </a:endParaRPr>
          </a:p>
        </p:txBody>
      </p:sp>
      <p:pic>
        <p:nvPicPr>
          <p:cNvPr id="1026" name="Picture 2" descr="https://i1.wp.com/www.icon0.com/wp-content/uploads/2020/05/stock-photo-elder-people-icon-illustration-design-54268.jpg?fit=300%2C300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2333" l="9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3626" y="3482642"/>
            <a:ext cx="505183" cy="5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ancing Old Couple Icon of Glyph style - Available in SVG, PNG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82" y="3846890"/>
            <a:ext cx="402706" cy="40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95536" y="1131590"/>
            <a:ext cx="8243992" cy="3816424"/>
            <a:chOff x="678401" y="1131590"/>
            <a:chExt cx="8316000" cy="381642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78401" y="1131590"/>
              <a:ext cx="8316000" cy="0"/>
            </a:xfrm>
            <a:prstGeom prst="line">
              <a:avLst/>
            </a:prstGeom>
            <a:ln w="12700">
              <a:solidFill>
                <a:srgbClr val="2F24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 bwMode="auto">
            <a:xfrm>
              <a:off x="713481" y="1195388"/>
              <a:ext cx="8280920" cy="375262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square" lIns="108000" tIns="108000" rIns="108000" bIns="108000" rtlCol="0" anchor="ctr">
              <a:noAutofit/>
            </a:bodyPr>
            <a:lstStyle/>
            <a:p>
              <a:pPr marR="0" lvl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0123"/>
                </a:buClr>
                <a:buSzTx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5536" y="843558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1800" b="1" dirty="0" smtClean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ข้อเสนอแนะการดำเนินงาน</a:t>
            </a:r>
            <a:endParaRPr lang="th-TH" sz="1800" b="1" dirty="0">
              <a:solidFill>
                <a:srgbClr val="29123A"/>
              </a:solidFill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347614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Kanit Thin" pitchFamily="2" charset="-34"/>
                <a:cs typeface="Kanit Thin" pitchFamily="2" charset="-34"/>
              </a:rPr>
              <a:t>1. พิจารณาการย้าย โดยไม่ให้กระทบอัตรากำลัง </a:t>
            </a:r>
            <a:r>
              <a:rPr lang="en-US" sz="1800" b="1" dirty="0" smtClean="0">
                <a:latin typeface="Kanit Thin" pitchFamily="2" charset="-34"/>
                <a:cs typeface="Kanit Thin" pitchFamily="2" charset="-34"/>
              </a:rPr>
              <a:t>CM</a:t>
            </a:r>
            <a:r>
              <a:rPr lang="th-TH" sz="1800" b="1" dirty="0" smtClean="0">
                <a:latin typeface="Kanit Thin" pitchFamily="2" charset="-34"/>
                <a:cs typeface="Kanit Thin" pitchFamily="2" charset="-34"/>
              </a:rPr>
              <a:t> /</a:t>
            </a:r>
            <a:r>
              <a:rPr lang="en-US" sz="1800" b="1" dirty="0" smtClean="0">
                <a:latin typeface="Kanit Thin" pitchFamily="2" charset="-34"/>
                <a:cs typeface="Kanit Thin" pitchFamily="2" charset="-34"/>
              </a:rPr>
              <a:t>CM </a:t>
            </a:r>
            <a:r>
              <a:rPr lang="th-TH" sz="1800" b="1" dirty="0" smtClean="0">
                <a:latin typeface="Kanit Thin" pitchFamily="2" charset="-34"/>
                <a:cs typeface="Kanit Thin" pitchFamily="2" charset="-34"/>
              </a:rPr>
              <a:t>ดูแลหน่วยบริการที่ขาด</a:t>
            </a:r>
            <a:r>
              <a:rPr lang="en-US" sz="1800" b="1" dirty="0">
                <a:latin typeface="Kanit Thin" pitchFamily="2" charset="-34"/>
                <a:cs typeface="Kanit Thin" pitchFamily="2" charset="-34"/>
              </a:rPr>
              <a:t> </a:t>
            </a:r>
            <a:r>
              <a:rPr lang="en-US" sz="1800" b="1" dirty="0" smtClean="0">
                <a:latin typeface="Kanit Thin" pitchFamily="2" charset="-34"/>
                <a:cs typeface="Kanit Thin" pitchFamily="2" charset="-34"/>
              </a:rPr>
              <a:t/>
            </a:r>
            <a:br>
              <a:rPr lang="en-US" sz="1800" b="1" dirty="0" smtClean="0">
                <a:latin typeface="Kanit Thin" pitchFamily="2" charset="-34"/>
                <a:cs typeface="Kanit Thin" pitchFamily="2" charset="-34"/>
              </a:rPr>
            </a:br>
            <a:r>
              <a:rPr lang="en-US" sz="1800" b="1" dirty="0" smtClean="0">
                <a:latin typeface="Kanit Thin" pitchFamily="2" charset="-34"/>
                <a:cs typeface="Kanit Thin" pitchFamily="2" charset="-34"/>
              </a:rPr>
              <a:t>  CM</a:t>
            </a:r>
            <a:r>
              <a:rPr lang="th-TH" sz="1800" b="1" dirty="0" smtClean="0">
                <a:latin typeface="Kanit Thin" pitchFamily="2" charset="-34"/>
                <a:cs typeface="Kanit Thin" pitchFamily="2" charset="-34"/>
              </a:rPr>
              <a:t> ได้ 1 คนต่อ 3 หน่วยบริการ</a:t>
            </a:r>
          </a:p>
          <a:p>
            <a:r>
              <a:rPr lang="th-TH" sz="1800" b="1" dirty="0" smtClean="0">
                <a:latin typeface="Kanit Thin" pitchFamily="2" charset="-34"/>
                <a:cs typeface="Kanit Thin" pitchFamily="2" charset="-34"/>
              </a:rPr>
              <a:t>2. แจ้งทุกจังหวัดปรับ</a:t>
            </a:r>
            <a:r>
              <a:rPr lang="th-TH" sz="1800" b="1" dirty="0">
                <a:latin typeface="Kanit Thin" pitchFamily="2" charset="-34"/>
                <a:cs typeface="Kanit Thin" pitchFamily="2" charset="-34"/>
              </a:rPr>
              <a:t>กระบวนการทำงาน </a:t>
            </a:r>
            <a:r>
              <a:rPr lang="th-TH" sz="1800" b="1" dirty="0" smtClean="0">
                <a:latin typeface="Kanit Thin" pitchFamily="2" charset="-34"/>
                <a:cs typeface="Kanit Thin" pitchFamily="2" charset="-34"/>
              </a:rPr>
              <a:t>แบบ </a:t>
            </a:r>
            <a:r>
              <a:rPr lang="en-US" sz="1800" b="1" dirty="0" smtClean="0">
                <a:latin typeface="Kanit Thin" pitchFamily="2" charset="-34"/>
                <a:cs typeface="Kanit Thin" pitchFamily="2" charset="-34"/>
              </a:rPr>
              <a:t>New Normal</a:t>
            </a:r>
            <a:endParaRPr lang="th-TH" sz="1800" b="1" dirty="0" smtClean="0">
              <a:latin typeface="Kanit Thin" pitchFamily="2" charset="-34"/>
              <a:cs typeface="Kanit Thin" pitchFamily="2" charset="-34"/>
            </a:endParaRPr>
          </a:p>
          <a:p>
            <a:r>
              <a:rPr lang="th-TH" sz="1800" b="1" dirty="0" smtClean="0">
                <a:latin typeface="Kanit Thin" pitchFamily="2" charset="-34"/>
                <a:cs typeface="Kanit Thin" pitchFamily="2" charset="-34"/>
              </a:rPr>
              <a:t>3. ปรับแนวทางการรักษาผู้สูงอายุลงสู่ชุมชน</a:t>
            </a:r>
          </a:p>
          <a:p>
            <a:r>
              <a:rPr lang="th-TH" sz="1800" b="1" dirty="0" smtClean="0">
                <a:latin typeface="Kanit Thin" pitchFamily="2" charset="-34"/>
                <a:cs typeface="Kanit Thin" pitchFamily="2" charset="-34"/>
              </a:rPr>
              <a:t>4. ส่วนกลาง เช่น กรมการแพทย์ กรมอนามัย </a:t>
            </a:r>
            <a:r>
              <a:rPr lang="th-TH" sz="1800" b="1" dirty="0" err="1" smtClean="0">
                <a:latin typeface="Kanit Thin" pitchFamily="2" charset="-34"/>
                <a:cs typeface="Kanit Thin" pitchFamily="2" charset="-34"/>
              </a:rPr>
              <a:t>สปสช</a:t>
            </a:r>
            <a:r>
              <a:rPr lang="th-TH" sz="1800" b="1" dirty="0" smtClean="0">
                <a:latin typeface="Kanit Thin" pitchFamily="2" charset="-34"/>
                <a:cs typeface="Kanit Thin" pitchFamily="2" charset="-34"/>
              </a:rPr>
              <a:t>. กรมสุขภาพจิต </a:t>
            </a:r>
            <a:r>
              <a:rPr lang="th-TH" sz="1800" b="1" dirty="0" err="1" smtClean="0">
                <a:latin typeface="Kanit Thin" pitchFamily="2" charset="-34"/>
                <a:cs typeface="Kanit Thin" pitchFamily="2" charset="-34"/>
              </a:rPr>
              <a:t>บูรณา</a:t>
            </a:r>
            <a:r>
              <a:rPr lang="th-TH" sz="1800" b="1" dirty="0" smtClean="0">
                <a:latin typeface="Kanit Thin" pitchFamily="2" charset="-34"/>
                <a:cs typeface="Kanit Thin" pitchFamily="2" charset="-34"/>
              </a:rPr>
              <a:t>การ</a:t>
            </a:r>
            <a:br>
              <a:rPr lang="th-TH" sz="1800" b="1" dirty="0" smtClean="0">
                <a:latin typeface="Kanit Thin" pitchFamily="2" charset="-34"/>
                <a:cs typeface="Kanit Thin" pitchFamily="2" charset="-34"/>
              </a:rPr>
            </a:br>
            <a:r>
              <a:rPr lang="th-TH" sz="1800" b="1" dirty="0" smtClean="0">
                <a:latin typeface="Kanit Thin" pitchFamily="2" charset="-34"/>
                <a:cs typeface="Kanit Thin" pitchFamily="2" charset="-34"/>
              </a:rPr>
              <a:t>   ระบบ</a:t>
            </a:r>
            <a:r>
              <a:rPr lang="th-TH" sz="1800" b="1" dirty="0">
                <a:latin typeface="Kanit Thin" pitchFamily="2" charset="-34"/>
                <a:cs typeface="Kanit Thin" pitchFamily="2" charset="-34"/>
              </a:rPr>
              <a:t>ฐานข้อมูลและแชร์ข้อมูล</a:t>
            </a:r>
            <a:r>
              <a:rPr lang="th-TH" sz="1800" b="1" dirty="0" smtClean="0">
                <a:latin typeface="Kanit Thin" pitchFamily="2" charset="-34"/>
                <a:cs typeface="Kanit Thin" pitchFamily="2" charset="-34"/>
              </a:rPr>
              <a:t>ร่วมกันเพื่อ</a:t>
            </a:r>
            <a:r>
              <a:rPr lang="th-TH" sz="1800" b="1" dirty="0">
                <a:latin typeface="Kanit Thin" pitchFamily="2" charset="-34"/>
                <a:cs typeface="Kanit Thin" pitchFamily="2" charset="-34"/>
              </a:rPr>
              <a:t>ลด</a:t>
            </a:r>
            <a:r>
              <a:rPr lang="th-TH" sz="1800" b="1" dirty="0" smtClean="0">
                <a:latin typeface="Kanit Thin" pitchFamily="2" charset="-34"/>
                <a:cs typeface="Kanit Thin" pitchFamily="2" charset="-34"/>
              </a:rPr>
              <a:t>ภาระการ</a:t>
            </a:r>
            <a:r>
              <a:rPr lang="th-TH" sz="1800" b="1" dirty="0">
                <a:latin typeface="Kanit Thin" pitchFamily="2" charset="-34"/>
                <a:cs typeface="Kanit Thin" pitchFamily="2" charset="-34"/>
              </a:rPr>
              <a:t>บันทึกข้อมูลของพื้นที่ </a:t>
            </a:r>
          </a:p>
          <a:p>
            <a:r>
              <a:rPr lang="th-TH" sz="1800" b="1" dirty="0" smtClean="0">
                <a:latin typeface="Kanit Thin" pitchFamily="2" charset="-34"/>
                <a:cs typeface="Kanit Thin" pitchFamily="2" charset="-34"/>
              </a:rPr>
              <a:t>5. จังหวัดวางระบบข้อมูล สื่อสาร ติดตามการโอนงบประมาณ และประสาน </a:t>
            </a:r>
            <a:r>
              <a:rPr lang="th-TH" sz="1800" b="1" dirty="0" err="1" smtClean="0">
                <a:latin typeface="Kanit Thin" pitchFamily="2" charset="-34"/>
                <a:cs typeface="Kanit Thin" pitchFamily="2" charset="-34"/>
              </a:rPr>
              <a:t>สปสช</a:t>
            </a:r>
            <a:r>
              <a:rPr lang="th-TH" sz="1800" b="1" dirty="0" smtClean="0">
                <a:latin typeface="Kanit Thin" pitchFamily="2" charset="-34"/>
                <a:cs typeface="Kanit Thin" pitchFamily="2" charset="-34"/>
              </a:rPr>
              <a:t>.</a:t>
            </a:r>
          </a:p>
        </p:txBody>
      </p:sp>
      <p:grpSp>
        <p:nvGrpSpPr>
          <p:cNvPr id="28" name="Group 3">
            <a:extLst>
              <a:ext uri="{FF2B5EF4-FFF2-40B4-BE49-F238E27FC236}">
                <a16:creationId xmlns="" xmlns:a16="http://schemas.microsoft.com/office/drawing/2014/main" id="{3F9EC4DE-9F7E-47D4-96CC-97257815C542}"/>
              </a:ext>
            </a:extLst>
          </p:cNvPr>
          <p:cNvGrpSpPr/>
          <p:nvPr/>
        </p:nvGrpSpPr>
        <p:grpSpPr>
          <a:xfrm>
            <a:off x="7812360" y="2571750"/>
            <a:ext cx="1177756" cy="1781714"/>
            <a:chOff x="3870032" y="1946452"/>
            <a:chExt cx="1887452" cy="3127092"/>
          </a:xfrm>
        </p:grpSpPr>
        <p:cxnSp>
          <p:nvCxnSpPr>
            <p:cNvPr id="29" name="Straight Connector 75">
              <a:extLst>
                <a:ext uri="{FF2B5EF4-FFF2-40B4-BE49-F238E27FC236}">
                  <a16:creationId xmlns="" xmlns:a16="http://schemas.microsoft.com/office/drawing/2014/main" id="{C6F0ED96-E472-4919-B39B-6B416071BDF1}"/>
                </a:ext>
              </a:extLst>
            </p:cNvPr>
            <p:cNvCxnSpPr/>
            <p:nvPr/>
          </p:nvCxnSpPr>
          <p:spPr>
            <a:xfrm flipV="1">
              <a:off x="5301047" y="3025923"/>
              <a:ext cx="430330" cy="206175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0" name="Straight Connector 76">
              <a:extLst>
                <a:ext uri="{FF2B5EF4-FFF2-40B4-BE49-F238E27FC236}">
                  <a16:creationId xmlns="" xmlns:a16="http://schemas.microsoft.com/office/drawing/2014/main" id="{0A904EAC-D3D2-467D-9E4D-4233352F38A5}"/>
                </a:ext>
              </a:extLst>
            </p:cNvPr>
            <p:cNvCxnSpPr/>
            <p:nvPr/>
          </p:nvCxnSpPr>
          <p:spPr>
            <a:xfrm>
              <a:off x="4065759" y="3308831"/>
              <a:ext cx="270742" cy="570979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1" name="Straight Connector 77">
              <a:extLst>
                <a:ext uri="{FF2B5EF4-FFF2-40B4-BE49-F238E27FC236}">
                  <a16:creationId xmlns="" xmlns:a16="http://schemas.microsoft.com/office/drawing/2014/main" id="{F17CD49F-4143-4B56-8FE8-922176461415}"/>
                </a:ext>
              </a:extLst>
            </p:cNvPr>
            <p:cNvCxnSpPr/>
            <p:nvPr/>
          </p:nvCxnSpPr>
          <p:spPr>
            <a:xfrm>
              <a:off x="4466484" y="3081134"/>
              <a:ext cx="47592" cy="415279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2" name="Straight Connector 78">
              <a:extLst>
                <a:ext uri="{FF2B5EF4-FFF2-40B4-BE49-F238E27FC236}">
                  <a16:creationId xmlns="" xmlns:a16="http://schemas.microsoft.com/office/drawing/2014/main" id="{485BC512-86A8-4008-9B9A-D78FB4D8EEEE}"/>
                </a:ext>
              </a:extLst>
            </p:cNvPr>
            <p:cNvCxnSpPr/>
            <p:nvPr/>
          </p:nvCxnSpPr>
          <p:spPr>
            <a:xfrm flipH="1">
              <a:off x="5516796" y="3037374"/>
              <a:ext cx="202700" cy="415279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3" name="Straight Connector 79">
              <a:extLst>
                <a:ext uri="{FF2B5EF4-FFF2-40B4-BE49-F238E27FC236}">
                  <a16:creationId xmlns="" xmlns:a16="http://schemas.microsoft.com/office/drawing/2014/main" id="{7DC7AE5D-727D-4B88-8C51-08963ACD1137}"/>
                </a:ext>
              </a:extLst>
            </p:cNvPr>
            <p:cNvCxnSpPr/>
            <p:nvPr/>
          </p:nvCxnSpPr>
          <p:spPr>
            <a:xfrm flipH="1">
              <a:off x="5354700" y="3427872"/>
              <a:ext cx="174895" cy="354943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4" name="Straight Connector 80">
              <a:extLst>
                <a:ext uri="{FF2B5EF4-FFF2-40B4-BE49-F238E27FC236}">
                  <a16:creationId xmlns="" xmlns:a16="http://schemas.microsoft.com/office/drawing/2014/main" id="{DF81365F-1511-49CE-9D3F-0D0F69665B91}"/>
                </a:ext>
              </a:extLst>
            </p:cNvPr>
            <p:cNvCxnSpPr/>
            <p:nvPr/>
          </p:nvCxnSpPr>
          <p:spPr>
            <a:xfrm flipH="1">
              <a:off x="5129839" y="3235896"/>
              <a:ext cx="174893" cy="394227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5" name="Straight Connector 81">
              <a:extLst>
                <a:ext uri="{FF2B5EF4-FFF2-40B4-BE49-F238E27FC236}">
                  <a16:creationId xmlns="" xmlns:a16="http://schemas.microsoft.com/office/drawing/2014/main" id="{2679F456-399A-4E7B-94FC-E9B27DE14806}"/>
                </a:ext>
              </a:extLst>
            </p:cNvPr>
            <p:cNvCxnSpPr/>
            <p:nvPr/>
          </p:nvCxnSpPr>
          <p:spPr>
            <a:xfrm flipH="1">
              <a:off x="5310074" y="3776712"/>
              <a:ext cx="44626" cy="354943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6" name="Straight Connector 82">
              <a:extLst>
                <a:ext uri="{FF2B5EF4-FFF2-40B4-BE49-F238E27FC236}">
                  <a16:creationId xmlns="" xmlns:a16="http://schemas.microsoft.com/office/drawing/2014/main" id="{69FA5336-B728-4488-A72A-5A1CDCFCA9E1}"/>
                </a:ext>
              </a:extLst>
            </p:cNvPr>
            <p:cNvCxnSpPr/>
            <p:nvPr/>
          </p:nvCxnSpPr>
          <p:spPr>
            <a:xfrm>
              <a:off x="4336502" y="3873470"/>
              <a:ext cx="88187" cy="315711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7" name="Straight Connector 83">
              <a:extLst>
                <a:ext uri="{FF2B5EF4-FFF2-40B4-BE49-F238E27FC236}">
                  <a16:creationId xmlns="" xmlns:a16="http://schemas.microsoft.com/office/drawing/2014/main" id="{0A29588E-8347-497C-B81E-675EE8D0FA23}"/>
                </a:ext>
              </a:extLst>
            </p:cNvPr>
            <p:cNvCxnSpPr/>
            <p:nvPr/>
          </p:nvCxnSpPr>
          <p:spPr>
            <a:xfrm>
              <a:off x="5680146" y="2524885"/>
              <a:ext cx="32336" cy="512489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8" name="Straight Connector 84">
              <a:extLst>
                <a:ext uri="{FF2B5EF4-FFF2-40B4-BE49-F238E27FC236}">
                  <a16:creationId xmlns="" xmlns:a16="http://schemas.microsoft.com/office/drawing/2014/main" id="{93EBECD7-CB8A-4A3B-8C7D-4A7FFC3228E6}"/>
                </a:ext>
              </a:extLst>
            </p:cNvPr>
            <p:cNvCxnSpPr/>
            <p:nvPr/>
          </p:nvCxnSpPr>
          <p:spPr>
            <a:xfrm>
              <a:off x="5394200" y="2201788"/>
              <a:ext cx="302113" cy="323097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9" name="Straight Connector 85">
              <a:extLst>
                <a:ext uri="{FF2B5EF4-FFF2-40B4-BE49-F238E27FC236}">
                  <a16:creationId xmlns="" xmlns:a16="http://schemas.microsoft.com/office/drawing/2014/main" id="{CE0AD20F-769A-4965-9B93-C8C7A1DDA804}"/>
                </a:ext>
              </a:extLst>
            </p:cNvPr>
            <p:cNvCxnSpPr/>
            <p:nvPr/>
          </p:nvCxnSpPr>
          <p:spPr>
            <a:xfrm>
              <a:off x="4919077" y="1994831"/>
              <a:ext cx="475124" cy="206957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40" name="Straight Connector 86">
              <a:extLst>
                <a:ext uri="{FF2B5EF4-FFF2-40B4-BE49-F238E27FC236}">
                  <a16:creationId xmlns="" xmlns:a16="http://schemas.microsoft.com/office/drawing/2014/main" id="{DEFDA594-01E1-472A-BE0B-C25A59664691}"/>
                </a:ext>
              </a:extLst>
            </p:cNvPr>
            <p:cNvCxnSpPr/>
            <p:nvPr/>
          </p:nvCxnSpPr>
          <p:spPr>
            <a:xfrm flipV="1">
              <a:off x="4415275" y="1994831"/>
              <a:ext cx="503802" cy="114064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41" name="Straight Connector 87">
              <a:extLst>
                <a:ext uri="{FF2B5EF4-FFF2-40B4-BE49-F238E27FC236}">
                  <a16:creationId xmlns="" xmlns:a16="http://schemas.microsoft.com/office/drawing/2014/main" id="{BC4FCC7F-AB8D-47C1-BC98-7D1734D9CF1C}"/>
                </a:ext>
              </a:extLst>
            </p:cNvPr>
            <p:cNvCxnSpPr/>
            <p:nvPr/>
          </p:nvCxnSpPr>
          <p:spPr>
            <a:xfrm flipV="1">
              <a:off x="4108091" y="2098309"/>
              <a:ext cx="307184" cy="247715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42" name="Straight Connector 88">
              <a:extLst>
                <a:ext uri="{FF2B5EF4-FFF2-40B4-BE49-F238E27FC236}">
                  <a16:creationId xmlns="" xmlns:a16="http://schemas.microsoft.com/office/drawing/2014/main" id="{8693E4C5-4546-49D4-BE3B-BDAB944C71E8}"/>
                </a:ext>
              </a:extLst>
            </p:cNvPr>
            <p:cNvCxnSpPr/>
            <p:nvPr/>
          </p:nvCxnSpPr>
          <p:spPr>
            <a:xfrm flipH="1">
              <a:off x="3950819" y="2376851"/>
              <a:ext cx="141103" cy="365044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43" name="Straight Connector 89">
              <a:extLst>
                <a:ext uri="{FF2B5EF4-FFF2-40B4-BE49-F238E27FC236}">
                  <a16:creationId xmlns="" xmlns:a16="http://schemas.microsoft.com/office/drawing/2014/main" id="{E00D01C6-64C9-42DA-A58D-B4255C6611AD}"/>
                </a:ext>
              </a:extLst>
            </p:cNvPr>
            <p:cNvCxnSpPr/>
            <p:nvPr/>
          </p:nvCxnSpPr>
          <p:spPr>
            <a:xfrm>
              <a:off x="3943804" y="2741895"/>
              <a:ext cx="121955" cy="56693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44" name="Straight Connector 90">
              <a:extLst>
                <a:ext uri="{FF2B5EF4-FFF2-40B4-BE49-F238E27FC236}">
                  <a16:creationId xmlns="" xmlns:a16="http://schemas.microsoft.com/office/drawing/2014/main" id="{1BAC8BAC-9975-4B60-8898-EEB795D04CFE}"/>
                </a:ext>
              </a:extLst>
            </p:cNvPr>
            <p:cNvCxnSpPr/>
            <p:nvPr/>
          </p:nvCxnSpPr>
          <p:spPr>
            <a:xfrm flipV="1">
              <a:off x="3981914" y="2704020"/>
              <a:ext cx="388313" cy="3787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45" name="Straight Connector 91">
              <a:extLst>
                <a:ext uri="{FF2B5EF4-FFF2-40B4-BE49-F238E27FC236}">
                  <a16:creationId xmlns="" xmlns:a16="http://schemas.microsoft.com/office/drawing/2014/main" id="{3950D134-B11E-4FE4-8E9F-5EB18F4FC53F}"/>
                </a:ext>
              </a:extLst>
            </p:cNvPr>
            <p:cNvCxnSpPr/>
            <p:nvPr/>
          </p:nvCxnSpPr>
          <p:spPr>
            <a:xfrm flipV="1">
              <a:off x="4195484" y="2704020"/>
              <a:ext cx="179590" cy="258237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46" name="Straight Connector 92">
              <a:extLst>
                <a:ext uri="{FF2B5EF4-FFF2-40B4-BE49-F238E27FC236}">
                  <a16:creationId xmlns="" xmlns:a16="http://schemas.microsoft.com/office/drawing/2014/main" id="{8B3852E9-2BE7-40DA-967B-D4AEDFD598B6}"/>
                </a:ext>
              </a:extLst>
            </p:cNvPr>
            <p:cNvCxnSpPr/>
            <p:nvPr/>
          </p:nvCxnSpPr>
          <p:spPr>
            <a:xfrm>
              <a:off x="3962717" y="2764356"/>
              <a:ext cx="484699" cy="11921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47" name="Straight Connector 93">
              <a:extLst>
                <a:ext uri="{FF2B5EF4-FFF2-40B4-BE49-F238E27FC236}">
                  <a16:creationId xmlns="" xmlns:a16="http://schemas.microsoft.com/office/drawing/2014/main" id="{267FDF16-F437-4E6E-B96F-95ECF7611185}"/>
                </a:ext>
              </a:extLst>
            </p:cNvPr>
            <p:cNvCxnSpPr/>
            <p:nvPr/>
          </p:nvCxnSpPr>
          <p:spPr>
            <a:xfrm flipV="1">
              <a:off x="4084672" y="2960924"/>
              <a:ext cx="116458" cy="335308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48" name="Straight Connector 94">
              <a:extLst>
                <a:ext uri="{FF2B5EF4-FFF2-40B4-BE49-F238E27FC236}">
                  <a16:creationId xmlns="" xmlns:a16="http://schemas.microsoft.com/office/drawing/2014/main" id="{741B003E-5926-4639-BAC4-D87DBE320815}"/>
                </a:ext>
              </a:extLst>
            </p:cNvPr>
            <p:cNvCxnSpPr/>
            <p:nvPr/>
          </p:nvCxnSpPr>
          <p:spPr>
            <a:xfrm>
              <a:off x="3952420" y="2751757"/>
              <a:ext cx="251408" cy="209167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49" name="Straight Connector 95">
              <a:extLst>
                <a:ext uri="{FF2B5EF4-FFF2-40B4-BE49-F238E27FC236}">
                  <a16:creationId xmlns="" xmlns:a16="http://schemas.microsoft.com/office/drawing/2014/main" id="{1D0F4674-6966-4F65-A5D4-587E9B69FF7A}"/>
                </a:ext>
              </a:extLst>
            </p:cNvPr>
            <p:cNvCxnSpPr/>
            <p:nvPr/>
          </p:nvCxnSpPr>
          <p:spPr>
            <a:xfrm>
              <a:off x="4443569" y="2883572"/>
              <a:ext cx="35068" cy="229201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50" name="Straight Connector 96">
              <a:extLst>
                <a:ext uri="{FF2B5EF4-FFF2-40B4-BE49-F238E27FC236}">
                  <a16:creationId xmlns="" xmlns:a16="http://schemas.microsoft.com/office/drawing/2014/main" id="{56F49063-74D9-4E0B-B86C-AC09669BE153}"/>
                </a:ext>
              </a:extLst>
            </p:cNvPr>
            <p:cNvCxnSpPr/>
            <p:nvPr/>
          </p:nvCxnSpPr>
          <p:spPr>
            <a:xfrm flipH="1" flipV="1">
              <a:off x="4122544" y="2346023"/>
              <a:ext cx="256901" cy="35799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51" name="Straight Connector 97">
              <a:extLst>
                <a:ext uri="{FF2B5EF4-FFF2-40B4-BE49-F238E27FC236}">
                  <a16:creationId xmlns="" xmlns:a16="http://schemas.microsoft.com/office/drawing/2014/main" id="{EFF795A3-CE6F-4D97-9340-56A92FC25524}"/>
                </a:ext>
              </a:extLst>
            </p:cNvPr>
            <p:cNvCxnSpPr/>
            <p:nvPr/>
          </p:nvCxnSpPr>
          <p:spPr>
            <a:xfrm flipH="1">
              <a:off x="4364197" y="2136858"/>
              <a:ext cx="29702" cy="56716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52" name="Straight Connector 98">
              <a:extLst>
                <a:ext uri="{FF2B5EF4-FFF2-40B4-BE49-F238E27FC236}">
                  <a16:creationId xmlns="" xmlns:a16="http://schemas.microsoft.com/office/drawing/2014/main" id="{9AC81AAA-3161-410D-BEFC-EE392B9516E9}"/>
                </a:ext>
              </a:extLst>
            </p:cNvPr>
            <p:cNvCxnSpPr/>
            <p:nvPr/>
          </p:nvCxnSpPr>
          <p:spPr>
            <a:xfrm flipV="1">
              <a:off x="4372679" y="2484420"/>
              <a:ext cx="338593" cy="21960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53" name="Straight Connector 99">
              <a:extLst>
                <a:ext uri="{FF2B5EF4-FFF2-40B4-BE49-F238E27FC236}">
                  <a16:creationId xmlns="" xmlns:a16="http://schemas.microsoft.com/office/drawing/2014/main" id="{BDC491C4-BC80-4E76-AFFF-B22200BFD805}"/>
                </a:ext>
              </a:extLst>
            </p:cNvPr>
            <p:cNvCxnSpPr/>
            <p:nvPr/>
          </p:nvCxnSpPr>
          <p:spPr>
            <a:xfrm>
              <a:off x="4429661" y="2131355"/>
              <a:ext cx="280368" cy="362688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54" name="Straight Connector 100">
              <a:extLst>
                <a:ext uri="{FF2B5EF4-FFF2-40B4-BE49-F238E27FC236}">
                  <a16:creationId xmlns="" xmlns:a16="http://schemas.microsoft.com/office/drawing/2014/main" id="{650E62FE-91B1-4BE1-9BA8-DD62ACA355B2}"/>
                </a:ext>
              </a:extLst>
            </p:cNvPr>
            <p:cNvCxnSpPr/>
            <p:nvPr/>
          </p:nvCxnSpPr>
          <p:spPr>
            <a:xfrm flipH="1">
              <a:off x="4699905" y="1994831"/>
              <a:ext cx="211404" cy="48940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55" name="Straight Connector 101">
              <a:extLst>
                <a:ext uri="{FF2B5EF4-FFF2-40B4-BE49-F238E27FC236}">
                  <a16:creationId xmlns="" xmlns:a16="http://schemas.microsoft.com/office/drawing/2014/main" id="{D8954B63-CFCD-4AB8-9158-77DD5CA45511}"/>
                </a:ext>
              </a:extLst>
            </p:cNvPr>
            <p:cNvCxnSpPr/>
            <p:nvPr/>
          </p:nvCxnSpPr>
          <p:spPr>
            <a:xfrm>
              <a:off x="4922399" y="1994643"/>
              <a:ext cx="128537" cy="45190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56" name="Straight Connector 102">
              <a:extLst>
                <a:ext uri="{FF2B5EF4-FFF2-40B4-BE49-F238E27FC236}">
                  <a16:creationId xmlns="" xmlns:a16="http://schemas.microsoft.com/office/drawing/2014/main" id="{B2B7B15D-1406-4295-A87A-3238C0B2E39F}"/>
                </a:ext>
              </a:extLst>
            </p:cNvPr>
            <p:cNvCxnSpPr/>
            <p:nvPr/>
          </p:nvCxnSpPr>
          <p:spPr>
            <a:xfrm flipH="1">
              <a:off x="5069912" y="2201788"/>
              <a:ext cx="335378" cy="244757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57" name="Straight Connector 103">
              <a:extLst>
                <a:ext uri="{FF2B5EF4-FFF2-40B4-BE49-F238E27FC236}">
                  <a16:creationId xmlns="" xmlns:a16="http://schemas.microsoft.com/office/drawing/2014/main" id="{6EB66CAD-A7AD-4E33-94E8-A805281125E4}"/>
                </a:ext>
              </a:extLst>
            </p:cNvPr>
            <p:cNvCxnSpPr/>
            <p:nvPr/>
          </p:nvCxnSpPr>
          <p:spPr>
            <a:xfrm flipH="1" flipV="1">
              <a:off x="5034318" y="2446545"/>
              <a:ext cx="649734" cy="7834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58" name="Straight Connector 104">
              <a:extLst>
                <a:ext uri="{FF2B5EF4-FFF2-40B4-BE49-F238E27FC236}">
                  <a16:creationId xmlns="" xmlns:a16="http://schemas.microsoft.com/office/drawing/2014/main" id="{CC0BC817-B197-4570-BFBC-0960036A0A68}"/>
                </a:ext>
              </a:extLst>
            </p:cNvPr>
            <p:cNvCxnSpPr/>
            <p:nvPr/>
          </p:nvCxnSpPr>
          <p:spPr>
            <a:xfrm>
              <a:off x="4823902" y="2833138"/>
              <a:ext cx="244809" cy="45245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59" name="Straight Connector 105">
              <a:extLst>
                <a:ext uri="{FF2B5EF4-FFF2-40B4-BE49-F238E27FC236}">
                  <a16:creationId xmlns="" xmlns:a16="http://schemas.microsoft.com/office/drawing/2014/main" id="{C19BCF40-18C4-4815-B8BD-DFD72DA5ED75}"/>
                </a:ext>
              </a:extLst>
            </p:cNvPr>
            <p:cNvCxnSpPr/>
            <p:nvPr/>
          </p:nvCxnSpPr>
          <p:spPr>
            <a:xfrm flipV="1">
              <a:off x="4827023" y="2457801"/>
              <a:ext cx="230466" cy="375337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60" name="Straight Connector 106">
              <a:extLst>
                <a:ext uri="{FF2B5EF4-FFF2-40B4-BE49-F238E27FC236}">
                  <a16:creationId xmlns="" xmlns:a16="http://schemas.microsoft.com/office/drawing/2014/main" id="{91DF31B6-5E9D-482D-A928-0AC35DDDBAA0}"/>
                </a:ext>
              </a:extLst>
            </p:cNvPr>
            <p:cNvCxnSpPr/>
            <p:nvPr/>
          </p:nvCxnSpPr>
          <p:spPr>
            <a:xfrm flipV="1">
              <a:off x="4724415" y="2457801"/>
              <a:ext cx="320759" cy="26431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61" name="Straight Connector 107">
              <a:extLst>
                <a:ext uri="{FF2B5EF4-FFF2-40B4-BE49-F238E27FC236}">
                  <a16:creationId xmlns="" xmlns:a16="http://schemas.microsoft.com/office/drawing/2014/main" id="{997E1CAE-C4AE-4C86-8785-9FB5A3A45CB2}"/>
                </a:ext>
              </a:extLst>
            </p:cNvPr>
            <p:cNvCxnSpPr/>
            <p:nvPr/>
          </p:nvCxnSpPr>
          <p:spPr>
            <a:xfrm>
              <a:off x="5062189" y="2453656"/>
              <a:ext cx="401629" cy="24358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62" name="Straight Connector 108">
              <a:extLst>
                <a:ext uri="{FF2B5EF4-FFF2-40B4-BE49-F238E27FC236}">
                  <a16:creationId xmlns="" xmlns:a16="http://schemas.microsoft.com/office/drawing/2014/main" id="{4B1665F7-4FE2-419A-9BDC-77D7CC2D79AF}"/>
                </a:ext>
              </a:extLst>
            </p:cNvPr>
            <p:cNvCxnSpPr/>
            <p:nvPr/>
          </p:nvCxnSpPr>
          <p:spPr>
            <a:xfrm flipH="1">
              <a:off x="5478996" y="2524885"/>
              <a:ext cx="216308" cy="165181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63" name="Straight Connector 109">
              <a:extLst>
                <a:ext uri="{FF2B5EF4-FFF2-40B4-BE49-F238E27FC236}">
                  <a16:creationId xmlns="" xmlns:a16="http://schemas.microsoft.com/office/drawing/2014/main" id="{458FDD31-A296-4514-BFBD-281354C94EE2}"/>
                </a:ext>
              </a:extLst>
            </p:cNvPr>
            <p:cNvCxnSpPr/>
            <p:nvPr/>
          </p:nvCxnSpPr>
          <p:spPr>
            <a:xfrm>
              <a:off x="5453497" y="2707211"/>
              <a:ext cx="230554" cy="33016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64" name="Straight Connector 110">
              <a:extLst>
                <a:ext uri="{FF2B5EF4-FFF2-40B4-BE49-F238E27FC236}">
                  <a16:creationId xmlns="" xmlns:a16="http://schemas.microsoft.com/office/drawing/2014/main" id="{4D704CC6-3394-4C7E-867E-3AE6DCBB4C0E}"/>
                </a:ext>
              </a:extLst>
            </p:cNvPr>
            <p:cNvCxnSpPr/>
            <p:nvPr/>
          </p:nvCxnSpPr>
          <p:spPr>
            <a:xfrm flipV="1">
              <a:off x="5224895" y="2698639"/>
              <a:ext cx="239398" cy="198838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65" name="Straight Connector 111">
              <a:extLst>
                <a:ext uri="{FF2B5EF4-FFF2-40B4-BE49-F238E27FC236}">
                  <a16:creationId xmlns="" xmlns:a16="http://schemas.microsoft.com/office/drawing/2014/main" id="{34A4F2C6-3C48-442B-8DDF-D1A464392B52}"/>
                </a:ext>
              </a:extLst>
            </p:cNvPr>
            <p:cNvCxnSpPr/>
            <p:nvPr/>
          </p:nvCxnSpPr>
          <p:spPr>
            <a:xfrm>
              <a:off x="5068710" y="2463690"/>
              <a:ext cx="148576" cy="43378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66" name="Straight Connector 112">
              <a:extLst>
                <a:ext uri="{FF2B5EF4-FFF2-40B4-BE49-F238E27FC236}">
                  <a16:creationId xmlns="" xmlns:a16="http://schemas.microsoft.com/office/drawing/2014/main" id="{48342D24-8304-46C1-83E5-247EFD8789DB}"/>
                </a:ext>
              </a:extLst>
            </p:cNvPr>
            <p:cNvCxnSpPr/>
            <p:nvPr/>
          </p:nvCxnSpPr>
          <p:spPr>
            <a:xfrm flipH="1" flipV="1">
              <a:off x="4706937" y="2481047"/>
              <a:ext cx="126834" cy="342917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67" name="Straight Connector 113">
              <a:extLst>
                <a:ext uri="{FF2B5EF4-FFF2-40B4-BE49-F238E27FC236}">
                  <a16:creationId xmlns="" xmlns:a16="http://schemas.microsoft.com/office/drawing/2014/main" id="{268B1821-0991-4B86-967C-CCBEE162227F}"/>
                </a:ext>
              </a:extLst>
            </p:cNvPr>
            <p:cNvCxnSpPr/>
            <p:nvPr/>
          </p:nvCxnSpPr>
          <p:spPr>
            <a:xfrm flipV="1">
              <a:off x="4430476" y="2842312"/>
              <a:ext cx="382161" cy="45593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68" name="Straight Connector 114">
              <a:extLst>
                <a:ext uri="{FF2B5EF4-FFF2-40B4-BE49-F238E27FC236}">
                  <a16:creationId xmlns="" xmlns:a16="http://schemas.microsoft.com/office/drawing/2014/main" id="{DD2235F1-48D7-4E06-911A-2F3C0A969467}"/>
                </a:ext>
              </a:extLst>
            </p:cNvPr>
            <p:cNvCxnSpPr/>
            <p:nvPr/>
          </p:nvCxnSpPr>
          <p:spPr>
            <a:xfrm>
              <a:off x="4361042" y="2707211"/>
              <a:ext cx="435607" cy="124124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69" name="Straight Connector 115">
              <a:extLst>
                <a:ext uri="{FF2B5EF4-FFF2-40B4-BE49-F238E27FC236}">
                  <a16:creationId xmlns="" xmlns:a16="http://schemas.microsoft.com/office/drawing/2014/main" id="{77033354-9494-43DB-8F0B-47C81D785086}"/>
                </a:ext>
              </a:extLst>
            </p:cNvPr>
            <p:cNvCxnSpPr/>
            <p:nvPr/>
          </p:nvCxnSpPr>
          <p:spPr>
            <a:xfrm flipV="1">
              <a:off x="4847397" y="2702878"/>
              <a:ext cx="594750" cy="139349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0" name="Straight Connector 116">
              <a:extLst>
                <a:ext uri="{FF2B5EF4-FFF2-40B4-BE49-F238E27FC236}">
                  <a16:creationId xmlns="" xmlns:a16="http://schemas.microsoft.com/office/drawing/2014/main" id="{A6B6F7F5-D83F-4D1A-9D08-E956217A6CAB}"/>
                </a:ext>
              </a:extLst>
            </p:cNvPr>
            <p:cNvCxnSpPr/>
            <p:nvPr/>
          </p:nvCxnSpPr>
          <p:spPr>
            <a:xfrm>
              <a:off x="4839082" y="2851402"/>
              <a:ext cx="381552" cy="5171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1" name="Straight Connector 117">
              <a:extLst>
                <a:ext uri="{FF2B5EF4-FFF2-40B4-BE49-F238E27FC236}">
                  <a16:creationId xmlns="" xmlns:a16="http://schemas.microsoft.com/office/drawing/2014/main" id="{15385099-D46D-4D6A-97FB-8A9D83FED26A}"/>
                </a:ext>
              </a:extLst>
            </p:cNvPr>
            <p:cNvCxnSpPr/>
            <p:nvPr/>
          </p:nvCxnSpPr>
          <p:spPr>
            <a:xfrm flipH="1" flipV="1">
              <a:off x="4218521" y="2960924"/>
              <a:ext cx="271252" cy="150081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2" name="Straight Connector 118">
              <a:extLst>
                <a:ext uri="{FF2B5EF4-FFF2-40B4-BE49-F238E27FC236}">
                  <a16:creationId xmlns="" xmlns:a16="http://schemas.microsoft.com/office/drawing/2014/main" id="{9C3FFC2B-00AD-496B-AE13-458566407035}"/>
                </a:ext>
              </a:extLst>
            </p:cNvPr>
            <p:cNvCxnSpPr/>
            <p:nvPr/>
          </p:nvCxnSpPr>
          <p:spPr>
            <a:xfrm flipV="1">
              <a:off x="4074199" y="3108490"/>
              <a:ext cx="389219" cy="211764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3" name="Straight Connector 119">
              <a:extLst>
                <a:ext uri="{FF2B5EF4-FFF2-40B4-BE49-F238E27FC236}">
                  <a16:creationId xmlns="" xmlns:a16="http://schemas.microsoft.com/office/drawing/2014/main" id="{6C699483-5A95-4453-A674-907D15B6C334}"/>
                </a:ext>
              </a:extLst>
            </p:cNvPr>
            <p:cNvCxnSpPr/>
            <p:nvPr/>
          </p:nvCxnSpPr>
          <p:spPr>
            <a:xfrm>
              <a:off x="4094047" y="3320253"/>
              <a:ext cx="449463" cy="195221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4" name="Straight Connector 120">
              <a:extLst>
                <a:ext uri="{FF2B5EF4-FFF2-40B4-BE49-F238E27FC236}">
                  <a16:creationId xmlns="" xmlns:a16="http://schemas.microsoft.com/office/drawing/2014/main" id="{A530BCDF-D514-4F49-BFAB-68ABCFF9346C}"/>
                </a:ext>
              </a:extLst>
            </p:cNvPr>
            <p:cNvCxnSpPr/>
            <p:nvPr/>
          </p:nvCxnSpPr>
          <p:spPr>
            <a:xfrm flipV="1">
              <a:off x="4328388" y="3515474"/>
              <a:ext cx="196158" cy="323989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5" name="Straight Connector 121">
              <a:extLst>
                <a:ext uri="{FF2B5EF4-FFF2-40B4-BE49-F238E27FC236}">
                  <a16:creationId xmlns="" xmlns:a16="http://schemas.microsoft.com/office/drawing/2014/main" id="{B71FC1C3-0354-4386-8567-68D810A848E2}"/>
                </a:ext>
              </a:extLst>
            </p:cNvPr>
            <p:cNvCxnSpPr/>
            <p:nvPr/>
          </p:nvCxnSpPr>
          <p:spPr>
            <a:xfrm flipH="1" flipV="1">
              <a:off x="4527459" y="3516585"/>
              <a:ext cx="111538" cy="40245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6" name="Straight Connector 122">
              <a:extLst>
                <a:ext uri="{FF2B5EF4-FFF2-40B4-BE49-F238E27FC236}">
                  <a16:creationId xmlns="" xmlns:a16="http://schemas.microsoft.com/office/drawing/2014/main" id="{F66F9509-FB29-461A-A381-41C592A03B8A}"/>
                </a:ext>
              </a:extLst>
            </p:cNvPr>
            <p:cNvCxnSpPr/>
            <p:nvPr/>
          </p:nvCxnSpPr>
          <p:spPr>
            <a:xfrm flipV="1">
              <a:off x="4424690" y="3919041"/>
              <a:ext cx="221589" cy="26099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7" name="Straight Connector 123">
              <a:extLst>
                <a:ext uri="{FF2B5EF4-FFF2-40B4-BE49-F238E27FC236}">
                  <a16:creationId xmlns="" xmlns:a16="http://schemas.microsoft.com/office/drawing/2014/main" id="{2760F91E-EBB8-4B0D-B405-143C906DF967}"/>
                </a:ext>
              </a:extLst>
            </p:cNvPr>
            <p:cNvCxnSpPr/>
            <p:nvPr/>
          </p:nvCxnSpPr>
          <p:spPr>
            <a:xfrm>
              <a:off x="4653637" y="3928760"/>
              <a:ext cx="210104" cy="260421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8" name="Straight Connector 124">
              <a:extLst>
                <a:ext uri="{FF2B5EF4-FFF2-40B4-BE49-F238E27FC236}">
                  <a16:creationId xmlns="" xmlns:a16="http://schemas.microsoft.com/office/drawing/2014/main" id="{129DD018-DF86-407D-8F30-24A526D30D0C}"/>
                </a:ext>
              </a:extLst>
            </p:cNvPr>
            <p:cNvCxnSpPr/>
            <p:nvPr/>
          </p:nvCxnSpPr>
          <p:spPr>
            <a:xfrm flipV="1">
              <a:off x="4846137" y="3623570"/>
              <a:ext cx="0" cy="556464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9" name="Straight Connector 125">
              <a:extLst>
                <a:ext uri="{FF2B5EF4-FFF2-40B4-BE49-F238E27FC236}">
                  <a16:creationId xmlns="" xmlns:a16="http://schemas.microsoft.com/office/drawing/2014/main" id="{984339F1-9F6A-4084-98BF-45EFA765A443}"/>
                </a:ext>
              </a:extLst>
            </p:cNvPr>
            <p:cNvCxnSpPr/>
            <p:nvPr/>
          </p:nvCxnSpPr>
          <p:spPr>
            <a:xfrm>
              <a:off x="4833772" y="2842228"/>
              <a:ext cx="0" cy="454004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80" name="Straight Connector 126">
              <a:extLst>
                <a:ext uri="{FF2B5EF4-FFF2-40B4-BE49-F238E27FC236}">
                  <a16:creationId xmlns="" xmlns:a16="http://schemas.microsoft.com/office/drawing/2014/main" id="{79822C18-391B-4DF7-8DF8-72C0F816FECF}"/>
                </a:ext>
              </a:extLst>
            </p:cNvPr>
            <p:cNvCxnSpPr/>
            <p:nvPr/>
          </p:nvCxnSpPr>
          <p:spPr>
            <a:xfrm>
              <a:off x="4478637" y="3108490"/>
              <a:ext cx="385105" cy="515081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81" name="Straight Connector 127">
              <a:extLst>
                <a:ext uri="{FF2B5EF4-FFF2-40B4-BE49-F238E27FC236}">
                  <a16:creationId xmlns="" xmlns:a16="http://schemas.microsoft.com/office/drawing/2014/main" id="{CB00A6C7-DD5B-4113-958C-12B91501B481}"/>
                </a:ext>
              </a:extLst>
            </p:cNvPr>
            <p:cNvCxnSpPr/>
            <p:nvPr/>
          </p:nvCxnSpPr>
          <p:spPr>
            <a:xfrm flipH="1" flipV="1">
              <a:off x="4839082" y="3286701"/>
              <a:ext cx="16040" cy="335011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82" name="Straight Connector 128">
              <a:extLst>
                <a:ext uri="{FF2B5EF4-FFF2-40B4-BE49-F238E27FC236}">
                  <a16:creationId xmlns="" xmlns:a16="http://schemas.microsoft.com/office/drawing/2014/main" id="{281FCFAC-ED3A-479E-A645-0DB93CC15B9F}"/>
                </a:ext>
              </a:extLst>
            </p:cNvPr>
            <p:cNvCxnSpPr/>
            <p:nvPr/>
          </p:nvCxnSpPr>
          <p:spPr>
            <a:xfrm>
              <a:off x="5237601" y="2912286"/>
              <a:ext cx="74990" cy="332727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83" name="Straight Connector 129">
              <a:extLst>
                <a:ext uri="{FF2B5EF4-FFF2-40B4-BE49-F238E27FC236}">
                  <a16:creationId xmlns="" xmlns:a16="http://schemas.microsoft.com/office/drawing/2014/main" id="{97CA2D27-8432-4BEE-A8B6-C32F61F382B1}"/>
                </a:ext>
              </a:extLst>
            </p:cNvPr>
            <p:cNvCxnSpPr/>
            <p:nvPr/>
          </p:nvCxnSpPr>
          <p:spPr>
            <a:xfrm flipV="1">
              <a:off x="5309970" y="2697242"/>
              <a:ext cx="149667" cy="547771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84" name="Straight Connector 130">
              <a:extLst>
                <a:ext uri="{FF2B5EF4-FFF2-40B4-BE49-F238E27FC236}">
                  <a16:creationId xmlns="" xmlns:a16="http://schemas.microsoft.com/office/drawing/2014/main" id="{1D711347-1FE9-4C86-A55F-033CCC958960}"/>
                </a:ext>
              </a:extLst>
            </p:cNvPr>
            <p:cNvCxnSpPr/>
            <p:nvPr/>
          </p:nvCxnSpPr>
          <p:spPr>
            <a:xfrm flipV="1">
              <a:off x="5075792" y="2912286"/>
              <a:ext cx="147850" cy="38394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85" name="Straight Connector 131">
              <a:extLst>
                <a:ext uri="{FF2B5EF4-FFF2-40B4-BE49-F238E27FC236}">
                  <a16:creationId xmlns="" xmlns:a16="http://schemas.microsoft.com/office/drawing/2014/main" id="{B33BA9A4-83F5-4F1C-9F61-83FFE0DBED7F}"/>
                </a:ext>
              </a:extLst>
            </p:cNvPr>
            <p:cNvCxnSpPr/>
            <p:nvPr/>
          </p:nvCxnSpPr>
          <p:spPr>
            <a:xfrm flipV="1">
              <a:off x="4492595" y="2896742"/>
              <a:ext cx="721372" cy="20146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86" name="Straight Connector 132">
              <a:extLst>
                <a:ext uri="{FF2B5EF4-FFF2-40B4-BE49-F238E27FC236}">
                  <a16:creationId xmlns="" xmlns:a16="http://schemas.microsoft.com/office/drawing/2014/main" id="{B21FB7FD-F841-48BB-B47F-143DB20C1A33}"/>
                </a:ext>
              </a:extLst>
            </p:cNvPr>
            <p:cNvCxnSpPr/>
            <p:nvPr/>
          </p:nvCxnSpPr>
          <p:spPr>
            <a:xfrm flipH="1" flipV="1">
              <a:off x="4831817" y="3602687"/>
              <a:ext cx="298022" cy="34449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87" name="Straight Connector 133">
              <a:extLst>
                <a:ext uri="{FF2B5EF4-FFF2-40B4-BE49-F238E27FC236}">
                  <a16:creationId xmlns="" xmlns:a16="http://schemas.microsoft.com/office/drawing/2014/main" id="{2DC2F4EA-36A7-4A13-B1D7-868186B66510}"/>
                </a:ext>
              </a:extLst>
            </p:cNvPr>
            <p:cNvCxnSpPr/>
            <p:nvPr/>
          </p:nvCxnSpPr>
          <p:spPr>
            <a:xfrm flipV="1">
              <a:off x="4867283" y="3935314"/>
              <a:ext cx="264476" cy="23921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88" name="Straight Connector 134">
              <a:extLst>
                <a:ext uri="{FF2B5EF4-FFF2-40B4-BE49-F238E27FC236}">
                  <a16:creationId xmlns="" xmlns:a16="http://schemas.microsoft.com/office/drawing/2014/main" id="{F9FF9DE2-A60A-44E8-A69C-EFC1389B159E}"/>
                </a:ext>
              </a:extLst>
            </p:cNvPr>
            <p:cNvCxnSpPr/>
            <p:nvPr/>
          </p:nvCxnSpPr>
          <p:spPr>
            <a:xfrm>
              <a:off x="5124054" y="3633289"/>
              <a:ext cx="232173" cy="140757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89" name="Straight Connector 135">
              <a:extLst>
                <a:ext uri="{FF2B5EF4-FFF2-40B4-BE49-F238E27FC236}">
                  <a16:creationId xmlns="" xmlns:a16="http://schemas.microsoft.com/office/drawing/2014/main" id="{1AC67656-062B-4DC2-B86D-2BA8ABCAC979}"/>
                </a:ext>
              </a:extLst>
            </p:cNvPr>
            <p:cNvCxnSpPr/>
            <p:nvPr/>
          </p:nvCxnSpPr>
          <p:spPr>
            <a:xfrm flipH="1">
              <a:off x="5124054" y="3640379"/>
              <a:ext cx="7706" cy="305731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0" name="Straight Connector 136">
              <a:extLst>
                <a:ext uri="{FF2B5EF4-FFF2-40B4-BE49-F238E27FC236}">
                  <a16:creationId xmlns="" xmlns:a16="http://schemas.microsoft.com/office/drawing/2014/main" id="{85B84FB1-B1C7-4E20-88DD-6AFD3E8C21BC}"/>
                </a:ext>
              </a:extLst>
            </p:cNvPr>
            <p:cNvCxnSpPr/>
            <p:nvPr/>
          </p:nvCxnSpPr>
          <p:spPr>
            <a:xfrm>
              <a:off x="5066037" y="3299398"/>
              <a:ext cx="70522" cy="340981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1" name="Straight Connector 137">
              <a:extLst>
                <a:ext uri="{FF2B5EF4-FFF2-40B4-BE49-F238E27FC236}">
                  <a16:creationId xmlns="" xmlns:a16="http://schemas.microsoft.com/office/drawing/2014/main" id="{34FBEFEF-13A7-44C9-9DA5-9B6CD915802F}"/>
                </a:ext>
              </a:extLst>
            </p:cNvPr>
            <p:cNvCxnSpPr/>
            <p:nvPr/>
          </p:nvCxnSpPr>
          <p:spPr>
            <a:xfrm flipV="1">
              <a:off x="4536586" y="3302786"/>
              <a:ext cx="302466" cy="206599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2" name="Straight Connector 138">
              <a:extLst>
                <a:ext uri="{FF2B5EF4-FFF2-40B4-BE49-F238E27FC236}">
                  <a16:creationId xmlns="" xmlns:a16="http://schemas.microsoft.com/office/drawing/2014/main" id="{28DC9ADA-9495-4BA7-920D-F43C03B25E1E}"/>
                </a:ext>
              </a:extLst>
            </p:cNvPr>
            <p:cNvCxnSpPr/>
            <p:nvPr/>
          </p:nvCxnSpPr>
          <p:spPr>
            <a:xfrm>
              <a:off x="4471353" y="3110593"/>
              <a:ext cx="381567" cy="195091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3" name="Straight Connector 139">
              <a:extLst>
                <a:ext uri="{FF2B5EF4-FFF2-40B4-BE49-F238E27FC236}">
                  <a16:creationId xmlns="" xmlns:a16="http://schemas.microsoft.com/office/drawing/2014/main" id="{443EBD33-4BDA-40AB-9AB3-2F0D101FA286}"/>
                </a:ext>
              </a:extLst>
            </p:cNvPr>
            <p:cNvCxnSpPr/>
            <p:nvPr/>
          </p:nvCxnSpPr>
          <p:spPr>
            <a:xfrm>
              <a:off x="4845383" y="3293424"/>
              <a:ext cx="221791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4" name="Straight Connector 140">
              <a:extLst>
                <a:ext uri="{FF2B5EF4-FFF2-40B4-BE49-F238E27FC236}">
                  <a16:creationId xmlns="" xmlns:a16="http://schemas.microsoft.com/office/drawing/2014/main" id="{6C8C9985-4185-4E62-8DED-0C279E89196F}"/>
                </a:ext>
              </a:extLst>
            </p:cNvPr>
            <p:cNvCxnSpPr/>
            <p:nvPr/>
          </p:nvCxnSpPr>
          <p:spPr>
            <a:xfrm flipV="1">
              <a:off x="4863741" y="3285590"/>
              <a:ext cx="212051" cy="327291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5" name="Straight Connector 141">
              <a:extLst>
                <a:ext uri="{FF2B5EF4-FFF2-40B4-BE49-F238E27FC236}">
                  <a16:creationId xmlns="" xmlns:a16="http://schemas.microsoft.com/office/drawing/2014/main" id="{FBD685E4-8ABE-4BAD-BA0A-148976B72DBC}"/>
                </a:ext>
              </a:extLst>
            </p:cNvPr>
            <p:cNvCxnSpPr/>
            <p:nvPr/>
          </p:nvCxnSpPr>
          <p:spPr>
            <a:xfrm flipV="1">
              <a:off x="4648399" y="3615797"/>
              <a:ext cx="182584" cy="317035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6" name="Straight Connector 142">
              <a:extLst>
                <a:ext uri="{FF2B5EF4-FFF2-40B4-BE49-F238E27FC236}">
                  <a16:creationId xmlns="" xmlns:a16="http://schemas.microsoft.com/office/drawing/2014/main" id="{5578A52B-9D15-4072-8232-16EEE56BEA74}"/>
                </a:ext>
              </a:extLst>
            </p:cNvPr>
            <p:cNvCxnSpPr/>
            <p:nvPr/>
          </p:nvCxnSpPr>
          <p:spPr>
            <a:xfrm flipV="1">
              <a:off x="4322489" y="3599522"/>
              <a:ext cx="521515" cy="26886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7" name="Straight Connector 143">
              <a:extLst>
                <a:ext uri="{FF2B5EF4-FFF2-40B4-BE49-F238E27FC236}">
                  <a16:creationId xmlns="" xmlns:a16="http://schemas.microsoft.com/office/drawing/2014/main" id="{431FC21B-8233-4B16-A262-285F974222B5}"/>
                </a:ext>
              </a:extLst>
            </p:cNvPr>
            <p:cNvCxnSpPr/>
            <p:nvPr/>
          </p:nvCxnSpPr>
          <p:spPr>
            <a:xfrm>
              <a:off x="4335280" y="3875589"/>
              <a:ext cx="792423" cy="71591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8" name="Straight Connector 144">
              <a:extLst>
                <a:ext uri="{FF2B5EF4-FFF2-40B4-BE49-F238E27FC236}">
                  <a16:creationId xmlns="" xmlns:a16="http://schemas.microsoft.com/office/drawing/2014/main" id="{ECE13538-2AA2-44BE-AF4A-5BDA7A703BB4}"/>
                </a:ext>
              </a:extLst>
            </p:cNvPr>
            <p:cNvCxnSpPr/>
            <p:nvPr/>
          </p:nvCxnSpPr>
          <p:spPr>
            <a:xfrm flipH="1">
              <a:off x="5129839" y="3443377"/>
              <a:ext cx="386957" cy="209653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9" name="Straight Connector 145">
              <a:extLst>
                <a:ext uri="{FF2B5EF4-FFF2-40B4-BE49-F238E27FC236}">
                  <a16:creationId xmlns="" xmlns:a16="http://schemas.microsoft.com/office/drawing/2014/main" id="{8ABE7FCF-2D18-4BF3-A4F6-E62648265020}"/>
                </a:ext>
              </a:extLst>
            </p:cNvPr>
            <p:cNvCxnSpPr/>
            <p:nvPr/>
          </p:nvCxnSpPr>
          <p:spPr>
            <a:xfrm flipV="1">
              <a:off x="4535655" y="3457500"/>
              <a:ext cx="986928" cy="54745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0" name="Straight Connector 146">
              <a:extLst>
                <a:ext uri="{FF2B5EF4-FFF2-40B4-BE49-F238E27FC236}">
                  <a16:creationId xmlns="" xmlns:a16="http://schemas.microsoft.com/office/drawing/2014/main" id="{F86BB3C7-0778-440D-A381-CF8BA8E68621}"/>
                </a:ext>
              </a:extLst>
            </p:cNvPr>
            <p:cNvCxnSpPr/>
            <p:nvPr/>
          </p:nvCxnSpPr>
          <p:spPr>
            <a:xfrm>
              <a:off x="4433412" y="4173313"/>
              <a:ext cx="421711" cy="7765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1" name="Straight Connector 147">
              <a:extLst>
                <a:ext uri="{FF2B5EF4-FFF2-40B4-BE49-F238E27FC236}">
                  <a16:creationId xmlns="" xmlns:a16="http://schemas.microsoft.com/office/drawing/2014/main" id="{1543553A-5B28-431A-B5EA-4845D60F87C7}"/>
                </a:ext>
              </a:extLst>
            </p:cNvPr>
            <p:cNvCxnSpPr/>
            <p:nvPr/>
          </p:nvCxnSpPr>
          <p:spPr>
            <a:xfrm>
              <a:off x="4860361" y="4176674"/>
              <a:ext cx="253168" cy="817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2" name="Straight Connector 148">
              <a:extLst>
                <a:ext uri="{FF2B5EF4-FFF2-40B4-BE49-F238E27FC236}">
                  <a16:creationId xmlns="" xmlns:a16="http://schemas.microsoft.com/office/drawing/2014/main" id="{48826F6B-BEDC-4C7F-BDD5-74876071CFDC}"/>
                </a:ext>
              </a:extLst>
            </p:cNvPr>
            <p:cNvCxnSpPr/>
            <p:nvPr/>
          </p:nvCxnSpPr>
          <p:spPr>
            <a:xfrm flipV="1">
              <a:off x="5115534" y="4139245"/>
              <a:ext cx="204720" cy="48967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3" name="Straight Connector 149">
              <a:extLst>
                <a:ext uri="{FF2B5EF4-FFF2-40B4-BE49-F238E27FC236}">
                  <a16:creationId xmlns="" xmlns:a16="http://schemas.microsoft.com/office/drawing/2014/main" id="{1336A455-C009-4AA3-821B-C61758F12CC7}"/>
                </a:ext>
              </a:extLst>
            </p:cNvPr>
            <p:cNvCxnSpPr/>
            <p:nvPr/>
          </p:nvCxnSpPr>
          <p:spPr>
            <a:xfrm flipH="1">
              <a:off x="5113530" y="3935314"/>
              <a:ext cx="9604" cy="245764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4" name="Straight Connector 150">
              <a:extLst>
                <a:ext uri="{FF2B5EF4-FFF2-40B4-BE49-F238E27FC236}">
                  <a16:creationId xmlns="" xmlns:a16="http://schemas.microsoft.com/office/drawing/2014/main" id="{F48D0644-6372-4B04-87B4-3591A46FDC67}"/>
                </a:ext>
              </a:extLst>
            </p:cNvPr>
            <p:cNvCxnSpPr/>
            <p:nvPr/>
          </p:nvCxnSpPr>
          <p:spPr>
            <a:xfrm>
              <a:off x="5124644" y="3936295"/>
              <a:ext cx="181239" cy="20295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5" name="Straight Connector 151">
              <a:extLst>
                <a:ext uri="{FF2B5EF4-FFF2-40B4-BE49-F238E27FC236}">
                  <a16:creationId xmlns="" xmlns:a16="http://schemas.microsoft.com/office/drawing/2014/main" id="{BCA69077-0854-4E65-A607-18EEF0751CCF}"/>
                </a:ext>
              </a:extLst>
            </p:cNvPr>
            <p:cNvCxnSpPr/>
            <p:nvPr/>
          </p:nvCxnSpPr>
          <p:spPr>
            <a:xfrm flipV="1">
              <a:off x="5140493" y="3784358"/>
              <a:ext cx="225037" cy="157379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106" name="Oval 47">
              <a:extLst>
                <a:ext uri="{FF2B5EF4-FFF2-40B4-BE49-F238E27FC236}">
                  <a16:creationId xmlns="" xmlns:a16="http://schemas.microsoft.com/office/drawing/2014/main" id="{4A8CE6D3-D27E-4BF0-96C3-6D7D06F713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5924" y="2476194"/>
              <a:ext cx="111597" cy="111597"/>
            </a:xfrm>
            <a:prstGeom prst="ellipse">
              <a:avLst/>
            </a:prstGeom>
            <a:solidFill>
              <a:srgbClr val="51508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7" name="Oval 48">
              <a:extLst>
                <a:ext uri="{FF2B5EF4-FFF2-40B4-BE49-F238E27FC236}">
                  <a16:creationId xmlns="" xmlns:a16="http://schemas.microsoft.com/office/drawing/2014/main" id="{D5FB540F-9701-4CEB-9BCC-8B5DD9592E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37282" y="2066089"/>
              <a:ext cx="139496" cy="139496"/>
            </a:xfrm>
            <a:prstGeom prst="ellipse">
              <a:avLst/>
            </a:prstGeom>
            <a:solidFill>
              <a:srgbClr val="2B256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8" name="Oval 49">
              <a:extLst>
                <a:ext uri="{FF2B5EF4-FFF2-40B4-BE49-F238E27FC236}">
                  <a16:creationId xmlns="" xmlns:a16="http://schemas.microsoft.com/office/drawing/2014/main" id="{F1363C00-FA8A-486F-98E9-680382CDAF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3721" y="3382488"/>
              <a:ext cx="111597" cy="111597"/>
            </a:xfrm>
            <a:prstGeom prst="ellipse">
              <a:avLst/>
            </a:prstGeom>
            <a:solidFill>
              <a:srgbClr val="51508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9" name="Oval 50">
              <a:extLst>
                <a:ext uri="{FF2B5EF4-FFF2-40B4-BE49-F238E27FC236}">
                  <a16:creationId xmlns="" xmlns:a16="http://schemas.microsoft.com/office/drawing/2014/main" id="{190EDAD3-DACD-473C-B920-55C568D7E5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241" y="1946452"/>
              <a:ext cx="96758" cy="96758"/>
            </a:xfrm>
            <a:prstGeom prst="ellipse">
              <a:avLst/>
            </a:prstGeom>
            <a:solidFill>
              <a:srgbClr val="FF1F4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0" name="Oval 51">
              <a:extLst>
                <a:ext uri="{FF2B5EF4-FFF2-40B4-BE49-F238E27FC236}">
                  <a16:creationId xmlns="" xmlns:a16="http://schemas.microsoft.com/office/drawing/2014/main" id="{9EF96A24-D971-4959-BE0F-F01A971644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7086" y="4133075"/>
              <a:ext cx="96758" cy="96758"/>
            </a:xfrm>
            <a:prstGeom prst="ellipse">
              <a:avLst/>
            </a:prstGeom>
            <a:solidFill>
              <a:srgbClr val="51508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1" name="Oval 52">
              <a:extLst>
                <a:ext uri="{FF2B5EF4-FFF2-40B4-BE49-F238E27FC236}">
                  <a16:creationId xmlns="" xmlns:a16="http://schemas.microsoft.com/office/drawing/2014/main" id="{6C4AA588-D042-411E-8D25-14C6B5261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7260" y="2297644"/>
              <a:ext cx="96758" cy="96758"/>
            </a:xfrm>
            <a:prstGeom prst="ellipse">
              <a:avLst/>
            </a:prstGeom>
            <a:solidFill>
              <a:srgbClr val="C2B5B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2" name="Oval 53">
              <a:extLst>
                <a:ext uri="{FF2B5EF4-FFF2-40B4-BE49-F238E27FC236}">
                  <a16:creationId xmlns="" xmlns:a16="http://schemas.microsoft.com/office/drawing/2014/main" id="{0B806A1B-9B29-4730-9E50-2515B970D0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7081" y="2141452"/>
              <a:ext cx="120672" cy="120672"/>
            </a:xfrm>
            <a:prstGeom prst="ellipse">
              <a:avLst/>
            </a:prstGeom>
            <a:solidFill>
              <a:srgbClr val="2F2C4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3" name="Oval 54">
              <a:extLst>
                <a:ext uri="{FF2B5EF4-FFF2-40B4-BE49-F238E27FC236}">
                  <a16:creationId xmlns="" xmlns:a16="http://schemas.microsoft.com/office/drawing/2014/main" id="{13A609B1-893A-46B4-BF75-29BC534970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7222" y="4131654"/>
              <a:ext cx="96758" cy="96758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4" name="Oval 55">
              <a:extLst>
                <a:ext uri="{FF2B5EF4-FFF2-40B4-BE49-F238E27FC236}">
                  <a16:creationId xmlns="" xmlns:a16="http://schemas.microsoft.com/office/drawing/2014/main" id="{5B1A8473-9291-44E3-B488-E450175438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3272" y="3819474"/>
              <a:ext cx="120672" cy="120672"/>
            </a:xfrm>
            <a:prstGeom prst="ellipse">
              <a:avLst/>
            </a:prstGeom>
            <a:solidFill>
              <a:srgbClr val="C2B5B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5" name="Oval 56">
              <a:extLst>
                <a:ext uri="{FF2B5EF4-FFF2-40B4-BE49-F238E27FC236}">
                  <a16:creationId xmlns="" xmlns:a16="http://schemas.microsoft.com/office/drawing/2014/main" id="{D817E916-2F2D-46C5-9F6F-8AD85A992A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50225" y="2741895"/>
              <a:ext cx="183273" cy="183273"/>
            </a:xfrm>
            <a:prstGeom prst="ellipse">
              <a:avLst/>
            </a:prstGeom>
            <a:solidFill>
              <a:srgbClr val="2B256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6" name="Oval 57">
              <a:extLst>
                <a:ext uri="{FF2B5EF4-FFF2-40B4-BE49-F238E27FC236}">
                  <a16:creationId xmlns="" xmlns:a16="http://schemas.microsoft.com/office/drawing/2014/main" id="{0EC33B95-B9B8-4D3D-9203-19FFF89DB7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0080" y="3062648"/>
              <a:ext cx="126638" cy="126638"/>
            </a:xfrm>
            <a:prstGeom prst="ellipse">
              <a:avLst/>
            </a:prstGeom>
            <a:solidFill>
              <a:srgbClr val="C2B5B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7" name="Oval 58">
              <a:extLst>
                <a:ext uri="{FF2B5EF4-FFF2-40B4-BE49-F238E27FC236}">
                  <a16:creationId xmlns="" xmlns:a16="http://schemas.microsoft.com/office/drawing/2014/main" id="{B9F8C21C-60BB-4425-9A9F-74AC024700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4667" y="2835192"/>
              <a:ext cx="96758" cy="96758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8" name="Oval 59">
              <a:extLst>
                <a:ext uri="{FF2B5EF4-FFF2-40B4-BE49-F238E27FC236}">
                  <a16:creationId xmlns="" xmlns:a16="http://schemas.microsoft.com/office/drawing/2014/main" id="{0C9821A4-37FD-4B5C-8F80-539922A4CD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30123" y="3252149"/>
              <a:ext cx="96758" cy="96758"/>
            </a:xfrm>
            <a:prstGeom prst="ellipse">
              <a:avLst/>
            </a:prstGeom>
            <a:solidFill>
              <a:srgbClr val="FF1F4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9" name="Oval 60">
              <a:extLst>
                <a:ext uri="{FF2B5EF4-FFF2-40B4-BE49-F238E27FC236}">
                  <a16:creationId xmlns="" xmlns:a16="http://schemas.microsoft.com/office/drawing/2014/main" id="{16594E07-31B5-426E-B2C4-325DAFD11D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5495" y="2865498"/>
              <a:ext cx="96758" cy="96758"/>
            </a:xfrm>
            <a:prstGeom prst="ellipse">
              <a:avLst/>
            </a:prstGeom>
            <a:solidFill>
              <a:srgbClr val="2F2C4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0" name="Oval 61">
              <a:extLst>
                <a:ext uri="{FF2B5EF4-FFF2-40B4-BE49-F238E27FC236}">
                  <a16:creationId xmlns="" xmlns:a16="http://schemas.microsoft.com/office/drawing/2014/main" id="{AAFEAEE6-2D41-4850-8E4E-2ECC611AC5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60280" y="2444354"/>
              <a:ext cx="96758" cy="96758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1" name="Oval 62">
              <a:extLst>
                <a:ext uri="{FF2B5EF4-FFF2-40B4-BE49-F238E27FC236}">
                  <a16:creationId xmlns="" xmlns:a16="http://schemas.microsoft.com/office/drawing/2014/main" id="{2A0EF92B-530C-4181-AC79-859A939CDE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0039" y="4149949"/>
              <a:ext cx="78463" cy="78463"/>
            </a:xfrm>
            <a:prstGeom prst="ellipse">
              <a:avLst/>
            </a:prstGeom>
            <a:solidFill>
              <a:srgbClr val="51508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2" name="Oval 63">
              <a:extLst>
                <a:ext uri="{FF2B5EF4-FFF2-40B4-BE49-F238E27FC236}">
                  <a16:creationId xmlns="" xmlns:a16="http://schemas.microsoft.com/office/drawing/2014/main" id="{A15DF3E4-0400-4A7D-A318-848C9B67D0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4492" y="4119697"/>
              <a:ext cx="120672" cy="120672"/>
            </a:xfrm>
            <a:prstGeom prst="ellipse">
              <a:avLst/>
            </a:prstGeom>
            <a:solidFill>
              <a:srgbClr val="C2B5B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3" name="Oval 64">
              <a:extLst>
                <a:ext uri="{FF2B5EF4-FFF2-40B4-BE49-F238E27FC236}">
                  <a16:creationId xmlns="" xmlns:a16="http://schemas.microsoft.com/office/drawing/2014/main" id="{A8D6FD2C-5B21-4827-8294-4DD3F414D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3430" y="3879810"/>
              <a:ext cx="120672" cy="120672"/>
            </a:xfrm>
            <a:prstGeom prst="ellipse">
              <a:avLst/>
            </a:prstGeom>
            <a:solidFill>
              <a:srgbClr val="C2B5B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4" name="Oval 65">
              <a:extLst>
                <a:ext uri="{FF2B5EF4-FFF2-40B4-BE49-F238E27FC236}">
                  <a16:creationId xmlns="" xmlns:a16="http://schemas.microsoft.com/office/drawing/2014/main" id="{4E606865-2367-433B-A6E7-D8A9EB8D59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6473" y="3496412"/>
              <a:ext cx="183273" cy="183273"/>
            </a:xfrm>
            <a:prstGeom prst="ellipse">
              <a:avLst/>
            </a:prstGeom>
            <a:solidFill>
              <a:srgbClr val="2B256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5" name="Oval 66">
              <a:extLst>
                <a:ext uri="{FF2B5EF4-FFF2-40B4-BE49-F238E27FC236}">
                  <a16:creationId xmlns="" xmlns:a16="http://schemas.microsoft.com/office/drawing/2014/main" id="{812FFC1B-BC14-4D51-8AF9-25E2F3444F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4791" y="3222270"/>
              <a:ext cx="126638" cy="126638"/>
            </a:xfrm>
            <a:prstGeom prst="ellipse">
              <a:avLst/>
            </a:prstGeom>
            <a:solidFill>
              <a:srgbClr val="C2B5B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6" name="Oval 67">
              <a:extLst>
                <a:ext uri="{FF2B5EF4-FFF2-40B4-BE49-F238E27FC236}">
                  <a16:creationId xmlns="" xmlns:a16="http://schemas.microsoft.com/office/drawing/2014/main" id="{8234105E-8DAC-4C09-B80F-EFEC52A60C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68897" y="2913877"/>
              <a:ext cx="96758" cy="96758"/>
            </a:xfrm>
            <a:prstGeom prst="ellipse">
              <a:avLst/>
            </a:prstGeom>
            <a:solidFill>
              <a:srgbClr val="FF1F4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7" name="Oval 68">
              <a:extLst>
                <a:ext uri="{FF2B5EF4-FFF2-40B4-BE49-F238E27FC236}">
                  <a16:creationId xmlns="" xmlns:a16="http://schemas.microsoft.com/office/drawing/2014/main" id="{79DBF400-FCFF-45CE-BC2D-DF57235007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608" y="2643684"/>
              <a:ext cx="120672" cy="120672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8" name="Oval 69">
              <a:extLst>
                <a:ext uri="{FF2B5EF4-FFF2-40B4-BE49-F238E27FC236}">
                  <a16:creationId xmlns="" xmlns:a16="http://schemas.microsoft.com/office/drawing/2014/main" id="{45B9DE0B-1F13-40B3-BD8F-75244B36B1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4268" y="2386239"/>
              <a:ext cx="120672" cy="120672"/>
            </a:xfrm>
            <a:prstGeom prst="ellipse">
              <a:avLst/>
            </a:prstGeom>
            <a:solidFill>
              <a:srgbClr val="51508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9" name="Oval 70">
              <a:extLst>
                <a:ext uri="{FF2B5EF4-FFF2-40B4-BE49-F238E27FC236}">
                  <a16:creationId xmlns="" xmlns:a16="http://schemas.microsoft.com/office/drawing/2014/main" id="{E4486704-18BA-455E-8D24-9EC256AE6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18898" y="2643684"/>
              <a:ext cx="120672" cy="120672"/>
            </a:xfrm>
            <a:prstGeom prst="ellipse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0" name="Oval 71">
              <a:extLst>
                <a:ext uri="{FF2B5EF4-FFF2-40B4-BE49-F238E27FC236}">
                  <a16:creationId xmlns="" xmlns:a16="http://schemas.microsoft.com/office/drawing/2014/main" id="{BBD990EF-512F-4543-A3B2-A06818C08E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9133" y="3175560"/>
              <a:ext cx="120672" cy="120672"/>
            </a:xfrm>
            <a:prstGeom prst="ellipse">
              <a:avLst/>
            </a:prstGeom>
            <a:solidFill>
              <a:srgbClr val="51508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1" name="Oval 72">
              <a:extLst>
                <a:ext uri="{FF2B5EF4-FFF2-40B4-BE49-F238E27FC236}">
                  <a16:creationId xmlns="" xmlns:a16="http://schemas.microsoft.com/office/drawing/2014/main" id="{23808766-6576-4C51-BE53-AF092AD8F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0021" y="3440054"/>
              <a:ext cx="120672" cy="120672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2" name="Oval 73">
              <a:extLst>
                <a:ext uri="{FF2B5EF4-FFF2-40B4-BE49-F238E27FC236}">
                  <a16:creationId xmlns="" xmlns:a16="http://schemas.microsoft.com/office/drawing/2014/main" id="{ED45ECDE-3389-4EA4-BFAB-F8928BF4C6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1336" y="3592828"/>
              <a:ext cx="78463" cy="78463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3" name="Oval 74">
              <a:extLst>
                <a:ext uri="{FF2B5EF4-FFF2-40B4-BE49-F238E27FC236}">
                  <a16:creationId xmlns="" xmlns:a16="http://schemas.microsoft.com/office/drawing/2014/main" id="{FB213236-D0C4-44CB-8D38-A05D59E59C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24948" y="3879810"/>
              <a:ext cx="78463" cy="78463"/>
            </a:xfrm>
            <a:prstGeom prst="ellipse">
              <a:avLst/>
            </a:prstGeom>
            <a:solidFill>
              <a:srgbClr val="C2B5B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4" name="Oval 28">
              <a:extLst>
                <a:ext uri="{FF2B5EF4-FFF2-40B4-BE49-F238E27FC236}">
                  <a16:creationId xmlns="" xmlns:a16="http://schemas.microsoft.com/office/drawing/2014/main" id="{295B9D17-AEEE-4B73-9A53-A036CEEF4D5D}"/>
                </a:ext>
              </a:extLst>
            </p:cNvPr>
            <p:cNvSpPr>
              <a:spLocks/>
            </p:cNvSpPr>
            <p:nvPr/>
          </p:nvSpPr>
          <p:spPr>
            <a:xfrm>
              <a:off x="5606694" y="2965575"/>
              <a:ext cx="150790" cy="150790"/>
            </a:xfrm>
            <a:prstGeom prst="ellipse">
              <a:avLst/>
            </a:prstGeom>
            <a:solidFill>
              <a:srgbClr val="2F2C4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5" name="Oval 29">
              <a:extLst>
                <a:ext uri="{FF2B5EF4-FFF2-40B4-BE49-F238E27FC236}">
                  <a16:creationId xmlns="" xmlns:a16="http://schemas.microsoft.com/office/drawing/2014/main" id="{F9EB28CA-B3A7-46B4-B6B1-727CAFD23A96}"/>
                </a:ext>
              </a:extLst>
            </p:cNvPr>
            <p:cNvSpPr>
              <a:spLocks/>
            </p:cNvSpPr>
            <p:nvPr/>
          </p:nvSpPr>
          <p:spPr>
            <a:xfrm>
              <a:off x="5274368" y="3693847"/>
              <a:ext cx="150790" cy="150790"/>
            </a:xfrm>
            <a:prstGeom prst="ellipse">
              <a:avLst/>
            </a:prstGeom>
            <a:solidFill>
              <a:srgbClr val="2F2C4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6" name="Oval 30">
              <a:extLst>
                <a:ext uri="{FF2B5EF4-FFF2-40B4-BE49-F238E27FC236}">
                  <a16:creationId xmlns="" xmlns:a16="http://schemas.microsoft.com/office/drawing/2014/main" id="{5C37E7CC-BA6B-4E29-840D-96EC7ADCE702}"/>
                </a:ext>
              </a:extLst>
            </p:cNvPr>
            <p:cNvSpPr>
              <a:spLocks/>
            </p:cNvSpPr>
            <p:nvPr/>
          </p:nvSpPr>
          <p:spPr>
            <a:xfrm>
              <a:off x="3985621" y="3217193"/>
              <a:ext cx="150790" cy="150790"/>
            </a:xfrm>
            <a:prstGeom prst="ellipse">
              <a:avLst/>
            </a:prstGeom>
            <a:solidFill>
              <a:srgbClr val="2B256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7" name="Oval 31">
              <a:extLst>
                <a:ext uri="{FF2B5EF4-FFF2-40B4-BE49-F238E27FC236}">
                  <a16:creationId xmlns="" xmlns:a16="http://schemas.microsoft.com/office/drawing/2014/main" id="{8E20C36B-5F9B-4E4D-8244-99B63809B66B}"/>
                </a:ext>
              </a:extLst>
            </p:cNvPr>
            <p:cNvSpPr>
              <a:spLocks/>
            </p:cNvSpPr>
            <p:nvPr/>
          </p:nvSpPr>
          <p:spPr>
            <a:xfrm>
              <a:off x="3870032" y="2681558"/>
              <a:ext cx="150790" cy="150790"/>
            </a:xfrm>
            <a:prstGeom prst="ellipse">
              <a:avLst/>
            </a:prstGeom>
            <a:solidFill>
              <a:srgbClr val="040123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8" name="Freeform 70">
              <a:extLst>
                <a:ext uri="{FF2B5EF4-FFF2-40B4-BE49-F238E27FC236}">
                  <a16:creationId xmlns="" xmlns:a16="http://schemas.microsoft.com/office/drawing/2014/main" id="{34A7F449-947D-4C89-8096-30B19A0FC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557" y="4304162"/>
              <a:ext cx="783863" cy="687467"/>
            </a:xfrm>
            <a:custGeom>
              <a:avLst/>
              <a:gdLst>
                <a:gd name="T0" fmla="*/ 631 w 642"/>
                <a:gd name="T1" fmla="*/ 419 h 563"/>
                <a:gd name="T2" fmla="*/ 616 w 642"/>
                <a:gd name="T3" fmla="*/ 371 h 563"/>
                <a:gd name="T4" fmla="*/ 608 w 642"/>
                <a:gd name="T5" fmla="*/ 354 h 563"/>
                <a:gd name="T6" fmla="*/ 634 w 642"/>
                <a:gd name="T7" fmla="*/ 328 h 563"/>
                <a:gd name="T8" fmla="*/ 634 w 642"/>
                <a:gd name="T9" fmla="*/ 328 h 563"/>
                <a:gd name="T10" fmla="*/ 634 w 642"/>
                <a:gd name="T11" fmla="*/ 291 h 563"/>
                <a:gd name="T12" fmla="*/ 634 w 642"/>
                <a:gd name="T13" fmla="*/ 291 h 563"/>
                <a:gd name="T14" fmla="*/ 608 w 642"/>
                <a:gd name="T15" fmla="*/ 265 h 563"/>
                <a:gd name="T16" fmla="*/ 634 w 642"/>
                <a:gd name="T17" fmla="*/ 239 h 563"/>
                <a:gd name="T18" fmla="*/ 634 w 642"/>
                <a:gd name="T19" fmla="*/ 239 h 563"/>
                <a:gd name="T20" fmla="*/ 616 w 642"/>
                <a:gd name="T21" fmla="*/ 194 h 563"/>
                <a:gd name="T22" fmla="*/ 608 w 642"/>
                <a:gd name="T23" fmla="*/ 176 h 563"/>
                <a:gd name="T24" fmla="*/ 634 w 642"/>
                <a:gd name="T25" fmla="*/ 150 h 563"/>
                <a:gd name="T26" fmla="*/ 634 w 642"/>
                <a:gd name="T27" fmla="*/ 150 h 563"/>
                <a:gd name="T28" fmla="*/ 616 w 642"/>
                <a:gd name="T29" fmla="*/ 105 h 563"/>
                <a:gd name="T30" fmla="*/ 608 w 642"/>
                <a:gd name="T31" fmla="*/ 87 h 563"/>
                <a:gd name="T32" fmla="*/ 634 w 642"/>
                <a:gd name="T33" fmla="*/ 0 h 563"/>
                <a:gd name="T34" fmla="*/ 8 w 642"/>
                <a:gd name="T35" fmla="*/ 93 h 563"/>
                <a:gd name="T36" fmla="*/ 34 w 642"/>
                <a:gd name="T37" fmla="*/ 119 h 563"/>
                <a:gd name="T38" fmla="*/ 8 w 642"/>
                <a:gd name="T39" fmla="*/ 145 h 563"/>
                <a:gd name="T40" fmla="*/ 8 w 642"/>
                <a:gd name="T41" fmla="*/ 145 h 563"/>
                <a:gd name="T42" fmla="*/ 0 w 642"/>
                <a:gd name="T43" fmla="*/ 164 h 563"/>
                <a:gd name="T44" fmla="*/ 26 w 642"/>
                <a:gd name="T45" fmla="*/ 190 h 563"/>
                <a:gd name="T46" fmla="*/ 34 w 642"/>
                <a:gd name="T47" fmla="*/ 208 h 563"/>
                <a:gd name="T48" fmla="*/ 26 w 642"/>
                <a:gd name="T49" fmla="*/ 227 h 563"/>
                <a:gd name="T50" fmla="*/ 8 w 642"/>
                <a:gd name="T51" fmla="*/ 271 h 563"/>
                <a:gd name="T52" fmla="*/ 26 w 642"/>
                <a:gd name="T53" fmla="*/ 279 h 563"/>
                <a:gd name="T54" fmla="*/ 34 w 642"/>
                <a:gd name="T55" fmla="*/ 297 h 563"/>
                <a:gd name="T56" fmla="*/ 26 w 642"/>
                <a:gd name="T57" fmla="*/ 315 h 563"/>
                <a:gd name="T58" fmla="*/ 26 w 642"/>
                <a:gd name="T59" fmla="*/ 367 h 563"/>
                <a:gd name="T60" fmla="*/ 34 w 642"/>
                <a:gd name="T61" fmla="*/ 386 h 563"/>
                <a:gd name="T62" fmla="*/ 8 w 642"/>
                <a:gd name="T63" fmla="*/ 412 h 563"/>
                <a:gd name="T64" fmla="*/ 7 w 642"/>
                <a:gd name="T65" fmla="*/ 416 h 563"/>
                <a:gd name="T66" fmla="*/ 154 w 642"/>
                <a:gd name="T67" fmla="*/ 54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2" h="563">
                  <a:moveTo>
                    <a:pt x="496" y="542"/>
                  </a:moveTo>
                  <a:cubicBezTo>
                    <a:pt x="631" y="419"/>
                    <a:pt x="631" y="419"/>
                    <a:pt x="631" y="419"/>
                  </a:cubicBezTo>
                  <a:cubicBezTo>
                    <a:pt x="638" y="414"/>
                    <a:pt x="642" y="406"/>
                    <a:pt x="642" y="397"/>
                  </a:cubicBezTo>
                  <a:cubicBezTo>
                    <a:pt x="642" y="383"/>
                    <a:pt x="631" y="371"/>
                    <a:pt x="616" y="371"/>
                  </a:cubicBezTo>
                  <a:cubicBezTo>
                    <a:pt x="616" y="371"/>
                    <a:pt x="615" y="371"/>
                    <a:pt x="615" y="371"/>
                  </a:cubicBezTo>
                  <a:cubicBezTo>
                    <a:pt x="611" y="367"/>
                    <a:pt x="608" y="361"/>
                    <a:pt x="608" y="354"/>
                  </a:cubicBezTo>
                  <a:cubicBezTo>
                    <a:pt x="608" y="347"/>
                    <a:pt x="611" y="340"/>
                    <a:pt x="616" y="335"/>
                  </a:cubicBezTo>
                  <a:cubicBezTo>
                    <a:pt x="623" y="335"/>
                    <a:pt x="629" y="332"/>
                    <a:pt x="634" y="328"/>
                  </a:cubicBezTo>
                  <a:cubicBezTo>
                    <a:pt x="634" y="328"/>
                    <a:pt x="634" y="328"/>
                    <a:pt x="634" y="328"/>
                  </a:cubicBezTo>
                  <a:cubicBezTo>
                    <a:pt x="634" y="328"/>
                    <a:pt x="634" y="328"/>
                    <a:pt x="634" y="328"/>
                  </a:cubicBezTo>
                  <a:cubicBezTo>
                    <a:pt x="638" y="323"/>
                    <a:pt x="641" y="317"/>
                    <a:pt x="641" y="309"/>
                  </a:cubicBezTo>
                  <a:cubicBezTo>
                    <a:pt x="641" y="302"/>
                    <a:pt x="638" y="296"/>
                    <a:pt x="634" y="291"/>
                  </a:cubicBezTo>
                  <a:cubicBezTo>
                    <a:pt x="634" y="291"/>
                    <a:pt x="634" y="291"/>
                    <a:pt x="634" y="291"/>
                  </a:cubicBezTo>
                  <a:cubicBezTo>
                    <a:pt x="634" y="291"/>
                    <a:pt x="634" y="291"/>
                    <a:pt x="634" y="291"/>
                  </a:cubicBezTo>
                  <a:cubicBezTo>
                    <a:pt x="629" y="286"/>
                    <a:pt x="623" y="284"/>
                    <a:pt x="616" y="283"/>
                  </a:cubicBezTo>
                  <a:cubicBezTo>
                    <a:pt x="611" y="279"/>
                    <a:pt x="608" y="272"/>
                    <a:pt x="608" y="265"/>
                  </a:cubicBezTo>
                  <a:cubicBezTo>
                    <a:pt x="608" y="257"/>
                    <a:pt x="611" y="250"/>
                    <a:pt x="617" y="246"/>
                  </a:cubicBezTo>
                  <a:cubicBezTo>
                    <a:pt x="623" y="246"/>
                    <a:pt x="629" y="243"/>
                    <a:pt x="634" y="239"/>
                  </a:cubicBezTo>
                  <a:cubicBezTo>
                    <a:pt x="634" y="239"/>
                    <a:pt x="634" y="239"/>
                    <a:pt x="634" y="239"/>
                  </a:cubicBezTo>
                  <a:cubicBezTo>
                    <a:pt x="634" y="239"/>
                    <a:pt x="634" y="239"/>
                    <a:pt x="634" y="239"/>
                  </a:cubicBezTo>
                  <a:cubicBezTo>
                    <a:pt x="639" y="234"/>
                    <a:pt x="642" y="227"/>
                    <a:pt x="642" y="220"/>
                  </a:cubicBezTo>
                  <a:cubicBezTo>
                    <a:pt x="642" y="205"/>
                    <a:pt x="631" y="194"/>
                    <a:pt x="616" y="194"/>
                  </a:cubicBezTo>
                  <a:cubicBezTo>
                    <a:pt x="616" y="194"/>
                    <a:pt x="615" y="194"/>
                    <a:pt x="615" y="194"/>
                  </a:cubicBezTo>
                  <a:cubicBezTo>
                    <a:pt x="611" y="189"/>
                    <a:pt x="608" y="183"/>
                    <a:pt x="608" y="176"/>
                  </a:cubicBezTo>
                  <a:cubicBezTo>
                    <a:pt x="608" y="169"/>
                    <a:pt x="611" y="162"/>
                    <a:pt x="617" y="157"/>
                  </a:cubicBezTo>
                  <a:cubicBezTo>
                    <a:pt x="623" y="157"/>
                    <a:pt x="629" y="154"/>
                    <a:pt x="634" y="150"/>
                  </a:cubicBezTo>
                  <a:cubicBezTo>
                    <a:pt x="634" y="150"/>
                    <a:pt x="634" y="150"/>
                    <a:pt x="634" y="150"/>
                  </a:cubicBezTo>
                  <a:cubicBezTo>
                    <a:pt x="634" y="150"/>
                    <a:pt x="634" y="150"/>
                    <a:pt x="634" y="150"/>
                  </a:cubicBezTo>
                  <a:cubicBezTo>
                    <a:pt x="639" y="145"/>
                    <a:pt x="642" y="139"/>
                    <a:pt x="642" y="131"/>
                  </a:cubicBezTo>
                  <a:cubicBezTo>
                    <a:pt x="642" y="117"/>
                    <a:pt x="631" y="105"/>
                    <a:pt x="616" y="105"/>
                  </a:cubicBezTo>
                  <a:cubicBezTo>
                    <a:pt x="616" y="105"/>
                    <a:pt x="615" y="105"/>
                    <a:pt x="615" y="105"/>
                  </a:cubicBezTo>
                  <a:cubicBezTo>
                    <a:pt x="611" y="100"/>
                    <a:pt x="608" y="94"/>
                    <a:pt x="608" y="87"/>
                  </a:cubicBezTo>
                  <a:cubicBezTo>
                    <a:pt x="608" y="73"/>
                    <a:pt x="620" y="62"/>
                    <a:pt x="634" y="62"/>
                  </a:cubicBezTo>
                  <a:cubicBezTo>
                    <a:pt x="634" y="0"/>
                    <a:pt x="634" y="0"/>
                    <a:pt x="63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22" y="93"/>
                    <a:pt x="34" y="105"/>
                    <a:pt x="34" y="119"/>
                  </a:cubicBezTo>
                  <a:cubicBezTo>
                    <a:pt x="34" y="127"/>
                    <a:pt x="31" y="133"/>
                    <a:pt x="26" y="138"/>
                  </a:cubicBezTo>
                  <a:cubicBezTo>
                    <a:pt x="19" y="138"/>
                    <a:pt x="12" y="141"/>
                    <a:pt x="8" y="145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3" y="150"/>
                    <a:pt x="0" y="157"/>
                    <a:pt x="0" y="164"/>
                  </a:cubicBezTo>
                  <a:cubicBezTo>
                    <a:pt x="0" y="171"/>
                    <a:pt x="3" y="177"/>
                    <a:pt x="8" y="182"/>
                  </a:cubicBezTo>
                  <a:cubicBezTo>
                    <a:pt x="12" y="187"/>
                    <a:pt x="19" y="190"/>
                    <a:pt x="26" y="190"/>
                  </a:cubicBezTo>
                  <a:cubicBezTo>
                    <a:pt x="26" y="190"/>
                    <a:pt x="26" y="190"/>
                    <a:pt x="26" y="190"/>
                  </a:cubicBezTo>
                  <a:cubicBezTo>
                    <a:pt x="31" y="194"/>
                    <a:pt x="34" y="201"/>
                    <a:pt x="34" y="208"/>
                  </a:cubicBezTo>
                  <a:cubicBezTo>
                    <a:pt x="34" y="215"/>
                    <a:pt x="31" y="222"/>
                    <a:pt x="26" y="227"/>
                  </a:cubicBezTo>
                  <a:cubicBezTo>
                    <a:pt x="26" y="227"/>
                    <a:pt x="26" y="227"/>
                    <a:pt x="26" y="227"/>
                  </a:cubicBezTo>
                  <a:cubicBezTo>
                    <a:pt x="11" y="227"/>
                    <a:pt x="0" y="238"/>
                    <a:pt x="0" y="253"/>
                  </a:cubicBezTo>
                  <a:cubicBezTo>
                    <a:pt x="0" y="260"/>
                    <a:pt x="3" y="266"/>
                    <a:pt x="8" y="271"/>
                  </a:cubicBezTo>
                  <a:cubicBezTo>
                    <a:pt x="8" y="271"/>
                    <a:pt x="8" y="271"/>
                    <a:pt x="8" y="271"/>
                  </a:cubicBezTo>
                  <a:cubicBezTo>
                    <a:pt x="12" y="276"/>
                    <a:pt x="19" y="279"/>
                    <a:pt x="26" y="279"/>
                  </a:cubicBezTo>
                  <a:cubicBezTo>
                    <a:pt x="26" y="279"/>
                    <a:pt x="26" y="279"/>
                    <a:pt x="26" y="279"/>
                  </a:cubicBezTo>
                  <a:cubicBezTo>
                    <a:pt x="31" y="283"/>
                    <a:pt x="34" y="290"/>
                    <a:pt x="34" y="297"/>
                  </a:cubicBezTo>
                  <a:cubicBezTo>
                    <a:pt x="34" y="304"/>
                    <a:pt x="31" y="311"/>
                    <a:pt x="26" y="315"/>
                  </a:cubicBezTo>
                  <a:cubicBezTo>
                    <a:pt x="26" y="315"/>
                    <a:pt x="26" y="315"/>
                    <a:pt x="26" y="315"/>
                  </a:cubicBezTo>
                  <a:cubicBezTo>
                    <a:pt x="11" y="315"/>
                    <a:pt x="0" y="327"/>
                    <a:pt x="0" y="341"/>
                  </a:cubicBezTo>
                  <a:cubicBezTo>
                    <a:pt x="0" y="356"/>
                    <a:pt x="11" y="367"/>
                    <a:pt x="26" y="367"/>
                  </a:cubicBezTo>
                  <a:cubicBezTo>
                    <a:pt x="26" y="367"/>
                    <a:pt x="26" y="367"/>
                    <a:pt x="26" y="367"/>
                  </a:cubicBezTo>
                  <a:cubicBezTo>
                    <a:pt x="31" y="372"/>
                    <a:pt x="34" y="379"/>
                    <a:pt x="34" y="386"/>
                  </a:cubicBezTo>
                  <a:cubicBezTo>
                    <a:pt x="34" y="400"/>
                    <a:pt x="22" y="412"/>
                    <a:pt x="8" y="412"/>
                  </a:cubicBezTo>
                  <a:cubicBezTo>
                    <a:pt x="8" y="412"/>
                    <a:pt x="8" y="412"/>
                    <a:pt x="8" y="412"/>
                  </a:cubicBezTo>
                  <a:cubicBezTo>
                    <a:pt x="8" y="414"/>
                    <a:pt x="8" y="414"/>
                    <a:pt x="8" y="414"/>
                  </a:cubicBezTo>
                  <a:cubicBezTo>
                    <a:pt x="7" y="416"/>
                    <a:pt x="7" y="416"/>
                    <a:pt x="7" y="416"/>
                  </a:cubicBezTo>
                  <a:cubicBezTo>
                    <a:pt x="8" y="416"/>
                    <a:pt x="8" y="416"/>
                    <a:pt x="8" y="416"/>
                  </a:cubicBezTo>
                  <a:cubicBezTo>
                    <a:pt x="154" y="548"/>
                    <a:pt x="154" y="548"/>
                    <a:pt x="154" y="548"/>
                  </a:cubicBezTo>
                  <a:cubicBezTo>
                    <a:pt x="237" y="558"/>
                    <a:pt x="354" y="563"/>
                    <a:pt x="496" y="542"/>
                  </a:cubicBezTo>
                  <a:close/>
                </a:path>
              </a:pathLst>
            </a:custGeom>
            <a:solidFill>
              <a:srgbClr val="04012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71">
              <a:extLst>
                <a:ext uri="{FF2B5EF4-FFF2-40B4-BE49-F238E27FC236}">
                  <a16:creationId xmlns="" xmlns:a16="http://schemas.microsoft.com/office/drawing/2014/main" id="{7BEAACB3-F611-4543-8A4C-61FB435CE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515" y="4712702"/>
              <a:ext cx="723725" cy="139982"/>
            </a:xfrm>
            <a:custGeom>
              <a:avLst/>
              <a:gdLst>
                <a:gd name="T0" fmla="*/ 4 w 593"/>
                <a:gd name="T1" fmla="*/ 33 h 115"/>
                <a:gd name="T2" fmla="*/ 593 w 593"/>
                <a:gd name="T3" fmla="*/ 0 h 115"/>
                <a:gd name="T4" fmla="*/ 593 w 593"/>
                <a:gd name="T5" fmla="*/ 37 h 115"/>
                <a:gd name="T6" fmla="*/ 0 w 593"/>
                <a:gd name="T7" fmla="*/ 73 h 115"/>
                <a:gd name="T8" fmla="*/ 4 w 593"/>
                <a:gd name="T9" fmla="*/ 3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15">
                  <a:moveTo>
                    <a:pt x="4" y="33"/>
                  </a:moveTo>
                  <a:cubicBezTo>
                    <a:pt x="4" y="33"/>
                    <a:pt x="351" y="66"/>
                    <a:pt x="593" y="0"/>
                  </a:cubicBezTo>
                  <a:cubicBezTo>
                    <a:pt x="593" y="0"/>
                    <a:pt x="578" y="21"/>
                    <a:pt x="593" y="37"/>
                  </a:cubicBezTo>
                  <a:cubicBezTo>
                    <a:pt x="593" y="37"/>
                    <a:pt x="347" y="115"/>
                    <a:pt x="0" y="73"/>
                  </a:cubicBezTo>
                  <a:cubicBezTo>
                    <a:pt x="0" y="73"/>
                    <a:pt x="24" y="58"/>
                    <a:pt x="4" y="3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72">
              <a:extLst>
                <a:ext uri="{FF2B5EF4-FFF2-40B4-BE49-F238E27FC236}">
                  <a16:creationId xmlns="" xmlns:a16="http://schemas.microsoft.com/office/drawing/2014/main" id="{3A079F64-D42B-4078-8948-9D53D3588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515" y="4603827"/>
              <a:ext cx="722689" cy="138945"/>
            </a:xfrm>
            <a:custGeom>
              <a:avLst/>
              <a:gdLst>
                <a:gd name="T0" fmla="*/ 3 w 592"/>
                <a:gd name="T1" fmla="*/ 33 h 114"/>
                <a:gd name="T2" fmla="*/ 592 w 592"/>
                <a:gd name="T3" fmla="*/ 0 h 114"/>
                <a:gd name="T4" fmla="*/ 592 w 592"/>
                <a:gd name="T5" fmla="*/ 37 h 114"/>
                <a:gd name="T6" fmla="*/ 0 w 592"/>
                <a:gd name="T7" fmla="*/ 72 h 114"/>
                <a:gd name="T8" fmla="*/ 3 w 592"/>
                <a:gd name="T9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114">
                  <a:moveTo>
                    <a:pt x="3" y="33"/>
                  </a:moveTo>
                  <a:cubicBezTo>
                    <a:pt x="3" y="33"/>
                    <a:pt x="351" y="65"/>
                    <a:pt x="592" y="0"/>
                  </a:cubicBezTo>
                  <a:cubicBezTo>
                    <a:pt x="592" y="0"/>
                    <a:pt x="577" y="20"/>
                    <a:pt x="592" y="37"/>
                  </a:cubicBezTo>
                  <a:cubicBezTo>
                    <a:pt x="592" y="37"/>
                    <a:pt x="347" y="114"/>
                    <a:pt x="0" y="72"/>
                  </a:cubicBezTo>
                  <a:cubicBezTo>
                    <a:pt x="0" y="72"/>
                    <a:pt x="23" y="58"/>
                    <a:pt x="3" y="3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73">
              <a:extLst>
                <a:ext uri="{FF2B5EF4-FFF2-40B4-BE49-F238E27FC236}">
                  <a16:creationId xmlns="" xmlns:a16="http://schemas.microsoft.com/office/drawing/2014/main" id="{A6461369-891D-45DD-B095-DF5C38BBD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442" y="4494952"/>
              <a:ext cx="724763" cy="138945"/>
            </a:xfrm>
            <a:custGeom>
              <a:avLst/>
              <a:gdLst>
                <a:gd name="T0" fmla="*/ 3 w 593"/>
                <a:gd name="T1" fmla="*/ 32 h 114"/>
                <a:gd name="T2" fmla="*/ 593 w 593"/>
                <a:gd name="T3" fmla="*/ 0 h 114"/>
                <a:gd name="T4" fmla="*/ 593 w 593"/>
                <a:gd name="T5" fmla="*/ 36 h 114"/>
                <a:gd name="T6" fmla="*/ 0 w 593"/>
                <a:gd name="T7" fmla="*/ 72 h 114"/>
                <a:gd name="T8" fmla="*/ 3 w 593"/>
                <a:gd name="T9" fmla="*/ 3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14">
                  <a:moveTo>
                    <a:pt x="3" y="32"/>
                  </a:moveTo>
                  <a:cubicBezTo>
                    <a:pt x="3" y="32"/>
                    <a:pt x="351" y="65"/>
                    <a:pt x="593" y="0"/>
                  </a:cubicBezTo>
                  <a:cubicBezTo>
                    <a:pt x="593" y="0"/>
                    <a:pt x="577" y="20"/>
                    <a:pt x="593" y="36"/>
                  </a:cubicBezTo>
                  <a:cubicBezTo>
                    <a:pt x="593" y="36"/>
                    <a:pt x="347" y="114"/>
                    <a:pt x="0" y="72"/>
                  </a:cubicBezTo>
                  <a:cubicBezTo>
                    <a:pt x="0" y="72"/>
                    <a:pt x="23" y="58"/>
                    <a:pt x="3" y="3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74">
              <a:extLst>
                <a:ext uri="{FF2B5EF4-FFF2-40B4-BE49-F238E27FC236}">
                  <a16:creationId xmlns="" xmlns:a16="http://schemas.microsoft.com/office/drawing/2014/main" id="{4895EAC5-14E0-497D-B8A3-4A675C79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405" y="4385041"/>
              <a:ext cx="724763" cy="139982"/>
            </a:xfrm>
            <a:custGeom>
              <a:avLst/>
              <a:gdLst>
                <a:gd name="T0" fmla="*/ 4 w 593"/>
                <a:gd name="T1" fmla="*/ 33 h 115"/>
                <a:gd name="T2" fmla="*/ 593 w 593"/>
                <a:gd name="T3" fmla="*/ 0 h 115"/>
                <a:gd name="T4" fmla="*/ 593 w 593"/>
                <a:gd name="T5" fmla="*/ 37 h 115"/>
                <a:gd name="T6" fmla="*/ 0 w 593"/>
                <a:gd name="T7" fmla="*/ 73 h 115"/>
                <a:gd name="T8" fmla="*/ 4 w 593"/>
                <a:gd name="T9" fmla="*/ 3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15">
                  <a:moveTo>
                    <a:pt x="4" y="33"/>
                  </a:moveTo>
                  <a:cubicBezTo>
                    <a:pt x="4" y="33"/>
                    <a:pt x="351" y="66"/>
                    <a:pt x="593" y="0"/>
                  </a:cubicBezTo>
                  <a:cubicBezTo>
                    <a:pt x="593" y="0"/>
                    <a:pt x="577" y="21"/>
                    <a:pt x="593" y="37"/>
                  </a:cubicBezTo>
                  <a:cubicBezTo>
                    <a:pt x="593" y="37"/>
                    <a:pt x="347" y="115"/>
                    <a:pt x="0" y="73"/>
                  </a:cubicBezTo>
                  <a:cubicBezTo>
                    <a:pt x="0" y="73"/>
                    <a:pt x="24" y="58"/>
                    <a:pt x="4" y="3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75">
              <a:extLst>
                <a:ext uri="{FF2B5EF4-FFF2-40B4-BE49-F238E27FC236}">
                  <a16:creationId xmlns="" xmlns:a16="http://schemas.microsoft.com/office/drawing/2014/main" id="{ADEBE517-71E1-4E11-B533-CC3BA1F42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228" y="4966743"/>
              <a:ext cx="417853" cy="106801"/>
            </a:xfrm>
            <a:custGeom>
              <a:avLst/>
              <a:gdLst>
                <a:gd name="T0" fmla="*/ 0 w 342"/>
                <a:gd name="T1" fmla="*/ 6 h 88"/>
                <a:gd name="T2" fmla="*/ 49 w 342"/>
                <a:gd name="T3" fmla="*/ 50 h 88"/>
                <a:gd name="T4" fmla="*/ 167 w 342"/>
                <a:gd name="T5" fmla="*/ 88 h 88"/>
                <a:gd name="T6" fmla="*/ 172 w 342"/>
                <a:gd name="T7" fmla="*/ 88 h 88"/>
                <a:gd name="T8" fmla="*/ 287 w 342"/>
                <a:gd name="T9" fmla="*/ 51 h 88"/>
                <a:gd name="T10" fmla="*/ 342 w 342"/>
                <a:gd name="T11" fmla="*/ 0 h 88"/>
                <a:gd name="T12" fmla="*/ 0 w 342"/>
                <a:gd name="T13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88">
                  <a:moveTo>
                    <a:pt x="0" y="6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61" y="72"/>
                    <a:pt x="107" y="88"/>
                    <a:pt x="167" y="88"/>
                  </a:cubicBezTo>
                  <a:cubicBezTo>
                    <a:pt x="167" y="88"/>
                    <a:pt x="172" y="88"/>
                    <a:pt x="172" y="88"/>
                  </a:cubicBezTo>
                  <a:cubicBezTo>
                    <a:pt x="234" y="86"/>
                    <a:pt x="278" y="68"/>
                    <a:pt x="287" y="51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200" y="21"/>
                    <a:pt x="83" y="16"/>
                    <a:pt x="0" y="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4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123478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372947">
                  <a:shade val="30000"/>
                  <a:satMod val="115000"/>
                </a:srgbClr>
              </a:gs>
              <a:gs pos="50000">
                <a:srgbClr val="372947">
                  <a:shade val="67500"/>
                  <a:satMod val="115000"/>
                </a:srgbClr>
              </a:gs>
              <a:gs pos="100000">
                <a:srgbClr val="372947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sz="3200" b="1" dirty="0">
              <a:solidFill>
                <a:schemeClr val="bg1"/>
              </a:solidFill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8864" y="51470"/>
            <a:ext cx="8229600" cy="857250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แผนงานโครงการการส่งเสริมสุขภาพผู้สูงอายุ ปี 2564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prstClr val="black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Kanit Thin" pitchFamily="2" charset="-34"/>
                <a:cs typeface="Kanit Thin" pitchFamily="2" charset="-34"/>
              </a:rPr>
              <a:t>KPI : </a:t>
            </a:r>
            <a:r>
              <a:rPr lang="th-TH" sz="1800" b="1" dirty="0">
                <a:solidFill>
                  <a:prstClr val="black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Kanit Thin" pitchFamily="2" charset="-34"/>
                <a:cs typeface="Kanit Thin" pitchFamily="2" charset="-34"/>
              </a:rPr>
              <a:t>ตัวชี้วัดความสำเร็จ</a:t>
            </a:r>
            <a:endParaRPr lang="th-TH" sz="1800" b="1" dirty="0" smtClean="0">
              <a:solidFill>
                <a:prstClr val="black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Kanit Thin" pitchFamily="2" charset="-34"/>
              <a:cs typeface="Kanit Thin" pitchFamily="2" charset="-34"/>
            </a:endParaRPr>
          </a:p>
          <a:p>
            <a:pPr marL="0" indent="0">
              <a:buNone/>
            </a:pPr>
            <a:r>
              <a:rPr lang="th-TH" sz="1600" b="1" dirty="0">
                <a:solidFill>
                  <a:prstClr val="black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Kanit Thin" pitchFamily="2" charset="-34"/>
                <a:cs typeface="Kanit Thin" pitchFamily="2" charset="-34"/>
              </a:rPr>
              <a:t>1. ระดับความสำเร็จของสูงอายุได้รับการคัดกรอง ร้อยละ 80 กลุ่มเสี่ยงหกล้มและสมองเสื่อม </a:t>
            </a:r>
            <a:br>
              <a:rPr lang="th-TH" sz="1600" b="1" dirty="0">
                <a:solidFill>
                  <a:prstClr val="black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Kanit Thin" pitchFamily="2" charset="-34"/>
                <a:cs typeface="Kanit Thin" pitchFamily="2" charset="-34"/>
              </a:rPr>
            </a:br>
            <a:r>
              <a:rPr lang="th-TH" sz="1600" b="1" dirty="0">
                <a:solidFill>
                  <a:prstClr val="black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Kanit Thin" pitchFamily="2" charset="-34"/>
                <a:cs typeface="Kanit Thin" pitchFamily="2" charset="-34"/>
              </a:rPr>
              <a:t>     ได้รับการดูแลแก้ไขปัญหา ป้องกันปัจจัยเสี่ยงและการส่งต่อ ร้อยละ 100</a:t>
            </a:r>
          </a:p>
          <a:p>
            <a:pPr marL="0" indent="0">
              <a:buNone/>
            </a:pPr>
            <a:r>
              <a:rPr lang="th-TH" sz="1600" b="1" dirty="0" smtClean="0">
                <a:solidFill>
                  <a:prstClr val="black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Kanit Thin" pitchFamily="2" charset="-34"/>
                <a:cs typeface="Kanit Thin" pitchFamily="2" charset="-34"/>
              </a:rPr>
              <a:t>2</a:t>
            </a:r>
            <a:r>
              <a:rPr lang="th-TH" sz="1600" b="1" dirty="0">
                <a:solidFill>
                  <a:prstClr val="black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Kanit Thin" pitchFamily="2" charset="-34"/>
                <a:cs typeface="Kanit Thin" pitchFamily="2" charset="-34"/>
              </a:rPr>
              <a:t>. ร้อยละความสำเร็จคลินิก</a:t>
            </a:r>
            <a:r>
              <a:rPr lang="th-TH" sz="1600" b="1" dirty="0" smtClean="0">
                <a:solidFill>
                  <a:prstClr val="black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Kanit Thin" pitchFamily="2" charset="-34"/>
                <a:cs typeface="Kanit Thin" pitchFamily="2" charset="-34"/>
              </a:rPr>
              <a:t>ผู้สูงอายุ</a:t>
            </a:r>
          </a:p>
          <a:p>
            <a:pPr marL="0" indent="0">
              <a:buNone/>
            </a:pPr>
            <a:r>
              <a:rPr lang="th-TH" sz="1600" b="1" dirty="0" smtClean="0">
                <a:solidFill>
                  <a:prstClr val="black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Kanit Thin" pitchFamily="2" charset="-34"/>
                <a:cs typeface="Kanit Thin" pitchFamily="2" charset="-34"/>
              </a:rPr>
              <a:t>3........................................................</a:t>
            </a:r>
            <a:endParaRPr lang="th-TH" sz="1600" dirty="0">
              <a:latin typeface="Kanit Thin" pitchFamily="2" charset="-34"/>
              <a:cs typeface="Kanit Thi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2708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19127B6A-E648-44E3-8C19-621449776749}"/>
              </a:ext>
            </a:extLst>
          </p:cNvPr>
          <p:cNvGrpSpPr/>
          <p:nvPr/>
        </p:nvGrpSpPr>
        <p:grpSpPr>
          <a:xfrm>
            <a:off x="1353244" y="2621765"/>
            <a:ext cx="1639422" cy="1138120"/>
            <a:chOff x="599467" y="4807001"/>
            <a:chExt cx="3001615" cy="1916407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1AEF7E2E-B1A5-40F8-B811-3106A64E415C}"/>
                </a:ext>
              </a:extLst>
            </p:cNvPr>
            <p:cNvSpPr/>
            <p:nvPr/>
          </p:nvSpPr>
          <p:spPr>
            <a:xfrm>
              <a:off x="599467" y="4807001"/>
              <a:ext cx="3001615" cy="1916407"/>
            </a:xfrm>
            <a:prstGeom prst="roundRect">
              <a:avLst/>
            </a:prstGeom>
            <a:noFill/>
            <a:ln w="41275">
              <a:solidFill>
                <a:srgbClr val="F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575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8E40A8A7-6D0D-4003-A379-31B14E0228FE}"/>
                </a:ext>
              </a:extLst>
            </p:cNvPr>
            <p:cNvSpPr txBox="1"/>
            <p:nvPr/>
          </p:nvSpPr>
          <p:spPr>
            <a:xfrm>
              <a:off x="658792" y="4930945"/>
              <a:ext cx="2937043" cy="1554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th-TH" sz="135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เตรียมความพร้อมวัยทำงานสู่การเป็นผู้สูงอายุที่มีสุขภาพดี</a:t>
              </a:r>
            </a:p>
            <a:p>
              <a:pPr algn="ctr">
                <a:defRPr/>
              </a:pP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ความสุข, โภชนาการดี, นคร</a:t>
              </a:r>
              <a:r>
                <a:rPr lang="en-US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 </a:t>
              </a:r>
              <a:r>
                <a:rPr lang="en-US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fresh food pharmacy</a:t>
              </a:r>
              <a:endParaRPr lang="th-TH" sz="135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3E877C18-45FC-4E7D-B902-5FC96CE46FCF}"/>
              </a:ext>
            </a:extLst>
          </p:cNvPr>
          <p:cNvGrpSpPr/>
          <p:nvPr/>
        </p:nvGrpSpPr>
        <p:grpSpPr>
          <a:xfrm>
            <a:off x="6454441" y="2599662"/>
            <a:ext cx="1357589" cy="977216"/>
            <a:chOff x="9651148" y="5191550"/>
            <a:chExt cx="2413492" cy="65598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4A3F9473-E69A-4770-83EF-FAC7E2938343}"/>
                </a:ext>
              </a:extLst>
            </p:cNvPr>
            <p:cNvSpPr/>
            <p:nvPr/>
          </p:nvSpPr>
          <p:spPr>
            <a:xfrm>
              <a:off x="9651148" y="5191550"/>
              <a:ext cx="2401127" cy="655983"/>
            </a:xfrm>
            <a:prstGeom prst="roundRect">
              <a:avLst/>
            </a:prstGeom>
            <a:noFill/>
            <a:ln w="41275">
              <a:solidFill>
                <a:srgbClr val="314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575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1EBBC695-5FC4-4F44-B6DC-5F792C67F070}"/>
                </a:ext>
              </a:extLst>
            </p:cNvPr>
            <p:cNvSpPr txBox="1"/>
            <p:nvPr/>
          </p:nvSpPr>
          <p:spPr>
            <a:xfrm>
              <a:off x="9663512" y="5304078"/>
              <a:ext cx="2401128" cy="340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Home Health Care</a:t>
              </a:r>
            </a:p>
            <a:p>
              <a:pPr algn="ctr">
                <a:defRPr/>
              </a:pPr>
              <a:r>
                <a:rPr lang="en-US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ดูแลแบประคับประคอง</a:t>
              </a:r>
              <a:r>
                <a:rPr lang="en-US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th-TH" sz="135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7AC854B8-69A9-4009-A51E-207D0C080934}"/>
              </a:ext>
            </a:extLst>
          </p:cNvPr>
          <p:cNvGrpSpPr/>
          <p:nvPr/>
        </p:nvGrpSpPr>
        <p:grpSpPr>
          <a:xfrm>
            <a:off x="4871992" y="2621763"/>
            <a:ext cx="1463519" cy="780628"/>
            <a:chOff x="6479184" y="4796412"/>
            <a:chExt cx="2601811" cy="118783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F41CB64D-C254-4DC9-B603-6E80BB570CB7}"/>
                </a:ext>
              </a:extLst>
            </p:cNvPr>
            <p:cNvGrpSpPr/>
            <p:nvPr/>
          </p:nvGrpSpPr>
          <p:grpSpPr>
            <a:xfrm>
              <a:off x="6479184" y="4796412"/>
              <a:ext cx="2601811" cy="1187838"/>
              <a:chOff x="6479184" y="4796412"/>
              <a:chExt cx="2601811" cy="1187838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id="{1FBB4EFB-4FDF-411F-AA60-BC539115C476}"/>
                  </a:ext>
                </a:extLst>
              </p:cNvPr>
              <p:cNvSpPr/>
              <p:nvPr/>
            </p:nvSpPr>
            <p:spPr>
              <a:xfrm>
                <a:off x="6479184" y="4796412"/>
                <a:ext cx="2601811" cy="1187838"/>
              </a:xfrm>
              <a:prstGeom prst="roundRect">
                <a:avLst/>
              </a:prstGeom>
              <a:noFill/>
              <a:ln w="41275">
                <a:solidFill>
                  <a:srgbClr val="FFC8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th-TH" sz="1575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C60976DA-139E-4771-98E1-BB003E99CD8A}"/>
                  </a:ext>
                </a:extLst>
              </p:cNvPr>
              <p:cNvSpPr txBox="1"/>
              <p:nvPr/>
            </p:nvSpPr>
            <p:spPr>
              <a:xfrm>
                <a:off x="6509673" y="4831385"/>
                <a:ext cx="2571320" cy="1088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th-TH" sz="135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การดูแลผู้สูงอายุระยะยาว</a:t>
                </a:r>
              </a:p>
              <a:p>
                <a:pPr>
                  <a:defRPr/>
                </a:pPr>
                <a:r>
                  <a:rPr lang="en-US" sz="135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CM, CG, CP</a:t>
                </a:r>
              </a:p>
              <a:p>
                <a:pPr>
                  <a:defRPr/>
                </a:pPr>
                <a:r>
                  <a:rPr lang="th-TH" sz="135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ดูแลกลุ่มดี เสี่ยง ป่วย</a:t>
                </a: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E2135D86-A56B-4065-9907-7EC027ABE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109" y="5158592"/>
              <a:ext cx="852407" cy="43828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3F2414C9-CA0C-4BD2-97D6-19BA59822960}"/>
              </a:ext>
            </a:extLst>
          </p:cNvPr>
          <p:cNvGrpSpPr/>
          <p:nvPr/>
        </p:nvGrpSpPr>
        <p:grpSpPr>
          <a:xfrm>
            <a:off x="3082768" y="2630457"/>
            <a:ext cx="1723949" cy="368990"/>
            <a:chOff x="3231107" y="4856938"/>
            <a:chExt cx="3064797" cy="655983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F4723C15-94DB-411B-8DB9-FB663133ACD0}"/>
                </a:ext>
              </a:extLst>
            </p:cNvPr>
            <p:cNvSpPr/>
            <p:nvPr/>
          </p:nvSpPr>
          <p:spPr>
            <a:xfrm>
              <a:off x="3231108" y="4856938"/>
              <a:ext cx="3001617" cy="655983"/>
            </a:xfrm>
            <a:prstGeom prst="roundRect">
              <a:avLst/>
            </a:prstGeom>
            <a:noFill/>
            <a:ln w="41275">
              <a:solidFill>
                <a:srgbClr val="6FB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575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2A572C0F-58AD-4F08-A629-727D7C1D9459}"/>
                </a:ext>
              </a:extLst>
            </p:cNvPr>
            <p:cNvSpPr txBox="1"/>
            <p:nvPr/>
          </p:nvSpPr>
          <p:spPr>
            <a:xfrm>
              <a:off x="3231107" y="4966625"/>
              <a:ext cx="3064797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th-TH" sz="12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สุขเพียงพอ ชะลอชรา ชีวายืนยาว</a:t>
              </a: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1587557" y="1"/>
            <a:ext cx="6471611" cy="2839937"/>
            <a:chOff x="521174" y="137222"/>
            <a:chExt cx="8628815" cy="342158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8822DE3-8EF1-42E8-AEE6-1F23481B1663}"/>
                </a:ext>
              </a:extLst>
            </p:cNvPr>
            <p:cNvSpPr txBox="1"/>
            <p:nvPr/>
          </p:nvSpPr>
          <p:spPr>
            <a:xfrm>
              <a:off x="521174" y="137222"/>
              <a:ext cx="8628815" cy="1807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th-TH" sz="2250" b="1" dirty="0">
                  <a:solidFill>
                    <a:prstClr val="black"/>
                  </a:solidFill>
                  <a:effectLst>
                    <a:glow rad="317500">
                      <a:srgbClr val="FFC000">
                        <a:alpha val="40000"/>
                      </a:srgb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แผนปี 64 การส่งเสริมสุขภาพผู้สูงอายุ </a:t>
              </a:r>
              <a:r>
                <a:rPr lang="en-US" sz="2250" b="1" dirty="0">
                  <a:solidFill>
                    <a:prstClr val="black"/>
                  </a:solidFill>
                  <a:effectLst>
                    <a:glow rad="317500">
                      <a:srgbClr val="FFC000">
                        <a:alpha val="40000"/>
                      </a:srgb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(Elderly Health </a:t>
              </a:r>
              <a:r>
                <a:rPr lang="en-US" sz="2250" b="1" dirty="0" err="1">
                  <a:solidFill>
                    <a:prstClr val="black"/>
                  </a:solidFill>
                  <a:effectLst>
                    <a:glow rad="317500">
                      <a:srgbClr val="FFC000">
                        <a:alpha val="40000"/>
                      </a:srgb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Promotio</a:t>
              </a:r>
              <a:endParaRPr lang="th-TH" sz="2250" b="1" dirty="0">
                <a:solidFill>
                  <a:prstClr val="black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defRPr/>
              </a:pPr>
              <a:r>
                <a:rPr lang="th-TH" sz="135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1.ผู้สูงอายุได้รับการคัดกรอง พบกลุ่มเสี่ยงหกล้มและสมองเสื่อมได้รับการดูแลแก้ไขปัญหา ป้องกันปัจจัยเสี่ยงและส่งเสริมสุขภาพ</a:t>
              </a:r>
              <a:r>
                <a:rPr lang="th-TH" sz="1350" b="1" dirty="0">
                  <a:solidFill>
                    <a:srgbClr val="002060"/>
                  </a:solidFill>
                </a:rPr>
                <a:t>.</a:t>
              </a:r>
            </a:p>
            <a:p>
              <a:pPr>
                <a:defRPr/>
              </a:pPr>
              <a:r>
                <a:rPr lang="th-TH" sz="1350" b="1" dirty="0">
                  <a:solidFill>
                    <a:srgbClr val="002060"/>
                  </a:solidFill>
                </a:rPr>
                <a:t>2</a:t>
              </a:r>
              <a:r>
                <a:rPr lang="th-TH" altLang="th-TH" sz="1350" b="1" dirty="0">
                  <a:solidFill>
                    <a:srgbClr val="002060"/>
                  </a:solidFill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คลินิกผู้สูงอายุผ่านเกณฑ์ประเมินของกรมการแพทย์รพศ/รพท. ทุกแห่ง /  รพช. อย่างน้อยจังหวัดละ 1 แห่ง</a:t>
              </a:r>
            </a:p>
            <a:p>
              <a:pPr>
                <a:defRPr/>
              </a:pPr>
              <a:r>
                <a:rPr lang="th-TH" sz="1350" b="1" dirty="0">
                  <a:solidFill>
                    <a:srgbClr val="002060"/>
                  </a:solidFill>
                </a:rPr>
                <a:t>3.ร้อยละ 80 ของผู้สูงอายุที่มีภาวะพึ่งพิงได้รับการดูแลตาม </a:t>
              </a:r>
              <a:r>
                <a:rPr lang="en-US" sz="1350" b="1" dirty="0">
                  <a:solidFill>
                    <a:srgbClr val="002060"/>
                  </a:solidFill>
                </a:rPr>
                <a:t>Care Plan</a:t>
              </a:r>
              <a:r>
                <a:rPr lang="en-US" sz="600" dirty="0">
                  <a:solidFill>
                    <a:prstClr val="black"/>
                  </a:solidFill>
                </a:rPr>
                <a:t/>
              </a:r>
              <a:br>
                <a:rPr lang="en-US" sz="600" dirty="0">
                  <a:solidFill>
                    <a:prstClr val="black"/>
                  </a:solidFill>
                </a:rPr>
              </a:br>
              <a:endParaRPr lang="th-TH" sz="600" b="1" dirty="0">
                <a:solidFill>
                  <a:prstClr val="black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defRPr/>
              </a:pPr>
              <a:endParaRPr lang="th-TH" sz="2250" b="1" dirty="0">
                <a:solidFill>
                  <a:prstClr val="black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57277" y="1245364"/>
              <a:ext cx="8064096" cy="2313446"/>
              <a:chOff x="400017" y="917813"/>
              <a:chExt cx="11507859" cy="293193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C16E956C-D07E-40FC-92DB-6FAD94513C3F}"/>
                  </a:ext>
                </a:extLst>
              </p:cNvPr>
              <p:cNvGrpSpPr/>
              <p:nvPr/>
            </p:nvGrpSpPr>
            <p:grpSpPr>
              <a:xfrm>
                <a:off x="400017" y="1007065"/>
                <a:ext cx="2559600" cy="2559600"/>
                <a:chOff x="400017" y="1854226"/>
                <a:chExt cx="2559600" cy="2559600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C25BEB33-4AD7-419F-BE92-20CC5DCCD938}"/>
                    </a:ext>
                  </a:extLst>
                </p:cNvPr>
                <p:cNvGrpSpPr/>
                <p:nvPr/>
              </p:nvGrpSpPr>
              <p:grpSpPr>
                <a:xfrm>
                  <a:off x="400017" y="1854226"/>
                  <a:ext cx="2559600" cy="2559600"/>
                  <a:chOff x="409956" y="1456662"/>
                  <a:chExt cx="2559600" cy="2559600"/>
                </a:xfrm>
              </p:grpSpPr>
              <p:pic>
                <p:nvPicPr>
                  <p:cNvPr id="11" name="Picture 10">
                    <a:extLst>
                      <a:ext uri="{FF2B5EF4-FFF2-40B4-BE49-F238E27FC236}">
                        <a16:creationId xmlns:a16="http://schemas.microsoft.com/office/drawing/2014/main" xmlns="" id="{68DE2E7C-CA5A-4736-8E05-BBCCC6756A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9956" y="1456662"/>
                    <a:ext cx="2559600" cy="2559600"/>
                  </a:xfrm>
                  <a:prstGeom prst="rect">
                    <a:avLst/>
                  </a:prstGeom>
                </p:spPr>
              </p:pic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xmlns="" id="{02447BBB-43A0-4D4D-855D-98E602F3030A}"/>
                      </a:ext>
                    </a:extLst>
                  </p:cNvPr>
                  <p:cNvSpPr txBox="1"/>
                  <p:nvPr/>
                </p:nvSpPr>
                <p:spPr>
                  <a:xfrm>
                    <a:off x="571605" y="1687445"/>
                    <a:ext cx="2226366" cy="15060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ArchUp">
                      <a:avLst/>
                    </a:prstTxWarp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th-TH" sz="1350" b="1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กลุ่ม </a:t>
                    </a:r>
                    <a:r>
                      <a:rPr lang="en-US" sz="1350" b="1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Pre-Aging</a:t>
                    </a:r>
                    <a:endParaRPr lang="th-TH" sz="135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</p:grpSp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xmlns="" id="{AB21150B-EE17-4524-A0A8-14391D461D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397" y="2117295"/>
                  <a:ext cx="1125289" cy="1125289"/>
                </a:xfrm>
                <a:prstGeom prst="rect">
                  <a:avLst/>
                </a:prstGeom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F4C6E571-273C-4233-B6A1-2683FB6DEE5F}"/>
                    </a:ext>
                  </a:extLst>
                </p:cNvPr>
                <p:cNvSpPr txBox="1"/>
                <p:nvPr/>
              </p:nvSpPr>
              <p:spPr>
                <a:xfrm>
                  <a:off x="868551" y="3164968"/>
                  <a:ext cx="1602791" cy="458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th-TH" sz="135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อายุ </a:t>
                  </a:r>
                  <a:r>
                    <a:rPr lang="en-US" sz="135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45-59 </a:t>
                  </a:r>
                  <a:r>
                    <a:rPr lang="th-TH" sz="135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ปี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91693057-60A4-4A52-83FC-7A749391D93C}"/>
                  </a:ext>
                </a:extLst>
              </p:cNvPr>
              <p:cNvGrpSpPr/>
              <p:nvPr/>
            </p:nvGrpSpPr>
            <p:grpSpPr>
              <a:xfrm>
                <a:off x="3572920" y="917813"/>
                <a:ext cx="2559600" cy="2559600"/>
                <a:chOff x="3571369" y="1721234"/>
                <a:chExt cx="2559600" cy="2559600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574CEE5B-0E25-436C-AAA9-51290DD200ED}"/>
                    </a:ext>
                  </a:extLst>
                </p:cNvPr>
                <p:cNvGrpSpPr/>
                <p:nvPr/>
              </p:nvGrpSpPr>
              <p:grpSpPr>
                <a:xfrm>
                  <a:off x="3571369" y="1721234"/>
                  <a:ext cx="2559600" cy="2559600"/>
                  <a:chOff x="3581308" y="1323670"/>
                  <a:chExt cx="2559600" cy="2559600"/>
                </a:xfrm>
              </p:grpSpPr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xmlns="" id="{70A8D39C-DA34-455B-B3BC-56BB15E1F5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81308" y="1323670"/>
                    <a:ext cx="2559600" cy="2559600"/>
                  </a:xfrm>
                  <a:prstGeom prst="rect">
                    <a:avLst/>
                  </a:prstGeom>
                </p:spPr>
              </p:pic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xmlns="" id="{DF755C16-DB48-4031-9744-544885CDFEDB}"/>
                      </a:ext>
                    </a:extLst>
                  </p:cNvPr>
                  <p:cNvSpPr txBox="1"/>
                  <p:nvPr/>
                </p:nvSpPr>
                <p:spPr>
                  <a:xfrm>
                    <a:off x="3633863" y="1787567"/>
                    <a:ext cx="2226366" cy="13967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ArchUp">
                      <a:avLst/>
                    </a:prstTxWarp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th-TH" sz="1350" b="1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กลุ่มติดสังคม</a:t>
                    </a:r>
                  </a:p>
                </p:txBody>
              </p:sp>
            </p:grp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xmlns="" id="{C13057B8-5EC8-4F22-ADC8-4E62E39F27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53742" y="2101113"/>
                  <a:ext cx="1945845" cy="1111911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xmlns="" id="{36451CBC-E20A-4011-A6AF-1E3D1BFBCDBA}"/>
                    </a:ext>
                  </a:extLst>
                </p:cNvPr>
                <p:cNvSpPr txBox="1"/>
                <p:nvPr/>
              </p:nvSpPr>
              <p:spPr>
                <a:xfrm>
                  <a:off x="3996260" y="3164967"/>
                  <a:ext cx="1435187" cy="458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th-TH" sz="135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สุขภาพดี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982C3C74-64E5-4CBB-99E0-8811390CAFC2}"/>
                  </a:ext>
                </a:extLst>
              </p:cNvPr>
              <p:cNvGrpSpPr/>
              <p:nvPr/>
            </p:nvGrpSpPr>
            <p:grpSpPr>
              <a:xfrm>
                <a:off x="6495268" y="1071881"/>
                <a:ext cx="2647083" cy="2647083"/>
                <a:chOff x="6557905" y="1876805"/>
                <a:chExt cx="2647083" cy="2647083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xmlns="" id="{84890229-BAF6-4377-ADE6-F8EB9B282AAD}"/>
                    </a:ext>
                  </a:extLst>
                </p:cNvPr>
                <p:cNvGrpSpPr/>
                <p:nvPr/>
              </p:nvGrpSpPr>
              <p:grpSpPr>
                <a:xfrm>
                  <a:off x="6557905" y="1876805"/>
                  <a:ext cx="2647083" cy="2647083"/>
                  <a:chOff x="6567844" y="1479241"/>
                  <a:chExt cx="2647083" cy="2647083"/>
                </a:xfrm>
              </p:grpSpPr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xmlns="" id="{37C0675F-D013-45F8-8F99-67DD8CB0E5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67844" y="1479241"/>
                    <a:ext cx="2647083" cy="2647083"/>
                  </a:xfrm>
                  <a:prstGeom prst="rect">
                    <a:avLst/>
                  </a:prstGeom>
                </p:spPr>
              </p:pic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xmlns="" id="{B737A5A3-FC03-4F84-AFCC-57798D9F6763}"/>
                      </a:ext>
                    </a:extLst>
                  </p:cNvPr>
                  <p:cNvSpPr txBox="1"/>
                  <p:nvPr/>
                </p:nvSpPr>
                <p:spPr>
                  <a:xfrm>
                    <a:off x="7052645" y="1602871"/>
                    <a:ext cx="1817196" cy="12638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ArchUp">
                      <a:avLst/>
                    </a:prstTxWarp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th-TH" sz="1350" b="1" spc="-45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กลุ่มติดบ้าน ติดเตียง</a:t>
                    </a:r>
                  </a:p>
                </p:txBody>
              </p:sp>
            </p:grp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xmlns="" id="{56C37C78-3CBC-490F-ADEF-158DE77D8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32737" y="1964857"/>
                  <a:ext cx="1697422" cy="1212444"/>
                </a:xfrm>
                <a:prstGeom prst="rect">
                  <a:avLst/>
                </a:prstGeom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id="{193BC8C0-FCF6-43BA-97E7-24DE5ACD73A1}"/>
                    </a:ext>
                  </a:extLst>
                </p:cNvPr>
                <p:cNvSpPr txBox="1"/>
                <p:nvPr/>
              </p:nvSpPr>
              <p:spPr>
                <a:xfrm>
                  <a:off x="7052543" y="3141773"/>
                  <a:ext cx="1573489" cy="458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th-TH" sz="135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มีภาวะพึ่งพิง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4FB7FA96-15F7-42DA-9865-5E0CC92E68CD}"/>
                  </a:ext>
                </a:extLst>
              </p:cNvPr>
              <p:cNvGrpSpPr/>
              <p:nvPr/>
            </p:nvGrpSpPr>
            <p:grpSpPr>
              <a:xfrm>
                <a:off x="9349802" y="993914"/>
                <a:ext cx="2558074" cy="2855837"/>
                <a:chOff x="9349802" y="1841075"/>
                <a:chExt cx="2558074" cy="2855837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xmlns="" id="{F77CB862-BF91-4224-A22E-A904596E2D2F}"/>
                    </a:ext>
                  </a:extLst>
                </p:cNvPr>
                <p:cNvGrpSpPr/>
                <p:nvPr/>
              </p:nvGrpSpPr>
              <p:grpSpPr>
                <a:xfrm>
                  <a:off x="9349802" y="2138838"/>
                  <a:ext cx="2558074" cy="2558074"/>
                  <a:chOff x="9384803" y="1741274"/>
                  <a:chExt cx="2558074" cy="2558074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xmlns="" id="{F8536407-6E96-462D-995D-AF4F3B8555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84803" y="1741274"/>
                    <a:ext cx="2558074" cy="2558074"/>
                  </a:xfrm>
                  <a:prstGeom prst="rect">
                    <a:avLst/>
                  </a:prstGeom>
                </p:spPr>
              </p:pic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xmlns="" id="{FC02F627-56D7-49C6-A2DE-401EC34BB8F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5179" y="1774365"/>
                    <a:ext cx="1817196" cy="13220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ArchUp">
                      <a:avLst/>
                    </a:prstTxWarp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th-TH" sz="1350" b="1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ผู้ป่วยระยะสุดท้าย</a:t>
                    </a:r>
                  </a:p>
                </p:txBody>
              </p:sp>
            </p:grpSp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xmlns="" id="{254B192A-D9E7-4CAE-99ED-DB3AB08BC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9912" y="1841075"/>
                  <a:ext cx="1677728" cy="1677728"/>
                </a:xfrm>
                <a:prstGeom prst="rect">
                  <a:avLst/>
                </a:prstGeom>
              </p:spPr>
            </p:pic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9D9A482F-63C6-4926-B495-0448C7E21591}"/>
                    </a:ext>
                  </a:extLst>
                </p:cNvPr>
                <p:cNvSpPr txBox="1"/>
                <p:nvPr/>
              </p:nvSpPr>
              <p:spPr>
                <a:xfrm>
                  <a:off x="9779231" y="3044646"/>
                  <a:ext cx="1772763" cy="775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35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Palliative Care</a:t>
                  </a:r>
                  <a:endParaRPr lang="th-TH" sz="135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A9EB85B4-B8F3-461F-B388-C4478A8A58F4}"/>
                  </a:ext>
                </a:extLst>
              </p:cNvPr>
              <p:cNvSpPr/>
              <p:nvPr/>
            </p:nvSpPr>
            <p:spPr>
              <a:xfrm rot="10800000">
                <a:off x="1306571" y="3279738"/>
                <a:ext cx="738282" cy="278189"/>
              </a:xfrm>
              <a:prstGeom prst="triangle">
                <a:avLst/>
              </a:prstGeom>
              <a:solidFill>
                <a:srgbClr val="F06633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th-TH" sz="1575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42A8F858-E204-459F-97CE-9887DCAC6CE2}"/>
                  </a:ext>
                </a:extLst>
              </p:cNvPr>
              <p:cNvSpPr/>
              <p:nvPr/>
            </p:nvSpPr>
            <p:spPr>
              <a:xfrm rot="10800000">
                <a:off x="4415213" y="3293515"/>
                <a:ext cx="738282" cy="278189"/>
              </a:xfrm>
              <a:prstGeom prst="triangle">
                <a:avLst/>
              </a:prstGeom>
              <a:solidFill>
                <a:srgbClr val="6FBCC8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th-TH" sz="1575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xmlns="" id="{62DEDD9B-7CA6-4AD1-97F6-D1FAFD2ED054}"/>
                  </a:ext>
                </a:extLst>
              </p:cNvPr>
              <p:cNvSpPr/>
              <p:nvPr/>
            </p:nvSpPr>
            <p:spPr>
              <a:xfrm rot="10800000">
                <a:off x="7449671" y="3366680"/>
                <a:ext cx="738282" cy="278189"/>
              </a:xfrm>
              <a:prstGeom prst="triangle">
                <a:avLst/>
              </a:prstGeom>
              <a:solidFill>
                <a:srgbClr val="FFC822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th-TH" sz="1575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DD2087FE-BA33-496E-8B51-1BD05B6C77AA}"/>
                  </a:ext>
                </a:extLst>
              </p:cNvPr>
              <p:cNvSpPr/>
              <p:nvPr/>
            </p:nvSpPr>
            <p:spPr>
              <a:xfrm rot="10800000">
                <a:off x="10407704" y="3262722"/>
                <a:ext cx="738282" cy="278189"/>
              </a:xfrm>
              <a:prstGeom prst="triangle">
                <a:avLst/>
              </a:prstGeom>
              <a:solidFill>
                <a:srgbClr val="314047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th-TH" sz="1575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1BA7A7B9-3812-44AB-960B-E3F89B9DFA0B}"/>
              </a:ext>
            </a:extLst>
          </p:cNvPr>
          <p:cNvGrpSpPr/>
          <p:nvPr/>
        </p:nvGrpSpPr>
        <p:grpSpPr>
          <a:xfrm>
            <a:off x="3082768" y="3057807"/>
            <a:ext cx="1723949" cy="888961"/>
            <a:chOff x="3231107" y="5627904"/>
            <a:chExt cx="3064797" cy="734632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A69FFC85-900A-48E4-BC0B-6704BF02D52A}"/>
                </a:ext>
              </a:extLst>
            </p:cNvPr>
            <p:cNvSpPr/>
            <p:nvPr/>
          </p:nvSpPr>
          <p:spPr>
            <a:xfrm>
              <a:off x="3231658" y="5627908"/>
              <a:ext cx="3001617" cy="714085"/>
            </a:xfrm>
            <a:prstGeom prst="roundRect">
              <a:avLst/>
            </a:prstGeom>
            <a:noFill/>
            <a:ln w="41275">
              <a:solidFill>
                <a:srgbClr val="6FB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575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A271304F-1489-4EED-9520-F1B3F64DB354}"/>
                </a:ext>
              </a:extLst>
            </p:cNvPr>
            <p:cNvSpPr txBox="1"/>
            <p:nvPr/>
          </p:nvSpPr>
          <p:spPr>
            <a:xfrm>
              <a:off x="3231107" y="5627904"/>
              <a:ext cx="3064797" cy="73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th-TH" sz="1294" b="1" dirty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ชมรมผู้สูงอายุ</a:t>
              </a:r>
              <a:r>
                <a:rPr lang="en-US" sz="1294" b="1" dirty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r>
                <a:rPr lang="th-TH" sz="1294" b="1" dirty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โรงเรียนผู้สูงอายุ</a:t>
              </a:r>
            </a:p>
            <a:p>
              <a:pPr algn="ctr">
                <a:defRPr/>
              </a:pPr>
              <a:r>
                <a:rPr lang="th-TH" sz="1294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เน้น </a:t>
              </a:r>
              <a:r>
                <a:rPr lang="en-US" sz="1294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 </a:t>
              </a:r>
              <a:r>
                <a:rPr lang="th-TH" sz="1294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กิจกรรม สมองดี</a:t>
              </a:r>
              <a:r>
                <a:rPr lang="en-US" sz="1294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r>
                <a:rPr lang="th-TH" sz="1294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เคลื่อนไหวดี</a:t>
              </a:r>
              <a:r>
                <a:rPr lang="en-US" sz="1294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r>
                <a:rPr lang="th-TH" sz="1294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มีความสุข, โภชนาการดี, สิ่งแวดล้อมดี, ฟันดี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8AA9937B-F580-436E-9422-6C8DD8813D09}"/>
              </a:ext>
            </a:extLst>
          </p:cNvPr>
          <p:cNvGrpSpPr/>
          <p:nvPr/>
        </p:nvGrpSpPr>
        <p:grpSpPr>
          <a:xfrm>
            <a:off x="6442813" y="3670701"/>
            <a:ext cx="1353602" cy="683238"/>
            <a:chOff x="9651148" y="5509266"/>
            <a:chExt cx="2406404" cy="911771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xmlns="" id="{FEB04EC6-FF59-49F3-B850-DC9C3188C110}"/>
                </a:ext>
              </a:extLst>
            </p:cNvPr>
            <p:cNvSpPr/>
            <p:nvPr/>
          </p:nvSpPr>
          <p:spPr>
            <a:xfrm>
              <a:off x="9651148" y="5509266"/>
              <a:ext cx="2401127" cy="911771"/>
            </a:xfrm>
            <a:prstGeom prst="roundRect">
              <a:avLst/>
            </a:prstGeom>
            <a:noFill/>
            <a:ln w="41275">
              <a:solidFill>
                <a:srgbClr val="314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575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B66F798F-D216-4E12-850E-DF9FAAE4DBD4}"/>
                </a:ext>
              </a:extLst>
            </p:cNvPr>
            <p:cNvSpPr txBox="1"/>
            <p:nvPr/>
          </p:nvSpPr>
          <p:spPr>
            <a:xfrm>
              <a:off x="9656424" y="5630017"/>
              <a:ext cx="2401128" cy="677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ดูแลโดย</a:t>
              </a:r>
            </a:p>
            <a:p>
              <a:pPr algn="ctr">
                <a:defRPr/>
              </a:pP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เน้น </a:t>
              </a:r>
              <a:r>
                <a:rPr lang="th-TH" sz="1350" b="1" dirty="0" err="1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สห</a:t>
              </a: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วิชาชีพ +</a:t>
              </a:r>
              <a:r>
                <a:rPr lang="en-US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ญาติ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19127B6A-E648-44E3-8C19-621449776749}"/>
              </a:ext>
            </a:extLst>
          </p:cNvPr>
          <p:cNvGrpSpPr/>
          <p:nvPr/>
        </p:nvGrpSpPr>
        <p:grpSpPr>
          <a:xfrm>
            <a:off x="1340746" y="4446964"/>
            <a:ext cx="6471614" cy="460877"/>
            <a:chOff x="120797" y="4852894"/>
            <a:chExt cx="3001618" cy="994648"/>
          </a:xfrm>
        </p:grpSpPr>
        <p:sp>
          <p:nvSpPr>
            <p:cNvPr id="72" name="Rectangle: Rounded Corners 48">
              <a:extLst>
                <a:ext uri="{FF2B5EF4-FFF2-40B4-BE49-F238E27FC236}">
                  <a16:creationId xmlns:a16="http://schemas.microsoft.com/office/drawing/2014/main" xmlns="" id="{1AEF7E2E-B1A5-40F8-B811-3106A64E415C}"/>
                </a:ext>
              </a:extLst>
            </p:cNvPr>
            <p:cNvSpPr/>
            <p:nvPr/>
          </p:nvSpPr>
          <p:spPr>
            <a:xfrm>
              <a:off x="120797" y="4852894"/>
              <a:ext cx="3001617" cy="994648"/>
            </a:xfrm>
            <a:prstGeom prst="roundRect">
              <a:avLst/>
            </a:prstGeom>
            <a:noFill/>
            <a:ln w="41275">
              <a:solidFill>
                <a:srgbClr val="F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8E40A8A7-6D0D-4003-A379-31B14E0228FE}"/>
                </a:ext>
              </a:extLst>
            </p:cNvPr>
            <p:cNvSpPr txBox="1"/>
            <p:nvPr/>
          </p:nvSpPr>
          <p:spPr>
            <a:xfrm>
              <a:off x="185371" y="4934721"/>
              <a:ext cx="2937044" cy="797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th-TH" sz="18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การคัดกรองสุขภาพ เน้นภาวะเสี่ยงหกล้มและภาวะเสี่ยงสมองเสื่อม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19127B6A-E648-44E3-8C19-621449776749}"/>
              </a:ext>
            </a:extLst>
          </p:cNvPr>
          <p:cNvGrpSpPr/>
          <p:nvPr/>
        </p:nvGrpSpPr>
        <p:grpSpPr>
          <a:xfrm>
            <a:off x="1353244" y="3813894"/>
            <a:ext cx="1652531" cy="543678"/>
            <a:chOff x="120797" y="4852894"/>
            <a:chExt cx="3001618" cy="994648"/>
          </a:xfrm>
        </p:grpSpPr>
        <p:sp>
          <p:nvSpPr>
            <p:cNvPr id="75" name="Rectangle: Rounded Corners 48">
              <a:extLst>
                <a:ext uri="{FF2B5EF4-FFF2-40B4-BE49-F238E27FC236}">
                  <a16:creationId xmlns:a16="http://schemas.microsoft.com/office/drawing/2014/main" xmlns="" id="{1AEF7E2E-B1A5-40F8-B811-3106A64E415C}"/>
                </a:ext>
              </a:extLst>
            </p:cNvPr>
            <p:cNvSpPr/>
            <p:nvPr/>
          </p:nvSpPr>
          <p:spPr>
            <a:xfrm>
              <a:off x="120797" y="4852894"/>
              <a:ext cx="3001617" cy="994648"/>
            </a:xfrm>
            <a:prstGeom prst="roundRect">
              <a:avLst/>
            </a:prstGeom>
            <a:noFill/>
            <a:ln w="41275">
              <a:solidFill>
                <a:srgbClr val="F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8E40A8A7-6D0D-4003-A379-31B14E0228FE}"/>
                </a:ext>
              </a:extLst>
            </p:cNvPr>
            <p:cNvSpPr txBox="1"/>
            <p:nvPr/>
          </p:nvSpPr>
          <p:spPr>
            <a:xfrm>
              <a:off x="185371" y="4893779"/>
              <a:ext cx="2937044" cy="92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ความสุขกลุ่มวัยทำงานชุมชน และสถานประกอบการ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3F2414C9-CA0C-4BD2-97D6-19BA59822960}"/>
              </a:ext>
            </a:extLst>
          </p:cNvPr>
          <p:cNvGrpSpPr/>
          <p:nvPr/>
        </p:nvGrpSpPr>
        <p:grpSpPr>
          <a:xfrm>
            <a:off x="3096785" y="3978259"/>
            <a:ext cx="1695916" cy="367001"/>
            <a:chOff x="3231107" y="4856936"/>
            <a:chExt cx="3064797" cy="655982"/>
          </a:xfrm>
        </p:grpSpPr>
        <p:sp>
          <p:nvSpPr>
            <p:cNvPr id="79" name="Rectangle: Rounded Corners 50">
              <a:extLst>
                <a:ext uri="{FF2B5EF4-FFF2-40B4-BE49-F238E27FC236}">
                  <a16:creationId xmlns:a16="http://schemas.microsoft.com/office/drawing/2014/main" xmlns="" id="{F4723C15-94DB-411B-8DB9-FB663133ACD0}"/>
                </a:ext>
              </a:extLst>
            </p:cNvPr>
            <p:cNvSpPr/>
            <p:nvPr/>
          </p:nvSpPr>
          <p:spPr>
            <a:xfrm>
              <a:off x="3231108" y="4856936"/>
              <a:ext cx="3001617" cy="655982"/>
            </a:xfrm>
            <a:prstGeom prst="roundRect">
              <a:avLst/>
            </a:prstGeom>
            <a:noFill/>
            <a:ln w="41275">
              <a:solidFill>
                <a:srgbClr val="6FB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2A572C0F-58AD-4F08-A629-727D7C1D9459}"/>
                </a:ext>
              </a:extLst>
            </p:cNvPr>
            <p:cNvSpPr txBox="1"/>
            <p:nvPr/>
          </p:nvSpPr>
          <p:spPr>
            <a:xfrm>
              <a:off x="3231107" y="4966629"/>
              <a:ext cx="3064797" cy="53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ความสุข </a:t>
              </a:r>
              <a:r>
                <a:rPr lang="en-US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 </a:t>
              </a: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มิติ ชมรมผู้สูงอายุ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3F2414C9-CA0C-4BD2-97D6-19BA59822960}"/>
              </a:ext>
            </a:extLst>
          </p:cNvPr>
          <p:cNvGrpSpPr/>
          <p:nvPr/>
        </p:nvGrpSpPr>
        <p:grpSpPr>
          <a:xfrm>
            <a:off x="4848751" y="3828003"/>
            <a:ext cx="1538011" cy="549026"/>
            <a:chOff x="3231108" y="4856938"/>
            <a:chExt cx="3064797" cy="699321"/>
          </a:xfrm>
        </p:grpSpPr>
        <p:sp>
          <p:nvSpPr>
            <p:cNvPr id="82" name="Rectangle: Rounded Corners 50">
              <a:extLst>
                <a:ext uri="{FF2B5EF4-FFF2-40B4-BE49-F238E27FC236}">
                  <a16:creationId xmlns:a16="http://schemas.microsoft.com/office/drawing/2014/main" xmlns="" id="{F4723C15-94DB-411B-8DB9-FB663133ACD0}"/>
                </a:ext>
              </a:extLst>
            </p:cNvPr>
            <p:cNvSpPr/>
            <p:nvPr/>
          </p:nvSpPr>
          <p:spPr>
            <a:xfrm>
              <a:off x="3231108" y="4856938"/>
              <a:ext cx="3001617" cy="655983"/>
            </a:xfrm>
            <a:prstGeom prst="roundRect">
              <a:avLst/>
            </a:prstGeom>
            <a:noFill/>
            <a:ln w="41275">
              <a:solidFill>
                <a:srgbClr val="FFC8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2A572C0F-58AD-4F08-A629-727D7C1D9459}"/>
                </a:ext>
              </a:extLst>
            </p:cNvPr>
            <p:cNvSpPr txBox="1"/>
            <p:nvPr/>
          </p:nvSpPr>
          <p:spPr>
            <a:xfrm>
              <a:off x="3231108" y="4909410"/>
              <a:ext cx="3064797" cy="646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ความสุข </a:t>
              </a:r>
              <a:r>
                <a:rPr lang="en-US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มิติ</a:t>
              </a:r>
              <a:r>
                <a:rPr lang="en-US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th-TH" sz="135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defRPr/>
              </a:pP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คัดกรองสมองเสื่อม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19127B6A-E648-44E3-8C19-621449776749}"/>
              </a:ext>
            </a:extLst>
          </p:cNvPr>
          <p:cNvGrpSpPr/>
          <p:nvPr/>
        </p:nvGrpSpPr>
        <p:grpSpPr>
          <a:xfrm>
            <a:off x="4751429" y="3453808"/>
            <a:ext cx="1620771" cy="326963"/>
            <a:chOff x="-108353" y="4852894"/>
            <a:chExt cx="3305596" cy="995435"/>
          </a:xfrm>
        </p:grpSpPr>
        <p:sp>
          <p:nvSpPr>
            <p:cNvPr id="85" name="Rectangle: Rounded Corners 48">
              <a:extLst>
                <a:ext uri="{FF2B5EF4-FFF2-40B4-BE49-F238E27FC236}">
                  <a16:creationId xmlns:a16="http://schemas.microsoft.com/office/drawing/2014/main" xmlns="" id="{1AEF7E2E-B1A5-40F8-B811-3106A64E415C}"/>
                </a:ext>
              </a:extLst>
            </p:cNvPr>
            <p:cNvSpPr/>
            <p:nvPr/>
          </p:nvSpPr>
          <p:spPr>
            <a:xfrm>
              <a:off x="120797" y="4852894"/>
              <a:ext cx="3001617" cy="994648"/>
            </a:xfrm>
            <a:prstGeom prst="roundRect">
              <a:avLst/>
            </a:prstGeom>
            <a:noFill/>
            <a:ln w="41275">
              <a:solidFill>
                <a:srgbClr val="FFC8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575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8E40A8A7-6D0D-4003-A379-31B14E0228FE}"/>
                </a:ext>
              </a:extLst>
            </p:cNvPr>
            <p:cNvSpPr txBox="1"/>
            <p:nvPr/>
          </p:nvSpPr>
          <p:spPr>
            <a:xfrm>
              <a:off x="-108353" y="4934733"/>
              <a:ext cx="3305596" cy="9135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คลินิกผู้สูงอายุ</a:t>
              </a:r>
              <a:r>
                <a:rPr lang="en-US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 </a:t>
              </a:r>
              <a:r>
                <a:rPr lang="th-TH" sz="1350" b="1" dirty="0" err="1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อส</a:t>
              </a: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ม. </a:t>
              </a:r>
              <a:r>
                <a:rPr lang="th-TH" sz="1350" b="1" dirty="0" err="1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อสค</a:t>
              </a:r>
              <a:r>
                <a:rPr lang="th-TH" sz="135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</a:p>
          </p:txBody>
        </p:sp>
      </p:grpSp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รูปแบบอิสระ 108"/>
          <p:cNvSpPr/>
          <p:nvPr/>
        </p:nvSpPr>
        <p:spPr>
          <a:xfrm>
            <a:off x="5358537" y="1438316"/>
            <a:ext cx="558357" cy="3048830"/>
          </a:xfrm>
          <a:custGeom>
            <a:avLst/>
            <a:gdLst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498143 w 545910"/>
              <a:gd name="connsiteY3" fmla="*/ 75063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691530"/>
              <a:gd name="connsiteY0" fmla="*/ 0 h 2395182"/>
              <a:gd name="connsiteX1" fmla="*/ 40943 w 691530"/>
              <a:gd name="connsiteY1" fmla="*/ 2395182 h 2395182"/>
              <a:gd name="connsiteX2" fmla="*/ 545910 w 691530"/>
              <a:gd name="connsiteY2" fmla="*/ 2395182 h 2395182"/>
              <a:gd name="connsiteX3" fmla="*/ 532262 w 691530"/>
              <a:gd name="connsiteY3" fmla="*/ 6824 h 2395182"/>
              <a:gd name="connsiteX4" fmla="*/ 0 w 691530"/>
              <a:gd name="connsiteY4" fmla="*/ 0 h 2395182"/>
              <a:gd name="connsiteX0" fmla="*/ 0 w 737933"/>
              <a:gd name="connsiteY0" fmla="*/ 0 h 2395182"/>
              <a:gd name="connsiteX1" fmla="*/ 40943 w 737933"/>
              <a:gd name="connsiteY1" fmla="*/ 2395182 h 2395182"/>
              <a:gd name="connsiteX2" fmla="*/ 545910 w 737933"/>
              <a:gd name="connsiteY2" fmla="*/ 2395182 h 2395182"/>
              <a:gd name="connsiteX3" fmla="*/ 532262 w 737933"/>
              <a:gd name="connsiteY3" fmla="*/ 6824 h 2395182"/>
              <a:gd name="connsiteX4" fmla="*/ 0 w 737933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76" h="2395182">
                <a:moveTo>
                  <a:pt x="0" y="0"/>
                </a:moveTo>
                <a:cubicBezTo>
                  <a:pt x="197892" y="689211"/>
                  <a:pt x="388960" y="1112294"/>
                  <a:pt x="40943" y="2395182"/>
                </a:cubicBezTo>
                <a:lnTo>
                  <a:pt x="545910" y="2395182"/>
                </a:lnTo>
                <a:cubicBezTo>
                  <a:pt x="732431" y="1721893"/>
                  <a:pt x="884829" y="1014483"/>
                  <a:pt x="532262" y="682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0" name="รูปแบบอิสระ 109"/>
          <p:cNvSpPr/>
          <p:nvPr/>
        </p:nvSpPr>
        <p:spPr>
          <a:xfrm>
            <a:off x="5760132" y="1359124"/>
            <a:ext cx="558357" cy="3048830"/>
          </a:xfrm>
          <a:custGeom>
            <a:avLst/>
            <a:gdLst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498143 w 545910"/>
              <a:gd name="connsiteY3" fmla="*/ 75063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691530"/>
              <a:gd name="connsiteY0" fmla="*/ 0 h 2395182"/>
              <a:gd name="connsiteX1" fmla="*/ 40943 w 691530"/>
              <a:gd name="connsiteY1" fmla="*/ 2395182 h 2395182"/>
              <a:gd name="connsiteX2" fmla="*/ 545910 w 691530"/>
              <a:gd name="connsiteY2" fmla="*/ 2395182 h 2395182"/>
              <a:gd name="connsiteX3" fmla="*/ 532262 w 691530"/>
              <a:gd name="connsiteY3" fmla="*/ 6824 h 2395182"/>
              <a:gd name="connsiteX4" fmla="*/ 0 w 691530"/>
              <a:gd name="connsiteY4" fmla="*/ 0 h 2395182"/>
              <a:gd name="connsiteX0" fmla="*/ 0 w 737933"/>
              <a:gd name="connsiteY0" fmla="*/ 0 h 2395182"/>
              <a:gd name="connsiteX1" fmla="*/ 40943 w 737933"/>
              <a:gd name="connsiteY1" fmla="*/ 2395182 h 2395182"/>
              <a:gd name="connsiteX2" fmla="*/ 545910 w 737933"/>
              <a:gd name="connsiteY2" fmla="*/ 2395182 h 2395182"/>
              <a:gd name="connsiteX3" fmla="*/ 532262 w 737933"/>
              <a:gd name="connsiteY3" fmla="*/ 6824 h 2395182"/>
              <a:gd name="connsiteX4" fmla="*/ 0 w 737933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76" h="2395182">
                <a:moveTo>
                  <a:pt x="0" y="0"/>
                </a:moveTo>
                <a:cubicBezTo>
                  <a:pt x="197892" y="689211"/>
                  <a:pt x="388960" y="1112294"/>
                  <a:pt x="40943" y="2395182"/>
                </a:cubicBezTo>
                <a:lnTo>
                  <a:pt x="545910" y="2395182"/>
                </a:lnTo>
                <a:cubicBezTo>
                  <a:pt x="732431" y="1721893"/>
                  <a:pt x="884829" y="1014483"/>
                  <a:pt x="532262" y="682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1" name="รูปแบบอิสระ 110"/>
          <p:cNvSpPr/>
          <p:nvPr/>
        </p:nvSpPr>
        <p:spPr>
          <a:xfrm>
            <a:off x="6134384" y="1367834"/>
            <a:ext cx="558357" cy="3048830"/>
          </a:xfrm>
          <a:custGeom>
            <a:avLst/>
            <a:gdLst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498143 w 545910"/>
              <a:gd name="connsiteY3" fmla="*/ 75063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691530"/>
              <a:gd name="connsiteY0" fmla="*/ 0 h 2395182"/>
              <a:gd name="connsiteX1" fmla="*/ 40943 w 691530"/>
              <a:gd name="connsiteY1" fmla="*/ 2395182 h 2395182"/>
              <a:gd name="connsiteX2" fmla="*/ 545910 w 691530"/>
              <a:gd name="connsiteY2" fmla="*/ 2395182 h 2395182"/>
              <a:gd name="connsiteX3" fmla="*/ 532262 w 691530"/>
              <a:gd name="connsiteY3" fmla="*/ 6824 h 2395182"/>
              <a:gd name="connsiteX4" fmla="*/ 0 w 691530"/>
              <a:gd name="connsiteY4" fmla="*/ 0 h 2395182"/>
              <a:gd name="connsiteX0" fmla="*/ 0 w 737933"/>
              <a:gd name="connsiteY0" fmla="*/ 0 h 2395182"/>
              <a:gd name="connsiteX1" fmla="*/ 40943 w 737933"/>
              <a:gd name="connsiteY1" fmla="*/ 2395182 h 2395182"/>
              <a:gd name="connsiteX2" fmla="*/ 545910 w 737933"/>
              <a:gd name="connsiteY2" fmla="*/ 2395182 h 2395182"/>
              <a:gd name="connsiteX3" fmla="*/ 532262 w 737933"/>
              <a:gd name="connsiteY3" fmla="*/ 6824 h 2395182"/>
              <a:gd name="connsiteX4" fmla="*/ 0 w 737933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76" h="2395182">
                <a:moveTo>
                  <a:pt x="0" y="0"/>
                </a:moveTo>
                <a:cubicBezTo>
                  <a:pt x="197892" y="689211"/>
                  <a:pt x="388960" y="1112294"/>
                  <a:pt x="40943" y="2395182"/>
                </a:cubicBezTo>
                <a:lnTo>
                  <a:pt x="545910" y="2395182"/>
                </a:lnTo>
                <a:cubicBezTo>
                  <a:pt x="732431" y="1721893"/>
                  <a:pt x="884829" y="1014483"/>
                  <a:pt x="532262" y="6824"/>
                </a:cubicBezTo>
                <a:lnTo>
                  <a:pt x="0" y="0"/>
                </a:lnTo>
                <a:close/>
              </a:path>
            </a:pathLst>
          </a:cu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2" name="รูปแบบอิสระ 111"/>
          <p:cNvSpPr/>
          <p:nvPr/>
        </p:nvSpPr>
        <p:spPr>
          <a:xfrm>
            <a:off x="6497919" y="1359124"/>
            <a:ext cx="558357" cy="3048830"/>
          </a:xfrm>
          <a:custGeom>
            <a:avLst/>
            <a:gdLst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498143 w 545910"/>
              <a:gd name="connsiteY3" fmla="*/ 75063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691530"/>
              <a:gd name="connsiteY0" fmla="*/ 0 h 2395182"/>
              <a:gd name="connsiteX1" fmla="*/ 40943 w 691530"/>
              <a:gd name="connsiteY1" fmla="*/ 2395182 h 2395182"/>
              <a:gd name="connsiteX2" fmla="*/ 545910 w 691530"/>
              <a:gd name="connsiteY2" fmla="*/ 2395182 h 2395182"/>
              <a:gd name="connsiteX3" fmla="*/ 532262 w 691530"/>
              <a:gd name="connsiteY3" fmla="*/ 6824 h 2395182"/>
              <a:gd name="connsiteX4" fmla="*/ 0 w 691530"/>
              <a:gd name="connsiteY4" fmla="*/ 0 h 2395182"/>
              <a:gd name="connsiteX0" fmla="*/ 0 w 737933"/>
              <a:gd name="connsiteY0" fmla="*/ 0 h 2395182"/>
              <a:gd name="connsiteX1" fmla="*/ 40943 w 737933"/>
              <a:gd name="connsiteY1" fmla="*/ 2395182 h 2395182"/>
              <a:gd name="connsiteX2" fmla="*/ 545910 w 737933"/>
              <a:gd name="connsiteY2" fmla="*/ 2395182 h 2395182"/>
              <a:gd name="connsiteX3" fmla="*/ 532262 w 737933"/>
              <a:gd name="connsiteY3" fmla="*/ 6824 h 2395182"/>
              <a:gd name="connsiteX4" fmla="*/ 0 w 737933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76" h="2395182">
                <a:moveTo>
                  <a:pt x="0" y="0"/>
                </a:moveTo>
                <a:cubicBezTo>
                  <a:pt x="197892" y="689211"/>
                  <a:pt x="388960" y="1112294"/>
                  <a:pt x="40943" y="2395182"/>
                </a:cubicBezTo>
                <a:lnTo>
                  <a:pt x="545910" y="2395182"/>
                </a:lnTo>
                <a:cubicBezTo>
                  <a:pt x="732431" y="1721893"/>
                  <a:pt x="884829" y="1014483"/>
                  <a:pt x="532262" y="6824"/>
                </a:cubicBez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3" name="รูปแบบอิสระ 112"/>
          <p:cNvSpPr/>
          <p:nvPr/>
        </p:nvSpPr>
        <p:spPr>
          <a:xfrm>
            <a:off x="6875961" y="1335742"/>
            <a:ext cx="558357" cy="3048830"/>
          </a:xfrm>
          <a:custGeom>
            <a:avLst/>
            <a:gdLst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498143 w 545910"/>
              <a:gd name="connsiteY3" fmla="*/ 75063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691530"/>
              <a:gd name="connsiteY0" fmla="*/ 0 h 2395182"/>
              <a:gd name="connsiteX1" fmla="*/ 40943 w 691530"/>
              <a:gd name="connsiteY1" fmla="*/ 2395182 h 2395182"/>
              <a:gd name="connsiteX2" fmla="*/ 545910 w 691530"/>
              <a:gd name="connsiteY2" fmla="*/ 2395182 h 2395182"/>
              <a:gd name="connsiteX3" fmla="*/ 532262 w 691530"/>
              <a:gd name="connsiteY3" fmla="*/ 6824 h 2395182"/>
              <a:gd name="connsiteX4" fmla="*/ 0 w 691530"/>
              <a:gd name="connsiteY4" fmla="*/ 0 h 2395182"/>
              <a:gd name="connsiteX0" fmla="*/ 0 w 737933"/>
              <a:gd name="connsiteY0" fmla="*/ 0 h 2395182"/>
              <a:gd name="connsiteX1" fmla="*/ 40943 w 737933"/>
              <a:gd name="connsiteY1" fmla="*/ 2395182 h 2395182"/>
              <a:gd name="connsiteX2" fmla="*/ 545910 w 737933"/>
              <a:gd name="connsiteY2" fmla="*/ 2395182 h 2395182"/>
              <a:gd name="connsiteX3" fmla="*/ 532262 w 737933"/>
              <a:gd name="connsiteY3" fmla="*/ 6824 h 2395182"/>
              <a:gd name="connsiteX4" fmla="*/ 0 w 737933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76" h="2395182">
                <a:moveTo>
                  <a:pt x="0" y="0"/>
                </a:moveTo>
                <a:cubicBezTo>
                  <a:pt x="197892" y="689211"/>
                  <a:pt x="388960" y="1112294"/>
                  <a:pt x="40943" y="2395182"/>
                </a:cubicBezTo>
                <a:lnTo>
                  <a:pt x="545910" y="2395182"/>
                </a:lnTo>
                <a:cubicBezTo>
                  <a:pt x="732431" y="1721893"/>
                  <a:pt x="884829" y="1014483"/>
                  <a:pt x="532262" y="68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41731" y="53211"/>
            <a:ext cx="477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Thin" pitchFamily="2" charset="-34"/>
                <a:cs typeface="Kanit Thin" pitchFamily="2" charset="-34"/>
              </a:rPr>
              <a:t>แผนพัฒนาผู้สูงอายุ  5 ปี</a:t>
            </a:r>
          </a:p>
        </p:txBody>
      </p:sp>
      <p:grpSp>
        <p:nvGrpSpPr>
          <p:cNvPr id="21" name="กลุ่ม 20"/>
          <p:cNvGrpSpPr/>
          <p:nvPr/>
        </p:nvGrpSpPr>
        <p:grpSpPr>
          <a:xfrm>
            <a:off x="1229566" y="1959247"/>
            <a:ext cx="1829540" cy="1638083"/>
            <a:chOff x="44382" y="2752934"/>
            <a:chExt cx="2556178" cy="2184110"/>
          </a:xfrm>
        </p:grpSpPr>
        <p:sp>
          <p:nvSpPr>
            <p:cNvPr id="10" name="รูปแบบอิสระ 9"/>
            <p:cNvSpPr/>
            <p:nvPr/>
          </p:nvSpPr>
          <p:spPr>
            <a:xfrm>
              <a:off x="791580" y="4005064"/>
              <a:ext cx="1080119" cy="931980"/>
            </a:xfrm>
            <a:custGeom>
              <a:avLst/>
              <a:gdLst>
                <a:gd name="connsiteX0" fmla="*/ 0 w 2438400"/>
                <a:gd name="connsiteY0" fmla="*/ 0 h 2111829"/>
                <a:gd name="connsiteX1" fmla="*/ 2438400 w 2438400"/>
                <a:gd name="connsiteY1" fmla="*/ 10886 h 2111829"/>
                <a:gd name="connsiteX2" fmla="*/ 1121228 w 2438400"/>
                <a:gd name="connsiteY2" fmla="*/ 2111829 h 2111829"/>
                <a:gd name="connsiteX3" fmla="*/ 0 w 2438400"/>
                <a:gd name="connsiteY3" fmla="*/ 0 h 2111829"/>
                <a:gd name="connsiteX0" fmla="*/ 0 w 2438400"/>
                <a:gd name="connsiteY0" fmla="*/ 0 h 2111829"/>
                <a:gd name="connsiteX1" fmla="*/ 2438400 w 2438400"/>
                <a:gd name="connsiteY1" fmla="*/ 10886 h 2111829"/>
                <a:gd name="connsiteX2" fmla="*/ 1208314 w 2438400"/>
                <a:gd name="connsiteY2" fmla="*/ 2111829 h 2111829"/>
                <a:gd name="connsiteX3" fmla="*/ 0 w 2438400"/>
                <a:gd name="connsiteY3" fmla="*/ 0 h 2111829"/>
                <a:gd name="connsiteX0" fmla="*/ 0 w 2438400"/>
                <a:gd name="connsiteY0" fmla="*/ 0 h 2090058"/>
                <a:gd name="connsiteX1" fmla="*/ 2438400 w 2438400"/>
                <a:gd name="connsiteY1" fmla="*/ 10886 h 2090058"/>
                <a:gd name="connsiteX2" fmla="*/ 1295400 w 2438400"/>
                <a:gd name="connsiteY2" fmla="*/ 2090058 h 2090058"/>
                <a:gd name="connsiteX3" fmla="*/ 0 w 2438400"/>
                <a:gd name="connsiteY3" fmla="*/ 0 h 209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2090058">
                  <a:moveTo>
                    <a:pt x="0" y="0"/>
                  </a:moveTo>
                  <a:lnTo>
                    <a:pt x="2438400" y="10886"/>
                  </a:lnTo>
                  <a:lnTo>
                    <a:pt x="1295400" y="2090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87" name="รูปแบบอิสระ 86"/>
            <p:cNvSpPr/>
            <p:nvPr/>
          </p:nvSpPr>
          <p:spPr>
            <a:xfrm>
              <a:off x="420168" y="3385117"/>
              <a:ext cx="1800019" cy="638536"/>
            </a:xfrm>
            <a:custGeom>
              <a:avLst/>
              <a:gdLst>
                <a:gd name="connsiteX0" fmla="*/ 0 w 2438400"/>
                <a:gd name="connsiteY0" fmla="*/ 0 h 2111829"/>
                <a:gd name="connsiteX1" fmla="*/ 2438400 w 2438400"/>
                <a:gd name="connsiteY1" fmla="*/ 10886 h 2111829"/>
                <a:gd name="connsiteX2" fmla="*/ 1121228 w 2438400"/>
                <a:gd name="connsiteY2" fmla="*/ 2111829 h 2111829"/>
                <a:gd name="connsiteX3" fmla="*/ 0 w 2438400"/>
                <a:gd name="connsiteY3" fmla="*/ 0 h 2111829"/>
                <a:gd name="connsiteX0" fmla="*/ 0 w 2438400"/>
                <a:gd name="connsiteY0" fmla="*/ 0 h 2111829"/>
                <a:gd name="connsiteX1" fmla="*/ 2438400 w 2438400"/>
                <a:gd name="connsiteY1" fmla="*/ 10886 h 2111829"/>
                <a:gd name="connsiteX2" fmla="*/ 1208314 w 2438400"/>
                <a:gd name="connsiteY2" fmla="*/ 2111829 h 2111829"/>
                <a:gd name="connsiteX3" fmla="*/ 0 w 2438400"/>
                <a:gd name="connsiteY3" fmla="*/ 0 h 2111829"/>
                <a:gd name="connsiteX0" fmla="*/ 0 w 2438400"/>
                <a:gd name="connsiteY0" fmla="*/ 0 h 2090058"/>
                <a:gd name="connsiteX1" fmla="*/ 2438400 w 2438400"/>
                <a:gd name="connsiteY1" fmla="*/ 10886 h 2090058"/>
                <a:gd name="connsiteX2" fmla="*/ 1295400 w 2438400"/>
                <a:gd name="connsiteY2" fmla="*/ 2090058 h 2090058"/>
                <a:gd name="connsiteX3" fmla="*/ 0 w 2438400"/>
                <a:gd name="connsiteY3" fmla="*/ 0 h 2090058"/>
                <a:gd name="connsiteX0" fmla="*/ 0 w 3699695"/>
                <a:gd name="connsiteY0" fmla="*/ 0 h 2529058"/>
                <a:gd name="connsiteX1" fmla="*/ 2438400 w 3699695"/>
                <a:gd name="connsiteY1" fmla="*/ 10886 h 2529058"/>
                <a:gd name="connsiteX2" fmla="*/ 3659055 w 3699695"/>
                <a:gd name="connsiteY2" fmla="*/ 2529058 h 2529058"/>
                <a:gd name="connsiteX3" fmla="*/ 1295400 w 3699695"/>
                <a:gd name="connsiteY3" fmla="*/ 2090058 h 2529058"/>
                <a:gd name="connsiteX4" fmla="*/ 0 w 3699695"/>
                <a:gd name="connsiteY4" fmla="*/ 0 h 2529058"/>
                <a:gd name="connsiteX0" fmla="*/ 0 w 3699695"/>
                <a:gd name="connsiteY0" fmla="*/ 0 h 2612224"/>
                <a:gd name="connsiteX1" fmla="*/ 2438400 w 3699695"/>
                <a:gd name="connsiteY1" fmla="*/ 10886 h 2612224"/>
                <a:gd name="connsiteX2" fmla="*/ 3659055 w 3699695"/>
                <a:gd name="connsiteY2" fmla="*/ 2529058 h 2612224"/>
                <a:gd name="connsiteX3" fmla="*/ 1270824 w 3699695"/>
                <a:gd name="connsiteY3" fmla="*/ 2612224 h 2612224"/>
                <a:gd name="connsiteX4" fmla="*/ 0 w 3699695"/>
                <a:gd name="connsiteY4" fmla="*/ 0 h 2612224"/>
                <a:gd name="connsiteX0" fmla="*/ 0 w 3109897"/>
                <a:gd name="connsiteY0" fmla="*/ 1462372 h 2601339"/>
                <a:gd name="connsiteX1" fmla="*/ 1848602 w 3109897"/>
                <a:gd name="connsiteY1" fmla="*/ 1 h 2601339"/>
                <a:gd name="connsiteX2" fmla="*/ 3069257 w 3109897"/>
                <a:gd name="connsiteY2" fmla="*/ 2518173 h 2601339"/>
                <a:gd name="connsiteX3" fmla="*/ 681026 w 3109897"/>
                <a:gd name="connsiteY3" fmla="*/ 2601339 h 2601339"/>
                <a:gd name="connsiteX4" fmla="*/ 0 w 3109897"/>
                <a:gd name="connsiteY4" fmla="*/ 1462372 h 2601339"/>
                <a:gd name="connsiteX0" fmla="*/ 0 w 3642565"/>
                <a:gd name="connsiteY0" fmla="*/ 7764 h 1146731"/>
                <a:gd name="connsiteX1" fmla="*/ 3642565 w 3642565"/>
                <a:gd name="connsiteY1" fmla="*/ 0 h 1146731"/>
                <a:gd name="connsiteX2" fmla="*/ 3069257 w 3642565"/>
                <a:gd name="connsiteY2" fmla="*/ 1063565 h 1146731"/>
                <a:gd name="connsiteX3" fmla="*/ 681026 w 3642565"/>
                <a:gd name="connsiteY3" fmla="*/ 1146731 h 1146731"/>
                <a:gd name="connsiteX4" fmla="*/ 0 w 3642565"/>
                <a:gd name="connsiteY4" fmla="*/ 7764 h 1146731"/>
                <a:gd name="connsiteX0" fmla="*/ 0 w 3642565"/>
                <a:gd name="connsiteY0" fmla="*/ 7764 h 1146731"/>
                <a:gd name="connsiteX1" fmla="*/ 3642565 w 3642565"/>
                <a:gd name="connsiteY1" fmla="*/ 0 h 1146731"/>
                <a:gd name="connsiteX2" fmla="*/ 3093832 w 3642565"/>
                <a:gd name="connsiteY2" fmla="*/ 1138160 h 1146731"/>
                <a:gd name="connsiteX3" fmla="*/ 681026 w 3642565"/>
                <a:gd name="connsiteY3" fmla="*/ 1146731 h 1146731"/>
                <a:gd name="connsiteX4" fmla="*/ 0 w 3642565"/>
                <a:gd name="connsiteY4" fmla="*/ 7764 h 1146731"/>
                <a:gd name="connsiteX0" fmla="*/ 0 w 3740865"/>
                <a:gd name="connsiteY0" fmla="*/ 7764 h 1146731"/>
                <a:gd name="connsiteX1" fmla="*/ 3740865 w 3740865"/>
                <a:gd name="connsiteY1" fmla="*/ 0 h 1146731"/>
                <a:gd name="connsiteX2" fmla="*/ 3093832 w 3740865"/>
                <a:gd name="connsiteY2" fmla="*/ 1138160 h 1146731"/>
                <a:gd name="connsiteX3" fmla="*/ 681026 w 3740865"/>
                <a:gd name="connsiteY3" fmla="*/ 1146731 h 1146731"/>
                <a:gd name="connsiteX4" fmla="*/ 0 w 3740865"/>
                <a:gd name="connsiteY4" fmla="*/ 7764 h 1146731"/>
                <a:gd name="connsiteX0" fmla="*/ 0 w 3888315"/>
                <a:gd name="connsiteY0" fmla="*/ 63710 h 1146731"/>
                <a:gd name="connsiteX1" fmla="*/ 3888315 w 3888315"/>
                <a:gd name="connsiteY1" fmla="*/ 0 h 1146731"/>
                <a:gd name="connsiteX2" fmla="*/ 3241282 w 3888315"/>
                <a:gd name="connsiteY2" fmla="*/ 1138160 h 1146731"/>
                <a:gd name="connsiteX3" fmla="*/ 828476 w 3888315"/>
                <a:gd name="connsiteY3" fmla="*/ 1146731 h 1146731"/>
                <a:gd name="connsiteX4" fmla="*/ 0 w 3888315"/>
                <a:gd name="connsiteY4" fmla="*/ 63710 h 1146731"/>
                <a:gd name="connsiteX0" fmla="*/ 0 w 3863740"/>
                <a:gd name="connsiteY0" fmla="*/ 7764 h 1090785"/>
                <a:gd name="connsiteX1" fmla="*/ 3863740 w 3863740"/>
                <a:gd name="connsiteY1" fmla="*/ 0 h 1090785"/>
                <a:gd name="connsiteX2" fmla="*/ 3241282 w 3863740"/>
                <a:gd name="connsiteY2" fmla="*/ 1082214 h 1090785"/>
                <a:gd name="connsiteX3" fmla="*/ 828476 w 3863740"/>
                <a:gd name="connsiteY3" fmla="*/ 1090785 h 1090785"/>
                <a:gd name="connsiteX4" fmla="*/ 0 w 3863740"/>
                <a:gd name="connsiteY4" fmla="*/ 7764 h 1090785"/>
                <a:gd name="connsiteX0" fmla="*/ 0 w 3937466"/>
                <a:gd name="connsiteY0" fmla="*/ 7764 h 1090785"/>
                <a:gd name="connsiteX1" fmla="*/ 3937466 w 3937466"/>
                <a:gd name="connsiteY1" fmla="*/ 0 h 1090785"/>
                <a:gd name="connsiteX2" fmla="*/ 3241282 w 3937466"/>
                <a:gd name="connsiteY2" fmla="*/ 1082214 h 1090785"/>
                <a:gd name="connsiteX3" fmla="*/ 828476 w 3937466"/>
                <a:gd name="connsiteY3" fmla="*/ 1090785 h 1090785"/>
                <a:gd name="connsiteX4" fmla="*/ 0 w 3937466"/>
                <a:gd name="connsiteY4" fmla="*/ 7764 h 1090785"/>
                <a:gd name="connsiteX0" fmla="*/ 0 w 3937466"/>
                <a:gd name="connsiteY0" fmla="*/ 7764 h 1090785"/>
                <a:gd name="connsiteX1" fmla="*/ 3937466 w 3937466"/>
                <a:gd name="connsiteY1" fmla="*/ 0 h 1090785"/>
                <a:gd name="connsiteX2" fmla="*/ 3241282 w 3937466"/>
                <a:gd name="connsiteY2" fmla="*/ 1082214 h 1090785"/>
                <a:gd name="connsiteX3" fmla="*/ 828476 w 3937466"/>
                <a:gd name="connsiteY3" fmla="*/ 1090785 h 1090785"/>
                <a:gd name="connsiteX4" fmla="*/ 0 w 3937466"/>
                <a:gd name="connsiteY4" fmla="*/ 7764 h 1090785"/>
                <a:gd name="connsiteX0" fmla="*/ 0 w 3937466"/>
                <a:gd name="connsiteY0" fmla="*/ 7764 h 1090785"/>
                <a:gd name="connsiteX1" fmla="*/ 3937466 w 3937466"/>
                <a:gd name="connsiteY1" fmla="*/ 0 h 1090785"/>
                <a:gd name="connsiteX2" fmla="*/ 3241282 w 3937466"/>
                <a:gd name="connsiteY2" fmla="*/ 1082214 h 1090785"/>
                <a:gd name="connsiteX3" fmla="*/ 828476 w 3937466"/>
                <a:gd name="connsiteY3" fmla="*/ 1090785 h 1090785"/>
                <a:gd name="connsiteX4" fmla="*/ 0 w 3937466"/>
                <a:gd name="connsiteY4" fmla="*/ 7764 h 1090785"/>
                <a:gd name="connsiteX0" fmla="*/ 0 w 3937466"/>
                <a:gd name="connsiteY0" fmla="*/ 7764 h 1090785"/>
                <a:gd name="connsiteX1" fmla="*/ 3937466 w 3937466"/>
                <a:gd name="connsiteY1" fmla="*/ 0 h 1090785"/>
                <a:gd name="connsiteX2" fmla="*/ 3241282 w 3937466"/>
                <a:gd name="connsiteY2" fmla="*/ 1082214 h 1090785"/>
                <a:gd name="connsiteX3" fmla="*/ 828476 w 3937466"/>
                <a:gd name="connsiteY3" fmla="*/ 1090785 h 1090785"/>
                <a:gd name="connsiteX4" fmla="*/ 0 w 3937466"/>
                <a:gd name="connsiteY4" fmla="*/ 7764 h 1090785"/>
                <a:gd name="connsiteX0" fmla="*/ 0 w 4001975"/>
                <a:gd name="connsiteY0" fmla="*/ 7764 h 1090785"/>
                <a:gd name="connsiteX1" fmla="*/ 4001975 w 4001975"/>
                <a:gd name="connsiteY1" fmla="*/ 0 h 1090785"/>
                <a:gd name="connsiteX2" fmla="*/ 3241282 w 4001975"/>
                <a:gd name="connsiteY2" fmla="*/ 1082214 h 1090785"/>
                <a:gd name="connsiteX3" fmla="*/ 828476 w 4001975"/>
                <a:gd name="connsiteY3" fmla="*/ 1090785 h 1090785"/>
                <a:gd name="connsiteX4" fmla="*/ 0 w 4001975"/>
                <a:gd name="connsiteY4" fmla="*/ 7764 h 1090785"/>
                <a:gd name="connsiteX0" fmla="*/ 0 w 4001975"/>
                <a:gd name="connsiteY0" fmla="*/ 7764 h 1082214"/>
                <a:gd name="connsiteX1" fmla="*/ 4001975 w 4001975"/>
                <a:gd name="connsiteY1" fmla="*/ 0 h 1082214"/>
                <a:gd name="connsiteX2" fmla="*/ 3241282 w 4001975"/>
                <a:gd name="connsiteY2" fmla="*/ 1082214 h 1082214"/>
                <a:gd name="connsiteX3" fmla="*/ 766855 w 4001975"/>
                <a:gd name="connsiteY3" fmla="*/ 1079094 h 1082214"/>
                <a:gd name="connsiteX4" fmla="*/ 0 w 4001975"/>
                <a:gd name="connsiteY4" fmla="*/ 7764 h 1082214"/>
                <a:gd name="connsiteX0" fmla="*/ 0 w 4001975"/>
                <a:gd name="connsiteY0" fmla="*/ 7764 h 1093904"/>
                <a:gd name="connsiteX1" fmla="*/ 4001975 w 4001975"/>
                <a:gd name="connsiteY1" fmla="*/ 0 h 1093904"/>
                <a:gd name="connsiteX2" fmla="*/ 3195069 w 4001975"/>
                <a:gd name="connsiteY2" fmla="*/ 1093904 h 1093904"/>
                <a:gd name="connsiteX3" fmla="*/ 766855 w 4001975"/>
                <a:gd name="connsiteY3" fmla="*/ 1079094 h 1093904"/>
                <a:gd name="connsiteX4" fmla="*/ 0 w 4001975"/>
                <a:gd name="connsiteY4" fmla="*/ 7764 h 1093904"/>
                <a:gd name="connsiteX0" fmla="*/ 0 w 4001975"/>
                <a:gd name="connsiteY0" fmla="*/ 7764 h 1093904"/>
                <a:gd name="connsiteX1" fmla="*/ 4001975 w 4001975"/>
                <a:gd name="connsiteY1" fmla="*/ 0 h 1093904"/>
                <a:gd name="connsiteX2" fmla="*/ 3195069 w 4001975"/>
                <a:gd name="connsiteY2" fmla="*/ 1093904 h 1093904"/>
                <a:gd name="connsiteX3" fmla="*/ 766855 w 4001975"/>
                <a:gd name="connsiteY3" fmla="*/ 1079094 h 1093904"/>
                <a:gd name="connsiteX4" fmla="*/ 0 w 4001975"/>
                <a:gd name="connsiteY4" fmla="*/ 7764 h 1093904"/>
                <a:gd name="connsiteX0" fmla="*/ 0 w 4001975"/>
                <a:gd name="connsiteY0" fmla="*/ 7764 h 1093904"/>
                <a:gd name="connsiteX1" fmla="*/ 4001975 w 4001975"/>
                <a:gd name="connsiteY1" fmla="*/ 0 h 1093904"/>
                <a:gd name="connsiteX2" fmla="*/ 3195069 w 4001975"/>
                <a:gd name="connsiteY2" fmla="*/ 1093904 h 1093904"/>
                <a:gd name="connsiteX3" fmla="*/ 766855 w 4001975"/>
                <a:gd name="connsiteY3" fmla="*/ 1079094 h 1093904"/>
                <a:gd name="connsiteX4" fmla="*/ 0 w 4001975"/>
                <a:gd name="connsiteY4" fmla="*/ 7764 h 1093904"/>
                <a:gd name="connsiteX0" fmla="*/ 0 w 4001975"/>
                <a:gd name="connsiteY0" fmla="*/ 7764 h 1093904"/>
                <a:gd name="connsiteX1" fmla="*/ 4001975 w 4001975"/>
                <a:gd name="connsiteY1" fmla="*/ 0 h 1093904"/>
                <a:gd name="connsiteX2" fmla="*/ 3195069 w 4001975"/>
                <a:gd name="connsiteY2" fmla="*/ 1093904 h 1093904"/>
                <a:gd name="connsiteX3" fmla="*/ 766855 w 4001975"/>
                <a:gd name="connsiteY3" fmla="*/ 1079094 h 1093904"/>
                <a:gd name="connsiteX4" fmla="*/ 0 w 4001975"/>
                <a:gd name="connsiteY4" fmla="*/ 7764 h 1093904"/>
                <a:gd name="connsiteX0" fmla="*/ 0 w 4063594"/>
                <a:gd name="connsiteY0" fmla="*/ 31145 h 1093904"/>
                <a:gd name="connsiteX1" fmla="*/ 4063594 w 4063594"/>
                <a:gd name="connsiteY1" fmla="*/ 0 h 1093904"/>
                <a:gd name="connsiteX2" fmla="*/ 3256688 w 4063594"/>
                <a:gd name="connsiteY2" fmla="*/ 1093904 h 1093904"/>
                <a:gd name="connsiteX3" fmla="*/ 828474 w 4063594"/>
                <a:gd name="connsiteY3" fmla="*/ 1079094 h 1093904"/>
                <a:gd name="connsiteX4" fmla="*/ 0 w 4063594"/>
                <a:gd name="connsiteY4" fmla="*/ 31145 h 1093904"/>
                <a:gd name="connsiteX0" fmla="*/ 0 w 4063594"/>
                <a:gd name="connsiteY0" fmla="*/ 31145 h 1093904"/>
                <a:gd name="connsiteX1" fmla="*/ 4063594 w 4063594"/>
                <a:gd name="connsiteY1" fmla="*/ 0 h 1093904"/>
                <a:gd name="connsiteX2" fmla="*/ 3256688 w 4063594"/>
                <a:gd name="connsiteY2" fmla="*/ 1093904 h 1093904"/>
                <a:gd name="connsiteX3" fmla="*/ 828474 w 4063594"/>
                <a:gd name="connsiteY3" fmla="*/ 1079094 h 1093904"/>
                <a:gd name="connsiteX4" fmla="*/ 0 w 4063594"/>
                <a:gd name="connsiteY4" fmla="*/ 31145 h 109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3594" h="1093904">
                  <a:moveTo>
                    <a:pt x="0" y="31145"/>
                  </a:moveTo>
                  <a:cubicBezTo>
                    <a:pt x="1739658" y="-14306"/>
                    <a:pt x="2709063" y="10382"/>
                    <a:pt x="4063594" y="0"/>
                  </a:cubicBezTo>
                  <a:cubicBezTo>
                    <a:pt x="3598595" y="658121"/>
                    <a:pt x="3641452" y="543430"/>
                    <a:pt x="3256688" y="1093904"/>
                  </a:cubicBezTo>
                  <a:lnTo>
                    <a:pt x="828474" y="1079094"/>
                  </a:lnTo>
                  <a:lnTo>
                    <a:pt x="0" y="3114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88" name="รูปแบบอิสระ 87"/>
            <p:cNvSpPr/>
            <p:nvPr/>
          </p:nvSpPr>
          <p:spPr>
            <a:xfrm>
              <a:off x="44382" y="2752934"/>
              <a:ext cx="2556178" cy="669403"/>
            </a:xfrm>
            <a:custGeom>
              <a:avLst/>
              <a:gdLst>
                <a:gd name="connsiteX0" fmla="*/ 0 w 2438400"/>
                <a:gd name="connsiteY0" fmla="*/ 0 h 2111829"/>
                <a:gd name="connsiteX1" fmla="*/ 2438400 w 2438400"/>
                <a:gd name="connsiteY1" fmla="*/ 10886 h 2111829"/>
                <a:gd name="connsiteX2" fmla="*/ 1121228 w 2438400"/>
                <a:gd name="connsiteY2" fmla="*/ 2111829 h 2111829"/>
                <a:gd name="connsiteX3" fmla="*/ 0 w 2438400"/>
                <a:gd name="connsiteY3" fmla="*/ 0 h 2111829"/>
                <a:gd name="connsiteX0" fmla="*/ 0 w 2438400"/>
                <a:gd name="connsiteY0" fmla="*/ 0 h 2111829"/>
                <a:gd name="connsiteX1" fmla="*/ 2438400 w 2438400"/>
                <a:gd name="connsiteY1" fmla="*/ 10886 h 2111829"/>
                <a:gd name="connsiteX2" fmla="*/ 1208314 w 2438400"/>
                <a:gd name="connsiteY2" fmla="*/ 2111829 h 2111829"/>
                <a:gd name="connsiteX3" fmla="*/ 0 w 2438400"/>
                <a:gd name="connsiteY3" fmla="*/ 0 h 2111829"/>
                <a:gd name="connsiteX0" fmla="*/ 0 w 2438400"/>
                <a:gd name="connsiteY0" fmla="*/ 0 h 2090058"/>
                <a:gd name="connsiteX1" fmla="*/ 2438400 w 2438400"/>
                <a:gd name="connsiteY1" fmla="*/ 10886 h 2090058"/>
                <a:gd name="connsiteX2" fmla="*/ 1295400 w 2438400"/>
                <a:gd name="connsiteY2" fmla="*/ 2090058 h 2090058"/>
                <a:gd name="connsiteX3" fmla="*/ 0 w 2438400"/>
                <a:gd name="connsiteY3" fmla="*/ 0 h 2090058"/>
                <a:gd name="connsiteX0" fmla="*/ 0 w 3699695"/>
                <a:gd name="connsiteY0" fmla="*/ 0 h 2529058"/>
                <a:gd name="connsiteX1" fmla="*/ 2438400 w 3699695"/>
                <a:gd name="connsiteY1" fmla="*/ 10886 h 2529058"/>
                <a:gd name="connsiteX2" fmla="*/ 3659055 w 3699695"/>
                <a:gd name="connsiteY2" fmla="*/ 2529058 h 2529058"/>
                <a:gd name="connsiteX3" fmla="*/ 1295400 w 3699695"/>
                <a:gd name="connsiteY3" fmla="*/ 2090058 h 2529058"/>
                <a:gd name="connsiteX4" fmla="*/ 0 w 3699695"/>
                <a:gd name="connsiteY4" fmla="*/ 0 h 2529058"/>
                <a:gd name="connsiteX0" fmla="*/ 0 w 3699695"/>
                <a:gd name="connsiteY0" fmla="*/ 0 h 2612224"/>
                <a:gd name="connsiteX1" fmla="*/ 2438400 w 3699695"/>
                <a:gd name="connsiteY1" fmla="*/ 10886 h 2612224"/>
                <a:gd name="connsiteX2" fmla="*/ 3659055 w 3699695"/>
                <a:gd name="connsiteY2" fmla="*/ 2529058 h 2612224"/>
                <a:gd name="connsiteX3" fmla="*/ 1270824 w 3699695"/>
                <a:gd name="connsiteY3" fmla="*/ 2612224 h 2612224"/>
                <a:gd name="connsiteX4" fmla="*/ 0 w 3699695"/>
                <a:gd name="connsiteY4" fmla="*/ 0 h 2612224"/>
                <a:gd name="connsiteX0" fmla="*/ 0 w 3109897"/>
                <a:gd name="connsiteY0" fmla="*/ 1462372 h 2601339"/>
                <a:gd name="connsiteX1" fmla="*/ 1848602 w 3109897"/>
                <a:gd name="connsiteY1" fmla="*/ 1 h 2601339"/>
                <a:gd name="connsiteX2" fmla="*/ 3069257 w 3109897"/>
                <a:gd name="connsiteY2" fmla="*/ 2518173 h 2601339"/>
                <a:gd name="connsiteX3" fmla="*/ 681026 w 3109897"/>
                <a:gd name="connsiteY3" fmla="*/ 2601339 h 2601339"/>
                <a:gd name="connsiteX4" fmla="*/ 0 w 3109897"/>
                <a:gd name="connsiteY4" fmla="*/ 1462372 h 2601339"/>
                <a:gd name="connsiteX0" fmla="*/ 0 w 3642565"/>
                <a:gd name="connsiteY0" fmla="*/ 7764 h 1146731"/>
                <a:gd name="connsiteX1" fmla="*/ 3642565 w 3642565"/>
                <a:gd name="connsiteY1" fmla="*/ 0 h 1146731"/>
                <a:gd name="connsiteX2" fmla="*/ 3069257 w 3642565"/>
                <a:gd name="connsiteY2" fmla="*/ 1063565 h 1146731"/>
                <a:gd name="connsiteX3" fmla="*/ 681026 w 3642565"/>
                <a:gd name="connsiteY3" fmla="*/ 1146731 h 1146731"/>
                <a:gd name="connsiteX4" fmla="*/ 0 w 3642565"/>
                <a:gd name="connsiteY4" fmla="*/ 7764 h 1146731"/>
                <a:gd name="connsiteX0" fmla="*/ 0 w 3642565"/>
                <a:gd name="connsiteY0" fmla="*/ 7764 h 1146731"/>
                <a:gd name="connsiteX1" fmla="*/ 3642565 w 3642565"/>
                <a:gd name="connsiteY1" fmla="*/ 0 h 1146731"/>
                <a:gd name="connsiteX2" fmla="*/ 3093832 w 3642565"/>
                <a:gd name="connsiteY2" fmla="*/ 1138160 h 1146731"/>
                <a:gd name="connsiteX3" fmla="*/ 681026 w 3642565"/>
                <a:gd name="connsiteY3" fmla="*/ 1146731 h 1146731"/>
                <a:gd name="connsiteX4" fmla="*/ 0 w 3642565"/>
                <a:gd name="connsiteY4" fmla="*/ 7764 h 1146731"/>
                <a:gd name="connsiteX0" fmla="*/ 0 w 3740865"/>
                <a:gd name="connsiteY0" fmla="*/ 7764 h 1146731"/>
                <a:gd name="connsiteX1" fmla="*/ 3740865 w 3740865"/>
                <a:gd name="connsiteY1" fmla="*/ 0 h 1146731"/>
                <a:gd name="connsiteX2" fmla="*/ 3093832 w 3740865"/>
                <a:gd name="connsiteY2" fmla="*/ 1138160 h 1146731"/>
                <a:gd name="connsiteX3" fmla="*/ 681026 w 3740865"/>
                <a:gd name="connsiteY3" fmla="*/ 1146731 h 1146731"/>
                <a:gd name="connsiteX4" fmla="*/ 0 w 3740865"/>
                <a:gd name="connsiteY4" fmla="*/ 7764 h 1146731"/>
                <a:gd name="connsiteX0" fmla="*/ 0 w 3888315"/>
                <a:gd name="connsiteY0" fmla="*/ 63710 h 1146731"/>
                <a:gd name="connsiteX1" fmla="*/ 3888315 w 3888315"/>
                <a:gd name="connsiteY1" fmla="*/ 0 h 1146731"/>
                <a:gd name="connsiteX2" fmla="*/ 3241282 w 3888315"/>
                <a:gd name="connsiteY2" fmla="*/ 1138160 h 1146731"/>
                <a:gd name="connsiteX3" fmla="*/ 828476 w 3888315"/>
                <a:gd name="connsiteY3" fmla="*/ 1146731 h 1146731"/>
                <a:gd name="connsiteX4" fmla="*/ 0 w 3888315"/>
                <a:gd name="connsiteY4" fmla="*/ 63710 h 1146731"/>
                <a:gd name="connsiteX0" fmla="*/ 0 w 3863740"/>
                <a:gd name="connsiteY0" fmla="*/ 7764 h 1090785"/>
                <a:gd name="connsiteX1" fmla="*/ 3863740 w 3863740"/>
                <a:gd name="connsiteY1" fmla="*/ 0 h 1090785"/>
                <a:gd name="connsiteX2" fmla="*/ 3241282 w 3863740"/>
                <a:gd name="connsiteY2" fmla="*/ 1082214 h 1090785"/>
                <a:gd name="connsiteX3" fmla="*/ 828476 w 3863740"/>
                <a:gd name="connsiteY3" fmla="*/ 1090785 h 1090785"/>
                <a:gd name="connsiteX4" fmla="*/ 0 w 3863740"/>
                <a:gd name="connsiteY4" fmla="*/ 7764 h 1090785"/>
                <a:gd name="connsiteX0" fmla="*/ 0 w 3937466"/>
                <a:gd name="connsiteY0" fmla="*/ 7764 h 1090785"/>
                <a:gd name="connsiteX1" fmla="*/ 3937466 w 3937466"/>
                <a:gd name="connsiteY1" fmla="*/ 0 h 1090785"/>
                <a:gd name="connsiteX2" fmla="*/ 3241282 w 3937466"/>
                <a:gd name="connsiteY2" fmla="*/ 1082214 h 1090785"/>
                <a:gd name="connsiteX3" fmla="*/ 828476 w 3937466"/>
                <a:gd name="connsiteY3" fmla="*/ 1090785 h 1090785"/>
                <a:gd name="connsiteX4" fmla="*/ 0 w 3937466"/>
                <a:gd name="connsiteY4" fmla="*/ 7764 h 1090785"/>
                <a:gd name="connsiteX0" fmla="*/ 0 w 3937466"/>
                <a:gd name="connsiteY0" fmla="*/ 7764 h 1090785"/>
                <a:gd name="connsiteX1" fmla="*/ 3937466 w 3937466"/>
                <a:gd name="connsiteY1" fmla="*/ 0 h 1090785"/>
                <a:gd name="connsiteX2" fmla="*/ 3241282 w 3937466"/>
                <a:gd name="connsiteY2" fmla="*/ 1082214 h 1090785"/>
                <a:gd name="connsiteX3" fmla="*/ 828476 w 3937466"/>
                <a:gd name="connsiteY3" fmla="*/ 1090785 h 1090785"/>
                <a:gd name="connsiteX4" fmla="*/ 0 w 3937466"/>
                <a:gd name="connsiteY4" fmla="*/ 7764 h 1090785"/>
                <a:gd name="connsiteX0" fmla="*/ 0 w 3937466"/>
                <a:gd name="connsiteY0" fmla="*/ 7764 h 1090785"/>
                <a:gd name="connsiteX1" fmla="*/ 3937466 w 3937466"/>
                <a:gd name="connsiteY1" fmla="*/ 0 h 1090785"/>
                <a:gd name="connsiteX2" fmla="*/ 3241282 w 3937466"/>
                <a:gd name="connsiteY2" fmla="*/ 1082214 h 1090785"/>
                <a:gd name="connsiteX3" fmla="*/ 828476 w 3937466"/>
                <a:gd name="connsiteY3" fmla="*/ 1090785 h 1090785"/>
                <a:gd name="connsiteX4" fmla="*/ 0 w 3937466"/>
                <a:gd name="connsiteY4" fmla="*/ 7764 h 1090785"/>
                <a:gd name="connsiteX0" fmla="*/ 0 w 3937466"/>
                <a:gd name="connsiteY0" fmla="*/ 7764 h 1090785"/>
                <a:gd name="connsiteX1" fmla="*/ 3937466 w 3937466"/>
                <a:gd name="connsiteY1" fmla="*/ 0 h 1090785"/>
                <a:gd name="connsiteX2" fmla="*/ 3241282 w 3937466"/>
                <a:gd name="connsiteY2" fmla="*/ 1082214 h 1090785"/>
                <a:gd name="connsiteX3" fmla="*/ 828476 w 3937466"/>
                <a:gd name="connsiteY3" fmla="*/ 1090785 h 1090785"/>
                <a:gd name="connsiteX4" fmla="*/ 0 w 3937466"/>
                <a:gd name="connsiteY4" fmla="*/ 7764 h 1090785"/>
                <a:gd name="connsiteX0" fmla="*/ 0 w 4001975"/>
                <a:gd name="connsiteY0" fmla="*/ 7764 h 1090785"/>
                <a:gd name="connsiteX1" fmla="*/ 4001975 w 4001975"/>
                <a:gd name="connsiteY1" fmla="*/ 0 h 1090785"/>
                <a:gd name="connsiteX2" fmla="*/ 3241282 w 4001975"/>
                <a:gd name="connsiteY2" fmla="*/ 1082214 h 1090785"/>
                <a:gd name="connsiteX3" fmla="*/ 828476 w 4001975"/>
                <a:gd name="connsiteY3" fmla="*/ 1090785 h 1090785"/>
                <a:gd name="connsiteX4" fmla="*/ 0 w 4001975"/>
                <a:gd name="connsiteY4" fmla="*/ 7764 h 1090785"/>
                <a:gd name="connsiteX0" fmla="*/ 0 w 4001975"/>
                <a:gd name="connsiteY0" fmla="*/ 7764 h 1090785"/>
                <a:gd name="connsiteX1" fmla="*/ 4001975 w 4001975"/>
                <a:gd name="connsiteY1" fmla="*/ 0 h 1090785"/>
                <a:gd name="connsiteX2" fmla="*/ 3241282 w 4001975"/>
                <a:gd name="connsiteY2" fmla="*/ 1082214 h 1090785"/>
                <a:gd name="connsiteX3" fmla="*/ 550003 w 4001975"/>
                <a:gd name="connsiteY3" fmla="*/ 1090785 h 1090785"/>
                <a:gd name="connsiteX4" fmla="*/ 0 w 4001975"/>
                <a:gd name="connsiteY4" fmla="*/ 7764 h 1090785"/>
                <a:gd name="connsiteX0" fmla="*/ 0 w 3811441"/>
                <a:gd name="connsiteY0" fmla="*/ 0 h 1083021"/>
                <a:gd name="connsiteX1" fmla="*/ 3811441 w 3811441"/>
                <a:gd name="connsiteY1" fmla="*/ 24871 h 1083021"/>
                <a:gd name="connsiteX2" fmla="*/ 3241282 w 3811441"/>
                <a:gd name="connsiteY2" fmla="*/ 1074450 h 1083021"/>
                <a:gd name="connsiteX3" fmla="*/ 550003 w 3811441"/>
                <a:gd name="connsiteY3" fmla="*/ 1083021 h 1083021"/>
                <a:gd name="connsiteX4" fmla="*/ 0 w 3811441"/>
                <a:gd name="connsiteY4" fmla="*/ 0 h 1083021"/>
                <a:gd name="connsiteX0" fmla="*/ 0 w 3811441"/>
                <a:gd name="connsiteY0" fmla="*/ 0 h 1083021"/>
                <a:gd name="connsiteX1" fmla="*/ 3811441 w 3811441"/>
                <a:gd name="connsiteY1" fmla="*/ 24871 h 1083021"/>
                <a:gd name="connsiteX2" fmla="*/ 3241282 w 3811441"/>
                <a:gd name="connsiteY2" fmla="*/ 1074450 h 1083021"/>
                <a:gd name="connsiteX3" fmla="*/ 550003 w 3811441"/>
                <a:gd name="connsiteY3" fmla="*/ 1083021 h 1083021"/>
                <a:gd name="connsiteX4" fmla="*/ 0 w 3811441"/>
                <a:gd name="connsiteY4" fmla="*/ 0 h 1083021"/>
                <a:gd name="connsiteX0" fmla="*/ 0 w 3796785"/>
                <a:gd name="connsiteY0" fmla="*/ 0 h 1083021"/>
                <a:gd name="connsiteX1" fmla="*/ 3796785 w 3796785"/>
                <a:gd name="connsiteY1" fmla="*/ 73825 h 1083021"/>
                <a:gd name="connsiteX2" fmla="*/ 3241282 w 3796785"/>
                <a:gd name="connsiteY2" fmla="*/ 1074450 h 1083021"/>
                <a:gd name="connsiteX3" fmla="*/ 550003 w 3796785"/>
                <a:gd name="connsiteY3" fmla="*/ 1083021 h 1083021"/>
                <a:gd name="connsiteX4" fmla="*/ 0 w 3796785"/>
                <a:gd name="connsiteY4" fmla="*/ 0 h 1083021"/>
                <a:gd name="connsiteX0" fmla="*/ 0 w 3796785"/>
                <a:gd name="connsiteY0" fmla="*/ 0 h 1083021"/>
                <a:gd name="connsiteX1" fmla="*/ 3796785 w 3796785"/>
                <a:gd name="connsiteY1" fmla="*/ 24871 h 1083021"/>
                <a:gd name="connsiteX2" fmla="*/ 3241282 w 3796785"/>
                <a:gd name="connsiteY2" fmla="*/ 1074450 h 1083021"/>
                <a:gd name="connsiteX3" fmla="*/ 550003 w 3796785"/>
                <a:gd name="connsiteY3" fmla="*/ 1083021 h 1083021"/>
                <a:gd name="connsiteX4" fmla="*/ 0 w 3796785"/>
                <a:gd name="connsiteY4" fmla="*/ 0 h 1083021"/>
                <a:gd name="connsiteX0" fmla="*/ 0 w 3796785"/>
                <a:gd name="connsiteY0" fmla="*/ 0 h 1083021"/>
                <a:gd name="connsiteX1" fmla="*/ 3796785 w 3796785"/>
                <a:gd name="connsiteY1" fmla="*/ 24871 h 1083021"/>
                <a:gd name="connsiteX2" fmla="*/ 3241282 w 3796785"/>
                <a:gd name="connsiteY2" fmla="*/ 1074450 h 1083021"/>
                <a:gd name="connsiteX3" fmla="*/ 550003 w 3796785"/>
                <a:gd name="connsiteY3" fmla="*/ 1083021 h 1083021"/>
                <a:gd name="connsiteX4" fmla="*/ 0 w 3796785"/>
                <a:gd name="connsiteY4" fmla="*/ 0 h 1083021"/>
                <a:gd name="connsiteX0" fmla="*/ 0 w 3796785"/>
                <a:gd name="connsiteY0" fmla="*/ 0 h 1123403"/>
                <a:gd name="connsiteX1" fmla="*/ 3796785 w 3796785"/>
                <a:gd name="connsiteY1" fmla="*/ 24871 h 1123403"/>
                <a:gd name="connsiteX2" fmla="*/ 3255939 w 3796785"/>
                <a:gd name="connsiteY2" fmla="*/ 1123403 h 1123403"/>
                <a:gd name="connsiteX3" fmla="*/ 550003 w 3796785"/>
                <a:gd name="connsiteY3" fmla="*/ 1083021 h 1123403"/>
                <a:gd name="connsiteX4" fmla="*/ 0 w 3796785"/>
                <a:gd name="connsiteY4" fmla="*/ 0 h 1123403"/>
                <a:gd name="connsiteX0" fmla="*/ 0 w 3796785"/>
                <a:gd name="connsiteY0" fmla="*/ 0 h 1123403"/>
                <a:gd name="connsiteX1" fmla="*/ 3796785 w 3796785"/>
                <a:gd name="connsiteY1" fmla="*/ 24871 h 1123403"/>
                <a:gd name="connsiteX2" fmla="*/ 3255939 w 3796785"/>
                <a:gd name="connsiteY2" fmla="*/ 1123403 h 1123403"/>
                <a:gd name="connsiteX3" fmla="*/ 550003 w 3796785"/>
                <a:gd name="connsiteY3" fmla="*/ 1083021 h 1123403"/>
                <a:gd name="connsiteX4" fmla="*/ 0 w 3796785"/>
                <a:gd name="connsiteY4" fmla="*/ 0 h 1123403"/>
                <a:gd name="connsiteX0" fmla="*/ 0 w 3796785"/>
                <a:gd name="connsiteY0" fmla="*/ 0 h 1123403"/>
                <a:gd name="connsiteX1" fmla="*/ 3796785 w 3796785"/>
                <a:gd name="connsiteY1" fmla="*/ 24871 h 1123403"/>
                <a:gd name="connsiteX2" fmla="*/ 3255939 w 3796785"/>
                <a:gd name="connsiteY2" fmla="*/ 1123403 h 1123403"/>
                <a:gd name="connsiteX3" fmla="*/ 550003 w 3796785"/>
                <a:gd name="connsiteY3" fmla="*/ 1083021 h 1123403"/>
                <a:gd name="connsiteX4" fmla="*/ 0 w 3796785"/>
                <a:gd name="connsiteY4" fmla="*/ 0 h 1123403"/>
                <a:gd name="connsiteX0" fmla="*/ 0 w 3796785"/>
                <a:gd name="connsiteY0" fmla="*/ 0 h 1123403"/>
                <a:gd name="connsiteX1" fmla="*/ 3796785 w 3796785"/>
                <a:gd name="connsiteY1" fmla="*/ 24871 h 1123403"/>
                <a:gd name="connsiteX2" fmla="*/ 3255939 w 3796785"/>
                <a:gd name="connsiteY2" fmla="*/ 1123403 h 1123403"/>
                <a:gd name="connsiteX3" fmla="*/ 550003 w 3796785"/>
                <a:gd name="connsiteY3" fmla="*/ 1083021 h 1123403"/>
                <a:gd name="connsiteX4" fmla="*/ 0 w 3796785"/>
                <a:gd name="connsiteY4" fmla="*/ 0 h 1123403"/>
                <a:gd name="connsiteX0" fmla="*/ 0 w 3796785"/>
                <a:gd name="connsiteY0" fmla="*/ 0 h 1123403"/>
                <a:gd name="connsiteX1" fmla="*/ 3796785 w 3796785"/>
                <a:gd name="connsiteY1" fmla="*/ 24871 h 1123403"/>
                <a:gd name="connsiteX2" fmla="*/ 3255939 w 3796785"/>
                <a:gd name="connsiteY2" fmla="*/ 1123403 h 1123403"/>
                <a:gd name="connsiteX3" fmla="*/ 550003 w 3796785"/>
                <a:gd name="connsiteY3" fmla="*/ 1083021 h 1123403"/>
                <a:gd name="connsiteX4" fmla="*/ 0 w 3796785"/>
                <a:gd name="connsiteY4" fmla="*/ 0 h 1123403"/>
                <a:gd name="connsiteX0" fmla="*/ 0 w 3796785"/>
                <a:gd name="connsiteY0" fmla="*/ 0 h 1129783"/>
                <a:gd name="connsiteX1" fmla="*/ 3796785 w 3796785"/>
                <a:gd name="connsiteY1" fmla="*/ 24871 h 1129783"/>
                <a:gd name="connsiteX2" fmla="*/ 3255939 w 3796785"/>
                <a:gd name="connsiteY2" fmla="*/ 1123403 h 1129783"/>
                <a:gd name="connsiteX3" fmla="*/ 508004 w 3796785"/>
                <a:gd name="connsiteY3" fmla="*/ 1129783 h 1129783"/>
                <a:gd name="connsiteX4" fmla="*/ 0 w 3796785"/>
                <a:gd name="connsiteY4" fmla="*/ 0 h 1129783"/>
                <a:gd name="connsiteX0" fmla="*/ 0 w 3838785"/>
                <a:gd name="connsiteY0" fmla="*/ 0 h 1129783"/>
                <a:gd name="connsiteX1" fmla="*/ 3838785 w 3838785"/>
                <a:gd name="connsiteY1" fmla="*/ 24871 h 1129783"/>
                <a:gd name="connsiteX2" fmla="*/ 3297939 w 3838785"/>
                <a:gd name="connsiteY2" fmla="*/ 1123403 h 1129783"/>
                <a:gd name="connsiteX3" fmla="*/ 550004 w 3838785"/>
                <a:gd name="connsiteY3" fmla="*/ 1129783 h 1129783"/>
                <a:gd name="connsiteX4" fmla="*/ 0 w 3838785"/>
                <a:gd name="connsiteY4" fmla="*/ 0 h 1129783"/>
                <a:gd name="connsiteX0" fmla="*/ 0 w 3880786"/>
                <a:gd name="connsiteY0" fmla="*/ 0 h 1129783"/>
                <a:gd name="connsiteX1" fmla="*/ 3880786 w 3880786"/>
                <a:gd name="connsiteY1" fmla="*/ 24871 h 1129783"/>
                <a:gd name="connsiteX2" fmla="*/ 3339940 w 3880786"/>
                <a:gd name="connsiteY2" fmla="*/ 1123403 h 1129783"/>
                <a:gd name="connsiteX3" fmla="*/ 592005 w 3880786"/>
                <a:gd name="connsiteY3" fmla="*/ 1129783 h 1129783"/>
                <a:gd name="connsiteX4" fmla="*/ 0 w 3880786"/>
                <a:gd name="connsiteY4" fmla="*/ 0 h 1129783"/>
                <a:gd name="connsiteX0" fmla="*/ 0 w 3933288"/>
                <a:gd name="connsiteY0" fmla="*/ 0 h 1129783"/>
                <a:gd name="connsiteX1" fmla="*/ 3933288 w 3933288"/>
                <a:gd name="connsiteY1" fmla="*/ 1492 h 1129783"/>
                <a:gd name="connsiteX2" fmla="*/ 3339940 w 3933288"/>
                <a:gd name="connsiteY2" fmla="*/ 1123403 h 1129783"/>
                <a:gd name="connsiteX3" fmla="*/ 592005 w 3933288"/>
                <a:gd name="connsiteY3" fmla="*/ 1129783 h 1129783"/>
                <a:gd name="connsiteX4" fmla="*/ 0 w 3933288"/>
                <a:gd name="connsiteY4" fmla="*/ 0 h 1129783"/>
                <a:gd name="connsiteX0" fmla="*/ 0 w 3933288"/>
                <a:gd name="connsiteY0" fmla="*/ 0 h 1129783"/>
                <a:gd name="connsiteX1" fmla="*/ 3933288 w 3933288"/>
                <a:gd name="connsiteY1" fmla="*/ 1492 h 1129783"/>
                <a:gd name="connsiteX2" fmla="*/ 3339940 w 3933288"/>
                <a:gd name="connsiteY2" fmla="*/ 1123403 h 1129783"/>
                <a:gd name="connsiteX3" fmla="*/ 592005 w 3933288"/>
                <a:gd name="connsiteY3" fmla="*/ 1129783 h 1129783"/>
                <a:gd name="connsiteX4" fmla="*/ 0 w 3933288"/>
                <a:gd name="connsiteY4" fmla="*/ 0 h 1129783"/>
                <a:gd name="connsiteX0" fmla="*/ 0 w 3933288"/>
                <a:gd name="connsiteY0" fmla="*/ 0 h 1146784"/>
                <a:gd name="connsiteX1" fmla="*/ 3933288 w 3933288"/>
                <a:gd name="connsiteY1" fmla="*/ 1492 h 1146784"/>
                <a:gd name="connsiteX2" fmla="*/ 3329440 w 3933288"/>
                <a:gd name="connsiteY2" fmla="*/ 1146784 h 1146784"/>
                <a:gd name="connsiteX3" fmla="*/ 592005 w 3933288"/>
                <a:gd name="connsiteY3" fmla="*/ 1129783 h 1146784"/>
                <a:gd name="connsiteX4" fmla="*/ 0 w 3933288"/>
                <a:gd name="connsiteY4" fmla="*/ 0 h 114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3288" h="1146784">
                  <a:moveTo>
                    <a:pt x="0" y="0"/>
                  </a:moveTo>
                  <a:lnTo>
                    <a:pt x="3933288" y="1492"/>
                  </a:lnTo>
                  <a:cubicBezTo>
                    <a:pt x="3587430" y="689572"/>
                    <a:pt x="3682648" y="430941"/>
                    <a:pt x="3329440" y="1146784"/>
                  </a:cubicBezTo>
                  <a:cubicBezTo>
                    <a:pt x="2324865" y="1117006"/>
                    <a:pt x="1596580" y="1126927"/>
                    <a:pt x="592005" y="1129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1756848" y="1566832"/>
            <a:ext cx="76976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100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คัดกรอง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71701" y="2912287"/>
            <a:ext cx="5950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ติดเตียง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598220" y="2025425"/>
            <a:ext cx="12666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000CC"/>
                </a:solidFill>
                <a:cs typeface="+mj-cs"/>
              </a:rPr>
              <a:t>pre-aging/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  <a:r>
              <a:rPr lang="th-TH" sz="1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ติดสังคม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886882" y="2522795"/>
            <a:ext cx="5741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ติดบ้าน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78321" y="2379680"/>
            <a:ext cx="6767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Exercise</a:t>
            </a:r>
            <a:endParaRPr lang="th-TH" sz="15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93553" y="2052285"/>
            <a:ext cx="12907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Health promotion</a:t>
            </a:r>
            <a:endParaRPr lang="th-TH" sz="15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47724" y="2649710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nutrition</a:t>
            </a:r>
            <a:endParaRPr lang="th-TH" sz="15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584580" y="2934977"/>
            <a:ext cx="134426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15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35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3.CP &gt; 80 /85/90</a:t>
            </a:r>
          </a:p>
          <a:p>
            <a:r>
              <a:rPr lang="en-US" sz="135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/95/100%</a:t>
            </a:r>
            <a:endParaRPr lang="th-TH" sz="135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ลูกศรเชื่อมต่อแบบตรง 30"/>
          <p:cNvCxnSpPr/>
          <p:nvPr/>
        </p:nvCxnSpPr>
        <p:spPr>
          <a:xfrm>
            <a:off x="2897814" y="2283344"/>
            <a:ext cx="20589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ลูกศรเชื่อมต่อแบบตรง 95"/>
          <p:cNvCxnSpPr/>
          <p:nvPr/>
        </p:nvCxnSpPr>
        <p:spPr>
          <a:xfrm>
            <a:off x="2691918" y="2571750"/>
            <a:ext cx="20589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ลูกศรเชื่อมต่อแบบตรง 96"/>
          <p:cNvCxnSpPr/>
          <p:nvPr/>
        </p:nvCxnSpPr>
        <p:spPr>
          <a:xfrm>
            <a:off x="2573778" y="2841780"/>
            <a:ext cx="20589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ลูกศรเชื่อมต่อแบบตรง 97"/>
          <p:cNvCxnSpPr/>
          <p:nvPr/>
        </p:nvCxnSpPr>
        <p:spPr>
          <a:xfrm>
            <a:off x="2411760" y="3165816"/>
            <a:ext cx="20589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สี่เหลี่ยมผืนผ้า 32"/>
          <p:cNvSpPr/>
          <p:nvPr/>
        </p:nvSpPr>
        <p:spPr>
          <a:xfrm>
            <a:off x="4463988" y="3153840"/>
            <a:ext cx="378042" cy="443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dirty="0">
                <a:solidFill>
                  <a:prstClr val="white"/>
                </a:solidFill>
              </a:rPr>
              <a:t>606</a:t>
            </a:r>
          </a:p>
        </p:txBody>
      </p:sp>
      <p:sp>
        <p:nvSpPr>
          <p:cNvPr id="100" name="สี่เหลี่ยมผืนผ้า 99"/>
          <p:cNvSpPr/>
          <p:nvPr/>
        </p:nvSpPr>
        <p:spPr>
          <a:xfrm>
            <a:off x="5004048" y="3375584"/>
            <a:ext cx="378042" cy="2337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dirty="0">
                <a:solidFill>
                  <a:prstClr val="white"/>
                </a:solidFill>
              </a:rPr>
              <a:t>ระบบ</a:t>
            </a:r>
          </a:p>
        </p:txBody>
      </p:sp>
      <p:sp>
        <p:nvSpPr>
          <p:cNvPr id="101" name="สี่เหลี่ยมผืนผ้า 100"/>
          <p:cNvSpPr/>
          <p:nvPr/>
        </p:nvSpPr>
        <p:spPr>
          <a:xfrm>
            <a:off x="3599893" y="3212370"/>
            <a:ext cx="702078" cy="3854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th-TH" sz="135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ออกกำลังกาย</a:t>
            </a:r>
          </a:p>
        </p:txBody>
      </p:sp>
      <p:sp>
        <p:nvSpPr>
          <p:cNvPr id="102" name="สี่เหลี่ยมผืนผ้า 101"/>
          <p:cNvSpPr/>
          <p:nvPr/>
        </p:nvSpPr>
        <p:spPr>
          <a:xfrm>
            <a:off x="3599892" y="2733769"/>
            <a:ext cx="702078" cy="4786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th-TH" sz="135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อาหาร+โรค</a:t>
            </a:r>
          </a:p>
          <a:p>
            <a:pPr algn="ctr">
              <a:lnSpc>
                <a:spcPct val="80000"/>
              </a:lnSpc>
            </a:pPr>
            <a:r>
              <a:rPr lang="th-TH" sz="135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ยาที่ใช้</a:t>
            </a:r>
          </a:p>
        </p:txBody>
      </p:sp>
      <p:sp>
        <p:nvSpPr>
          <p:cNvPr id="103" name="สี่เหลี่ยมผืนผ้า 102"/>
          <p:cNvSpPr/>
          <p:nvPr/>
        </p:nvSpPr>
        <p:spPr>
          <a:xfrm>
            <a:off x="3599892" y="2397756"/>
            <a:ext cx="702078" cy="3360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th-TH" sz="135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</a:t>
            </a:r>
          </a:p>
        </p:txBody>
      </p:sp>
      <p:cxnSp>
        <p:nvCxnSpPr>
          <p:cNvPr id="25" name="ตัวเชื่อมต่อตรง 24"/>
          <p:cNvCxnSpPr/>
          <p:nvPr/>
        </p:nvCxnSpPr>
        <p:spPr>
          <a:xfrm>
            <a:off x="1709682" y="3597330"/>
            <a:ext cx="38344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สี่เหลี่ยมผืนผ้า 52"/>
          <p:cNvSpPr/>
          <p:nvPr/>
        </p:nvSpPr>
        <p:spPr>
          <a:xfrm>
            <a:off x="1941648" y="3502342"/>
            <a:ext cx="359265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1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                   60ปี      70 ปี   80 ปี</a:t>
            </a:r>
          </a:p>
        </p:txBody>
      </p:sp>
      <p:sp>
        <p:nvSpPr>
          <p:cNvPr id="104" name="สี่เหลี่ยมผืนผ้า 103"/>
          <p:cNvSpPr/>
          <p:nvPr/>
        </p:nvSpPr>
        <p:spPr>
          <a:xfrm>
            <a:off x="5112060" y="681540"/>
            <a:ext cx="2233304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35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 ชุมชน อปท.</a:t>
            </a:r>
          </a:p>
          <a:p>
            <a:r>
              <a:rPr lang="th-TH" sz="135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1.จัดสิ่งแวดล้อมเอื้อ เหมาะสมและปลอดภัย</a:t>
            </a:r>
          </a:p>
          <a:p>
            <a:r>
              <a:rPr lang="th-TH" sz="135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2.การให้งบประมาณสนับสนุนกิจกรรม</a:t>
            </a:r>
          </a:p>
        </p:txBody>
      </p:sp>
      <p:sp>
        <p:nvSpPr>
          <p:cNvPr id="105" name="สี่เหลี่ยมผืนผ้า 104"/>
          <p:cNvSpPr/>
          <p:nvPr/>
        </p:nvSpPr>
        <p:spPr>
          <a:xfrm>
            <a:off x="5874679" y="1752429"/>
            <a:ext cx="2252540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1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คัดกรองและการติดตามดูแล +ส่งต่อ </a:t>
            </a:r>
          </a:p>
          <a:p>
            <a:r>
              <a:rPr lang="th-TH" sz="1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≥80/85/90/95/100 </a:t>
            </a:r>
            <a:r>
              <a:rPr lang="en-US" sz="1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15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6" name="สี่เหลี่ยมผืนผ้า 105"/>
          <p:cNvSpPr/>
          <p:nvPr/>
        </p:nvSpPr>
        <p:spPr>
          <a:xfrm>
            <a:off x="5913642" y="2379679"/>
            <a:ext cx="2249334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1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2.จัดตั้งคลินิกผู้สูงอายุประเมินมาตรฐาน</a:t>
            </a:r>
          </a:p>
          <a:p>
            <a:r>
              <a:rPr lang="en-US" sz="1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Fast tract</a:t>
            </a:r>
            <a:endParaRPr lang="th-TH" sz="15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7" name="สี่เหลี่ยมผืนผ้า 106"/>
          <p:cNvSpPr/>
          <p:nvPr/>
        </p:nvSpPr>
        <p:spPr>
          <a:xfrm>
            <a:off x="5827831" y="3564616"/>
            <a:ext cx="2183531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15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พัฒนาระบบข้อมูลประมวลผลวิเคราะห์นำสู่การปฏิบัติ/</a:t>
            </a:r>
            <a:r>
              <a:rPr lang="en-US" sz="15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IT</a:t>
            </a:r>
            <a:endParaRPr lang="th-TH" sz="15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4" name="สี่เหลี่ยมผืนผ้า 113"/>
          <p:cNvSpPr/>
          <p:nvPr/>
        </p:nvSpPr>
        <p:spPr>
          <a:xfrm>
            <a:off x="4687401" y="4377882"/>
            <a:ext cx="1072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th-TH" sz="1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ครอบครัว/ชุมชน</a:t>
            </a:r>
          </a:p>
          <a:p>
            <a:pPr algn="r">
              <a:lnSpc>
                <a:spcPct val="80000"/>
              </a:lnSpc>
            </a:pPr>
            <a:r>
              <a:rPr lang="th-TH" sz="15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th-TH" sz="1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algn="r">
              <a:lnSpc>
                <a:spcPct val="80000"/>
              </a:lnSpc>
            </a:pPr>
            <a:r>
              <a:rPr lang="th-TH" sz="1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เอกชน</a:t>
            </a:r>
          </a:p>
        </p:txBody>
      </p:sp>
      <p:sp>
        <p:nvSpPr>
          <p:cNvPr id="115" name="สี่เหลี่ยมผืนผ้า 114"/>
          <p:cNvSpPr/>
          <p:nvPr/>
        </p:nvSpPr>
        <p:spPr>
          <a:xfrm>
            <a:off x="5683243" y="4363763"/>
            <a:ext cx="5629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1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รพ.สต.</a:t>
            </a:r>
          </a:p>
        </p:txBody>
      </p:sp>
      <p:sp>
        <p:nvSpPr>
          <p:cNvPr id="116" name="สี่เหลี่ยมผืนผ้า 115"/>
          <p:cNvSpPr/>
          <p:nvPr/>
        </p:nvSpPr>
        <p:spPr>
          <a:xfrm>
            <a:off x="6115292" y="4372473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1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</a:t>
            </a:r>
          </a:p>
          <a:p>
            <a:pPr algn="ctr">
              <a:lnSpc>
                <a:spcPct val="80000"/>
              </a:lnSpc>
            </a:pPr>
            <a:r>
              <a:rPr lang="th-TH" sz="15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สสอ</a:t>
            </a:r>
            <a:r>
              <a:rPr lang="th-TH" sz="1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117" name="สี่เหลี่ยมผืนผ้า 116"/>
          <p:cNvSpPr/>
          <p:nvPr/>
        </p:nvSpPr>
        <p:spPr>
          <a:xfrm>
            <a:off x="6478505" y="4372473"/>
            <a:ext cx="447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15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1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118" name="สี่เหลี่ยมผืนผ้า 117"/>
          <p:cNvSpPr/>
          <p:nvPr/>
        </p:nvSpPr>
        <p:spPr>
          <a:xfrm>
            <a:off x="6922453" y="4372473"/>
            <a:ext cx="10887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h-TH" sz="1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เขต/ศูนย์วิชาการ</a:t>
            </a:r>
          </a:p>
          <a:p>
            <a:pPr>
              <a:lnSpc>
                <a:spcPct val="80000"/>
              </a:lnSpc>
            </a:pPr>
            <a:r>
              <a:rPr lang="th-TH" sz="1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สป.</a:t>
            </a:r>
            <a:r>
              <a:rPr lang="th-TH" sz="15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สช</a:t>
            </a:r>
            <a:r>
              <a:rPr lang="th-TH" sz="1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th-TH" sz="1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กรมการแพทย์</a:t>
            </a:r>
          </a:p>
          <a:p>
            <a:pPr>
              <a:lnSpc>
                <a:spcPct val="80000"/>
              </a:lnSpc>
            </a:pPr>
            <a:r>
              <a:rPr lang="th-TH" sz="1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</a:t>
            </a:r>
            <a:r>
              <a:rPr lang="th-TH" sz="15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endParaRPr lang="th-TH" sz="15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9" name="กากบาท 118"/>
          <p:cNvSpPr/>
          <p:nvPr/>
        </p:nvSpPr>
        <p:spPr>
          <a:xfrm>
            <a:off x="5436096" y="1516455"/>
            <a:ext cx="121705" cy="137194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120" name="กากบาท 119"/>
          <p:cNvSpPr/>
          <p:nvPr/>
        </p:nvSpPr>
        <p:spPr>
          <a:xfrm>
            <a:off x="5490102" y="1840491"/>
            <a:ext cx="121705" cy="137194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121" name="กากบาท 120"/>
          <p:cNvSpPr/>
          <p:nvPr/>
        </p:nvSpPr>
        <p:spPr>
          <a:xfrm>
            <a:off x="5544108" y="2164527"/>
            <a:ext cx="121705" cy="137194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122" name="กากบาท 121"/>
          <p:cNvSpPr/>
          <p:nvPr/>
        </p:nvSpPr>
        <p:spPr>
          <a:xfrm>
            <a:off x="5598114" y="2517744"/>
            <a:ext cx="121705" cy="137194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123" name="กากบาท 122"/>
          <p:cNvSpPr/>
          <p:nvPr/>
        </p:nvSpPr>
        <p:spPr>
          <a:xfrm>
            <a:off x="5598114" y="2866605"/>
            <a:ext cx="121705" cy="137194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124" name="กากบาท 123"/>
          <p:cNvSpPr/>
          <p:nvPr/>
        </p:nvSpPr>
        <p:spPr>
          <a:xfrm>
            <a:off x="5584422" y="3165816"/>
            <a:ext cx="121705" cy="137194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125" name="กากบาท 124"/>
          <p:cNvSpPr/>
          <p:nvPr/>
        </p:nvSpPr>
        <p:spPr>
          <a:xfrm>
            <a:off x="5544108" y="3489852"/>
            <a:ext cx="121705" cy="137194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126" name="กากบาท 125"/>
          <p:cNvSpPr/>
          <p:nvPr/>
        </p:nvSpPr>
        <p:spPr>
          <a:xfrm>
            <a:off x="5490102" y="3813888"/>
            <a:ext cx="121705" cy="137194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127" name="กากบาท 126"/>
          <p:cNvSpPr/>
          <p:nvPr/>
        </p:nvSpPr>
        <p:spPr>
          <a:xfrm>
            <a:off x="5436096" y="4162749"/>
            <a:ext cx="121705" cy="137194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="" xmlns:a16="http://schemas.microsoft.com/office/drawing/2014/main" id="{DE1B3461-4A3A-4B95-B7FF-0EE55C37B797}"/>
              </a:ext>
            </a:extLst>
          </p:cNvPr>
          <p:cNvSpPr txBox="1"/>
          <p:nvPr/>
        </p:nvSpPr>
        <p:spPr>
          <a:xfrm>
            <a:off x="4293062" y="2972652"/>
            <a:ext cx="135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solidFill>
                  <a:srgbClr val="C00000"/>
                </a:solidFill>
              </a:rPr>
              <a:t>60ปี +อุปกรณ์ช่วยป้องกัน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="" xmlns:a16="http://schemas.microsoft.com/office/drawing/2014/main" id="{7C9D358C-E3B7-41C4-93F8-2A9412C1042D}"/>
              </a:ext>
            </a:extLst>
          </p:cNvPr>
          <p:cNvSpPr txBox="1"/>
          <p:nvPr/>
        </p:nvSpPr>
        <p:spPr>
          <a:xfrm>
            <a:off x="4914304" y="3207889"/>
            <a:ext cx="1854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solidFill>
                  <a:srgbClr val="C00000"/>
                </a:solidFill>
              </a:rPr>
              <a:t>70ปี+ ผู้ดูแลหลักและระบบเยี่ยมบ้าน</a:t>
            </a:r>
          </a:p>
        </p:txBody>
      </p:sp>
    </p:spTree>
    <p:extLst>
      <p:ext uri="{BB962C8B-B14F-4D97-AF65-F5344CB8AC3E}">
        <p14:creationId xmlns:p14="http://schemas.microsoft.com/office/powerpoint/2010/main" val="2247530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1B0C26">
                <a:lumMod val="97000"/>
                <a:lumOff val="3000"/>
              </a:srgbClr>
            </a:gs>
            <a:gs pos="84000">
              <a:srgbClr val="29123A">
                <a:lumMod val="96000"/>
                <a:lumOff val="4000"/>
              </a:srgbClr>
            </a:gs>
            <a:gs pos="98000">
              <a:srgbClr val="2D223A">
                <a:alpha val="93000"/>
                <a:lumMod val="92000"/>
                <a:lumOff val="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7505" y="1347614"/>
            <a:ext cx="8928991" cy="3384376"/>
            <a:chOff x="107505" y="1347614"/>
            <a:chExt cx="8928991" cy="3384376"/>
          </a:xfrm>
        </p:grpSpPr>
        <p:grpSp>
          <p:nvGrpSpPr>
            <p:cNvPr id="34" name="Group 33"/>
            <p:cNvGrpSpPr/>
            <p:nvPr/>
          </p:nvGrpSpPr>
          <p:grpSpPr>
            <a:xfrm>
              <a:off x="2123728" y="1347614"/>
              <a:ext cx="5472608" cy="3379611"/>
              <a:chOff x="466253" y="1846144"/>
              <a:chExt cx="3835583" cy="3379611"/>
            </a:xfrm>
          </p:grpSpPr>
          <p:sp>
            <p:nvSpPr>
              <p:cNvPr id="43" name="Flowchart: Manual Operation 42"/>
              <p:cNvSpPr/>
              <p:nvPr/>
            </p:nvSpPr>
            <p:spPr>
              <a:xfrm rot="4327236">
                <a:off x="875283" y="3406791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4" name="Flowchart: Manual Operation 43"/>
              <p:cNvSpPr/>
              <p:nvPr/>
            </p:nvSpPr>
            <p:spPr>
              <a:xfrm rot="17272764" flipH="1">
                <a:off x="2123464" y="3095224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5" name="Flowchart: Manual Operation 44"/>
              <p:cNvSpPr/>
              <p:nvPr/>
            </p:nvSpPr>
            <p:spPr>
              <a:xfrm flipH="1">
                <a:off x="867850" y="2635948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6" name="Flowchart: Manual Operation 45"/>
              <p:cNvSpPr/>
              <p:nvPr/>
            </p:nvSpPr>
            <p:spPr>
              <a:xfrm rot="2207518" flipH="1">
                <a:off x="2891902" y="2793839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7" name="Flowchart: Manual Operation 46"/>
              <p:cNvSpPr/>
              <p:nvPr/>
            </p:nvSpPr>
            <p:spPr>
              <a:xfrm rot="9388331" flipH="1">
                <a:off x="1800842" y="1846144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10800000">
              <a:off x="5505221" y="1413415"/>
              <a:ext cx="3531275" cy="3175688"/>
              <a:chOff x="1714434" y="1846144"/>
              <a:chExt cx="2587402" cy="3175688"/>
            </a:xfrm>
          </p:grpSpPr>
          <p:sp>
            <p:nvSpPr>
              <p:cNvPr id="40" name="Flowchart: Manual Operation 39"/>
              <p:cNvSpPr/>
              <p:nvPr/>
            </p:nvSpPr>
            <p:spPr>
              <a:xfrm rot="17272764" flipH="1">
                <a:off x="2123464" y="3095224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1" name="Flowchart: Manual Operation 40"/>
              <p:cNvSpPr/>
              <p:nvPr/>
            </p:nvSpPr>
            <p:spPr>
              <a:xfrm rot="2207518" flipH="1">
                <a:off x="2891902" y="2793839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" name="Flowchart: Manual Operation 41"/>
              <p:cNvSpPr/>
              <p:nvPr/>
            </p:nvSpPr>
            <p:spPr>
              <a:xfrm rot="9388331" flipH="1">
                <a:off x="1800842" y="1846144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10800000">
              <a:off x="107505" y="1352379"/>
              <a:ext cx="3745713" cy="3379611"/>
              <a:chOff x="466253" y="1846144"/>
              <a:chExt cx="2744523" cy="3379611"/>
            </a:xfrm>
          </p:grpSpPr>
          <p:sp>
            <p:nvSpPr>
              <p:cNvPr id="37" name="Flowchart: Manual Operation 36"/>
              <p:cNvSpPr/>
              <p:nvPr/>
            </p:nvSpPr>
            <p:spPr>
              <a:xfrm rot="4327236">
                <a:off x="875283" y="3406791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8" name="Flowchart: Manual Operation 37"/>
              <p:cNvSpPr/>
              <p:nvPr/>
            </p:nvSpPr>
            <p:spPr>
              <a:xfrm flipH="1">
                <a:off x="867850" y="2635948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9" name="Flowchart: Manual Operation 38"/>
              <p:cNvSpPr/>
              <p:nvPr/>
            </p:nvSpPr>
            <p:spPr>
              <a:xfrm rot="9388331" flipH="1">
                <a:off x="1800842" y="1846144"/>
                <a:ext cx="1409934" cy="2227993"/>
              </a:xfrm>
              <a:prstGeom prst="flowChartManualOperation">
                <a:avLst/>
              </a:prstGeom>
              <a:noFill/>
              <a:ln w="3175">
                <a:solidFill>
                  <a:srgbClr val="3729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1475656" y="69547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"ดูแลผู้สูงวัย </a:t>
            </a:r>
            <a:endParaRPr lang="th-TH" sz="3600" b="1" dirty="0" smtClean="0">
              <a:solidFill>
                <a:schemeClr val="bg1"/>
              </a:solidFill>
              <a:latin typeface="Kanit Thin" pitchFamily="2" charset="-34"/>
              <a:cs typeface="Kanit Thin" pitchFamily="2" charset="-34"/>
            </a:endParaRPr>
          </a:p>
          <a:p>
            <a:r>
              <a:rPr lang="th-TH" sz="36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 รักษา</a:t>
            </a:r>
            <a:r>
              <a:rPr lang="th-TH" sz="36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คุณค่าอันยิ่งใหญ่ </a:t>
            </a:r>
            <a:endParaRPr lang="th-TH" sz="3600" b="1" dirty="0" smtClean="0">
              <a:solidFill>
                <a:schemeClr val="bg1"/>
              </a:solidFill>
              <a:latin typeface="Kanit Thin" pitchFamily="2" charset="-34"/>
              <a:cs typeface="Kanit Thin" pitchFamily="2" charset="-34"/>
            </a:endParaRPr>
          </a:p>
          <a:p>
            <a:r>
              <a:rPr lang="th-TH" sz="36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 เป็น</a:t>
            </a:r>
            <a:r>
              <a:rPr lang="th-TH" sz="36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หลักชัยของครอบครัวและ</a:t>
            </a:r>
            <a:r>
              <a:rPr lang="th-TH" sz="36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สังคม"</a:t>
            </a:r>
            <a:endParaRPr lang="th-TH" sz="3600" b="1" dirty="0">
              <a:solidFill>
                <a:schemeClr val="bg1"/>
              </a:solidFill>
              <a:latin typeface="Kanit Thin" pitchFamily="2" charset="-34"/>
              <a:cs typeface="Kanit Thin" pitchFamily="2" charset="-34"/>
            </a:endParaRPr>
          </a:p>
        </p:txBody>
      </p:sp>
      <p:grpSp>
        <p:nvGrpSpPr>
          <p:cNvPr id="1025" name="กลุ่ม 1024"/>
          <p:cNvGrpSpPr/>
          <p:nvPr/>
        </p:nvGrpSpPr>
        <p:grpSpPr>
          <a:xfrm>
            <a:off x="8100392" y="267494"/>
            <a:ext cx="965328" cy="864096"/>
            <a:chOff x="8100392" y="123478"/>
            <a:chExt cx="965328" cy="864096"/>
          </a:xfrm>
        </p:grpSpPr>
        <p:pic>
          <p:nvPicPr>
            <p:cNvPr id="8" name="Picture 13" descr="D:\1. วิ 63\งานพี่จุ๋ม\symbol-ministry\logo MO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123478"/>
              <a:ext cx="504056" cy="505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สี่เหลี่ยมผืนผ้า 30"/>
            <p:cNvSpPr/>
            <p:nvPr/>
          </p:nvSpPr>
          <p:spPr>
            <a:xfrm>
              <a:off x="8100392" y="572076"/>
              <a:ext cx="96532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000" b="1" dirty="0" smtClean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สำนักงานสาธารณสุข</a:t>
              </a:r>
              <a:br>
                <a:rPr lang="th-TH" sz="1000" b="1" dirty="0" smtClean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000" b="1" dirty="0" smtClean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จังหวัดหนองบัวลำภู</a:t>
              </a:r>
              <a:endParaRPr lang="th-TH" sz="10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2" name="Picture 2" descr="https://www.govesite.com/uploads/20150317134957hOyZr2h/data/2017072110143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67" y1="5714" x2="13500" y2="80357"/>
                        <a14:foregroundMark x1="10000" y1="10000" x2="13667" y2="57500"/>
                        <a14:foregroundMark x1="12667" y1="9286" x2="12833" y2="36071"/>
                        <a14:foregroundMark x1="8667" y1="7500" x2="15833" y2="8929"/>
                        <a14:foregroundMark x1="15833" y1="27500" x2="18333" y2="28929"/>
                        <a14:foregroundMark x1="8667" y1="86429" x2="8667" y2="95000"/>
                        <a14:foregroundMark x1="11333" y1="84643" x2="12167" y2="99286"/>
                        <a14:foregroundMark x1="8000" y1="98571" x2="16833" y2="97500"/>
                        <a14:foregroundMark x1="16833" y1="97500" x2="19333" y2="95357"/>
                        <a14:foregroundMark x1="3000" y1="96786" x2="19333" y2="96786"/>
                        <a14:foregroundMark x1="3000" y1="96786" x2="333" y2="96786"/>
                        <a14:foregroundMark x1="32333" y1="12500" x2="35333" y2="97500"/>
                        <a14:foregroundMark x1="42000" y1="46786" x2="50000" y2="40357"/>
                        <a14:foregroundMark x1="32000" y1="5000" x2="36833" y2="21429"/>
                        <a14:foregroundMark x1="34500" y1="5357" x2="27667" y2="14643"/>
                        <a14:foregroundMark x1="29667" y1="4286" x2="36500" y2="6071"/>
                        <a14:foregroundMark x1="29500" y1="39643" x2="29333" y2="53214"/>
                        <a14:foregroundMark x1="25333" y1="32500" x2="30333" y2="37500"/>
                        <a14:foregroundMark x1="27167" y1="29286" x2="29333" y2="38214"/>
                        <a14:foregroundMark x1="28667" y1="86429" x2="31667" y2="96786"/>
                        <a14:foregroundMark x1="26333" y1="98214" x2="41167" y2="96429"/>
                        <a14:foregroundMark x1="24667" y1="97500" x2="42833" y2="97500"/>
                        <a14:foregroundMark x1="57333" y1="7143" x2="66000" y2="92857"/>
                        <a14:foregroundMark x1="61333" y1="1429" x2="66000" y2="12500"/>
                        <a14:foregroundMark x1="55167" y1="58929" x2="52000" y2="62500"/>
                        <a14:foregroundMark x1="52000" y1="63214" x2="52333" y2="98929"/>
                        <a14:foregroundMark x1="55667" y1="96071" x2="68333" y2="95000"/>
                        <a14:foregroundMark x1="54000" y1="98571" x2="66667" y2="99286"/>
                        <a14:foregroundMark x1="69667" y1="96071" x2="67667" y2="99643"/>
                        <a14:foregroundMark x1="78333" y1="97500" x2="92500" y2="97500"/>
                        <a14:foregroundMark x1="80500" y1="9286" x2="91833" y2="50714"/>
                        <a14:foregroundMark x1="84333" y1="6429" x2="91000" y2="22500"/>
                        <a14:foregroundMark x1="99167" y1="42500" x2="93167" y2="45357"/>
                        <a14:foregroundMark x1="87000" y1="4286" x2="89667" y2="13214"/>
                        <a14:foregroundMark x1="73667" y1="43571" x2="78833" y2="43929"/>
                        <a14:foregroundMark x1="77833" y1="25357" x2="82833" y2="29643"/>
                        <a14:foregroundMark x1="91833" y1="97500" x2="94333" y2="96071"/>
                        <a14:foregroundMark x1="77833" y1="95357" x2="83333" y2="95714"/>
                        <a14:foregroundMark x1="11333" y1="62143" x2="13833" y2="68571"/>
                        <a14:foregroundMark x1="17500" y1="54286" x2="20833" y2="57857"/>
                        <a14:foregroundMark x1="12167" y1="63571" x2="12833" y2="65357"/>
                        <a14:foregroundMark x1="13500" y1="65357" x2="11667" y2="64643"/>
                        <a14:foregroundMark x1="52333" y1="23214" x2="52000" y2="22143"/>
                        <a14:foregroundMark x1="83000" y1="86429" x2="87167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7814"/>
            <a:ext cx="3709063" cy="17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051720" y="2571750"/>
            <a:ext cx="5904656" cy="793351"/>
          </a:xfrm>
        </p:spPr>
        <p:txBody>
          <a:bodyPr anchor="ctr">
            <a:noAutofit/>
          </a:bodyPr>
          <a:lstStyle/>
          <a:p>
            <a:pPr algn="r"/>
            <a:r>
              <a:rPr lang="th-TH" sz="14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คณะกรรมการ</a:t>
            </a:r>
            <a:r>
              <a:rPr lang="th-TH" sz="14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พัฒนาระบบบริการ และพัฒนาศักยภาพ</a:t>
            </a:r>
            <a:r>
              <a:rPr lang="th-TH" sz="14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ผู้สูงอายุ</a:t>
            </a:r>
          </a:p>
          <a:p>
            <a:pPr algn="r"/>
            <a:r>
              <a:rPr lang="th-TH" sz="14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เขต</a:t>
            </a:r>
            <a:r>
              <a:rPr lang="th-TH" sz="14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สุขภาพที่ </a:t>
            </a:r>
            <a:r>
              <a:rPr lang="en-US" sz="14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8</a:t>
            </a:r>
            <a:endParaRPr lang="th-TH" sz="1400" b="1" dirty="0">
              <a:solidFill>
                <a:schemeClr val="bg1"/>
              </a:solidFill>
              <a:latin typeface="Kanit Thin" pitchFamily="2" charset="-34"/>
              <a:cs typeface="Kanit Thi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67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152" y="77155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400" b="1" dirty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ร้อยละผู้สูงอายุ </a:t>
            </a:r>
            <a:r>
              <a:rPr lang="en-US" sz="1400" b="1" dirty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3 </a:t>
            </a:r>
            <a:r>
              <a:rPr lang="th-TH" sz="1400" b="1" dirty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ปีย้อนหลัง ของเขตสุขภาพที่ </a:t>
            </a:r>
            <a:r>
              <a:rPr lang="en-US" sz="1400" b="1" dirty="0">
                <a:solidFill>
                  <a:srgbClr val="29123A"/>
                </a:solidFill>
                <a:latin typeface="Kanit Thin" pitchFamily="2" charset="-34"/>
                <a:ea typeface="Calibri"/>
                <a:cs typeface="Kanit Thin" pitchFamily="2" charset="-34"/>
              </a:rPr>
              <a:t>8 </a:t>
            </a:r>
            <a:endParaRPr lang="th-TH" sz="1400" b="1" dirty="0">
              <a:solidFill>
                <a:srgbClr val="29123A"/>
              </a:solidFill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11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648072"/>
          </a:xfrm>
          <a:gradFill flip="none" rotWithShape="1">
            <a:gsLst>
              <a:gs pos="0">
                <a:srgbClr val="372947">
                  <a:shade val="30000"/>
                  <a:satMod val="115000"/>
                </a:srgbClr>
              </a:gs>
              <a:gs pos="50000">
                <a:srgbClr val="372947">
                  <a:shade val="67500"/>
                  <a:satMod val="115000"/>
                </a:srgbClr>
              </a:gs>
              <a:gs pos="100000">
                <a:srgbClr val="372947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สถานการณ์</a:t>
            </a:r>
            <a:endParaRPr lang="th-TH" sz="2800" b="1" dirty="0">
              <a:solidFill>
                <a:schemeClr val="bg1"/>
              </a:solidFill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395536" y="338766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rgbClr val="29123A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s://i1.wp.com/www.icon0.com/wp-content/uploads/2020/05/stock-photo-elder-people-icon-illustration-design-54268.jpg?fit=300%2C300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2333" l="9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3626" y="3482642"/>
            <a:ext cx="505183" cy="5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ancing Old Couple Icon of Glyph style - Available in SVG, PNG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82" y="3846890"/>
            <a:ext cx="402706" cy="40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แผนภูมิ 2"/>
          <p:cNvGraphicFramePr/>
          <p:nvPr>
            <p:extLst>
              <p:ext uri="{D42A27DB-BD31-4B8C-83A1-F6EECF244321}">
                <p14:modId xmlns:p14="http://schemas.microsoft.com/office/powerpoint/2010/main" val="309620131"/>
              </p:ext>
            </p:extLst>
          </p:nvPr>
        </p:nvGraphicFramePr>
        <p:xfrm>
          <a:off x="971600" y="987574"/>
          <a:ext cx="6570756" cy="258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" name="กลุ่ม 1"/>
          <p:cNvGrpSpPr/>
          <p:nvPr/>
        </p:nvGrpSpPr>
        <p:grpSpPr>
          <a:xfrm>
            <a:off x="7668344" y="1419622"/>
            <a:ext cx="1296144" cy="926472"/>
            <a:chOff x="7607364" y="1327679"/>
            <a:chExt cx="1296144" cy="926472"/>
          </a:xfrm>
        </p:grpSpPr>
        <p:sp>
          <p:nvSpPr>
            <p:cNvPr id="12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7607364" y="1327679"/>
              <a:ext cx="1296144" cy="9264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indent="45720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 smtClean="0">
                  <a:solidFill>
                    <a:srgbClr val="29123A"/>
                  </a:solidFill>
                  <a:effectLst/>
                  <a:latin typeface="Kanit Thin" pitchFamily="2" charset="-34"/>
                  <a:ea typeface="Calibri"/>
                  <a:cs typeface="Kanit Thin" pitchFamily="2" charset="-34"/>
                </a:rPr>
                <a:t>2561</a:t>
              </a:r>
            </a:p>
            <a:p>
              <a:pPr indent="45720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 smtClean="0">
                  <a:solidFill>
                    <a:srgbClr val="29123A"/>
                  </a:solidFill>
                  <a:effectLst/>
                  <a:latin typeface="Kanit Thin" pitchFamily="2" charset="-34"/>
                  <a:ea typeface="Calibri"/>
                  <a:cs typeface="Kanit Thin" pitchFamily="2" charset="-34"/>
                </a:rPr>
                <a:t>2562</a:t>
              </a:r>
            </a:p>
            <a:p>
              <a:pPr indent="45720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 smtClean="0">
                  <a:solidFill>
                    <a:srgbClr val="29123A"/>
                  </a:solidFill>
                  <a:effectLst/>
                  <a:latin typeface="Kanit Thin" pitchFamily="2" charset="-34"/>
                  <a:ea typeface="Calibri"/>
                  <a:cs typeface="Kanit Thin" pitchFamily="2" charset="-34"/>
                </a:rPr>
                <a:t>2563</a:t>
              </a:r>
              <a:endParaRPr lang="en-US" sz="900" dirty="0">
                <a:solidFill>
                  <a:srgbClr val="29123A"/>
                </a:solidFill>
                <a:effectLst/>
                <a:latin typeface="Kanit Thin" pitchFamily="2" charset="-34"/>
                <a:ea typeface="Calibri"/>
                <a:cs typeface="Kanit Thin" pitchFamily="2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887691" y="1399687"/>
              <a:ext cx="144016" cy="1440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95396" y="1687719"/>
              <a:ext cx="144016" cy="14401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95396" y="2047759"/>
              <a:ext cx="144016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Rectangle 5"/>
          <p:cNvSpPr/>
          <p:nvPr/>
        </p:nvSpPr>
        <p:spPr>
          <a:xfrm>
            <a:off x="755576" y="3768591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- จำนวนผู้สูงอายุ </a:t>
            </a:r>
            <a:r>
              <a:rPr lang="th-TH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756,814 คน คิดเป็นร้อยละ 17.35 </a:t>
            </a:r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เพิ่มขึ้น</a:t>
            </a:r>
            <a:r>
              <a:rPr lang="th-TH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เฉลี่ยร้อยละ 0.93 โดยทุกจังหวัดก้าวสู่สังคมสูงอายุมากกว่าร้อย</a:t>
            </a:r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ละ 15 </a:t>
            </a:r>
          </a:p>
          <a:p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- </a:t>
            </a:r>
            <a:r>
              <a:rPr lang="th-TH" sz="1200" b="1" dirty="0" smtClean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การ</a:t>
            </a:r>
            <a:r>
              <a:rPr lang="th-TH" sz="1200" b="1" dirty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คัดกรอง</a:t>
            </a:r>
            <a:r>
              <a:rPr lang="th-TH" sz="1200" b="1" dirty="0" smtClean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สุขภาพผู้สูงอายุ 81.75% </a:t>
            </a:r>
            <a:r>
              <a:rPr lang="th-TH" sz="1200" b="1" dirty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กลุ่มเสียงหก</a:t>
            </a:r>
            <a:r>
              <a:rPr lang="th-TH" sz="1200" b="1" dirty="0" smtClean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ล้ม </a:t>
            </a:r>
            <a:r>
              <a:rPr lang="en-US" sz="1200" b="1" dirty="0" smtClean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2.73</a:t>
            </a:r>
            <a:r>
              <a:rPr lang="th-TH" sz="1200" b="1" dirty="0" smtClean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%  เสี่ยง</a:t>
            </a:r>
            <a:r>
              <a:rPr lang="th-TH" sz="1200" b="1" dirty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สมองเสื่อม </a:t>
            </a:r>
            <a:r>
              <a:rPr lang="en-US" sz="1200" b="1" dirty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0.99</a:t>
            </a:r>
            <a:r>
              <a:rPr lang="th-TH" sz="1200" b="1" dirty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% </a:t>
            </a:r>
            <a:r>
              <a:rPr lang="th-TH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ได้รับการดูแลและส่งต่อ 99.45%</a:t>
            </a:r>
            <a:br>
              <a:rPr lang="th-TH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</a:br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- คัดกรอง</a:t>
            </a:r>
            <a:r>
              <a:rPr lang="en-US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 ADL</a:t>
            </a:r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 </a:t>
            </a:r>
            <a:r>
              <a:rPr lang="en-US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81.75% </a:t>
            </a:r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ติด</a:t>
            </a:r>
            <a:r>
              <a:rPr lang="th-TH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สังคม </a:t>
            </a:r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97.11%  </a:t>
            </a:r>
            <a:r>
              <a:rPr lang="th-TH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ติดบ้าน </a:t>
            </a:r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2.46% </a:t>
            </a:r>
            <a:r>
              <a:rPr lang="th-TH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ติดเตียง </a:t>
            </a:r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0.4</a:t>
            </a:r>
            <a:r>
              <a:rPr lang="en-US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3</a:t>
            </a:r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%</a:t>
            </a:r>
            <a:r>
              <a:rPr lang="th-TH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/>
            </a:r>
            <a:br>
              <a:rPr lang="th-TH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</a:br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- กลุ่ม</a:t>
            </a:r>
            <a:r>
              <a:rPr lang="th-TH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พึ่งพิง </a:t>
            </a:r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(</a:t>
            </a:r>
            <a:r>
              <a:rPr lang="en-US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ADL</a:t>
            </a:r>
            <a:r>
              <a:rPr lang="en-US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≤ 11 </a:t>
            </a:r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คะแนน) </a:t>
            </a:r>
            <a:r>
              <a:rPr lang="th-TH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ได้รับการดูแลตาม </a:t>
            </a:r>
            <a:r>
              <a:rPr lang="en-US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Care Plan </a:t>
            </a:r>
            <a:r>
              <a:rPr lang="en-US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91.39% </a:t>
            </a:r>
            <a:r>
              <a:rPr lang="en-US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/>
            </a:r>
            <a:br>
              <a:rPr lang="en-US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</a:br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- </a:t>
            </a:r>
            <a:r>
              <a:rPr lang="en-US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CM </a:t>
            </a:r>
            <a:r>
              <a:rPr lang="en-US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1,099 </a:t>
            </a:r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คน </a:t>
            </a:r>
            <a:r>
              <a:rPr lang="th-TH" sz="1200" b="1" dirty="0" smtClean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ยังขาด 176 </a:t>
            </a:r>
            <a:r>
              <a:rPr lang="th-TH" sz="1200" b="1" dirty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คน </a:t>
            </a:r>
            <a:r>
              <a:rPr lang="th-TH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/ </a:t>
            </a:r>
            <a:r>
              <a:rPr lang="en-US" sz="1200" b="1" dirty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CG 9,058 </a:t>
            </a:r>
            <a:r>
              <a:rPr lang="th-TH" sz="1200" b="1" dirty="0" smtClean="0">
                <a:solidFill>
                  <a:srgbClr val="1B0C26"/>
                </a:solidFill>
                <a:latin typeface="Kanit Thin" pitchFamily="2" charset="-34"/>
                <a:cs typeface="Kanit Thin" pitchFamily="2" charset="-34"/>
              </a:rPr>
              <a:t>คน</a:t>
            </a:r>
            <a:endParaRPr lang="th-TH" sz="1200" b="1" dirty="0">
              <a:solidFill>
                <a:srgbClr val="1B0C26"/>
              </a:solidFill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14" name="Rectangle 4"/>
          <p:cNvSpPr/>
          <p:nvPr/>
        </p:nvSpPr>
        <p:spPr>
          <a:xfrm>
            <a:off x="5580112" y="3507854"/>
            <a:ext cx="29523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900" dirty="0">
                <a:latin typeface="Kanit Thin" pitchFamily="2" charset="-34"/>
                <a:cs typeface="Kanit Thin" pitchFamily="2" charset="-34"/>
              </a:rPr>
              <a:t>ข้อมูลจาก </a:t>
            </a:r>
            <a:r>
              <a:rPr lang="en-US" sz="900" dirty="0">
                <a:latin typeface="Kanit Thin" pitchFamily="2" charset="-34"/>
                <a:cs typeface="Kanit Thin" pitchFamily="2" charset="-34"/>
              </a:rPr>
              <a:t>: </a:t>
            </a:r>
            <a:r>
              <a:rPr lang="en-US" sz="900" dirty="0" smtClean="0">
                <a:latin typeface="Kanit Thin" pitchFamily="2" charset="-34"/>
                <a:cs typeface="Kanit Thin" pitchFamily="2" charset="-34"/>
              </a:rPr>
              <a:t>HDC </a:t>
            </a:r>
            <a:r>
              <a:rPr lang="th-TH" sz="900" dirty="0" smtClean="0">
                <a:latin typeface="Kanit Thin" pitchFamily="2" charset="-34"/>
                <a:cs typeface="Kanit Thin" pitchFamily="2" charset="-34"/>
              </a:rPr>
              <a:t>กระทรวงสาธารณสุข 12 </a:t>
            </a:r>
            <a:r>
              <a:rPr lang="th-TH" sz="900" dirty="0">
                <a:latin typeface="Kanit Thin" pitchFamily="2" charset="-34"/>
                <a:cs typeface="Kanit Thin" pitchFamily="2" charset="-34"/>
              </a:rPr>
              <a:t>พฤษภาคม 2563</a:t>
            </a:r>
            <a:endParaRPr lang="en-US" sz="900" dirty="0">
              <a:latin typeface="Kanit Thin" pitchFamily="2" charset="-34"/>
              <a:cs typeface="Kanit Thi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9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718490"/>
              </p:ext>
            </p:extLst>
          </p:nvPr>
        </p:nvGraphicFramePr>
        <p:xfrm>
          <a:off x="899592" y="843558"/>
          <a:ext cx="7488833" cy="379063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08112"/>
                <a:gridCol w="2003132"/>
                <a:gridCol w="1544899"/>
                <a:gridCol w="1466345"/>
                <a:gridCol w="1466345"/>
              </a:tblGrid>
              <a:tr h="3158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ลำดับ</a:t>
                      </a:r>
                      <a:endParaRPr lang="en-US" sz="100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การคัดกรอง</a:t>
                      </a:r>
                      <a:endParaRPr lang="en-US" sz="100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พบความผิดปกติ/เสี่ยง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1588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2561</a:t>
                      </a:r>
                      <a:endParaRPr lang="en-US" sz="100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2562</a:t>
                      </a:r>
                      <a:endParaRPr lang="en-US" sz="100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2563</a:t>
                      </a:r>
                      <a:endParaRPr lang="en-US" sz="100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1</a:t>
                      </a:r>
                      <a:endParaRPr lang="en-US" sz="1000" b="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ความดันโลหิตสูง</a:t>
                      </a:r>
                      <a:endParaRPr lang="en-US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24.34</a:t>
                      </a:r>
                      <a:endParaRPr lang="en-US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22.73</a:t>
                      </a:r>
                      <a:endParaRPr lang="en-US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10.55</a:t>
                      </a:r>
                      <a:endParaRPr lang="en-US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2</a:t>
                      </a:r>
                      <a:endParaRPr lang="en-US" sz="1000" b="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เบาหวาน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11.53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11.25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11.60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3</a:t>
                      </a:r>
                      <a:endParaRPr lang="en-US" sz="1000" b="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CVD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44.96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45.66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44.6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4</a:t>
                      </a:r>
                      <a:endParaRPr lang="en-US" sz="1000" b="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สุขภาพช่องปาก</a:t>
                      </a:r>
                      <a:endParaRPr lang="en-US" sz="1000" dirty="0">
                        <a:solidFill>
                          <a:srgbClr val="0000DA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3.64</a:t>
                      </a:r>
                      <a:endParaRPr lang="en-US" sz="1000" dirty="0">
                        <a:solidFill>
                          <a:srgbClr val="0000DA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3.36</a:t>
                      </a:r>
                      <a:endParaRPr lang="en-US" sz="1000" dirty="0">
                        <a:solidFill>
                          <a:srgbClr val="0000DA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2.92</a:t>
                      </a:r>
                      <a:endParaRPr lang="en-US" sz="1000" dirty="0">
                        <a:solidFill>
                          <a:srgbClr val="0000DA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5</a:t>
                      </a:r>
                      <a:endParaRPr lang="en-US" sz="1000" b="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สมองเสื่อม </a:t>
                      </a:r>
                      <a:r>
                        <a:rPr lang="en-US" sz="1400" dirty="0" smtClean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AMT</a:t>
                      </a:r>
                      <a:endParaRPr 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1.34</a:t>
                      </a:r>
                      <a:endParaRPr 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1.23</a:t>
                      </a:r>
                      <a:endParaRPr 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0.99</a:t>
                      </a:r>
                      <a:endParaRPr 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6</a:t>
                      </a:r>
                      <a:endParaRPr lang="en-US" sz="1000" b="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ซึมเศร้า 2</a:t>
                      </a:r>
                      <a:r>
                        <a:rPr lang="en-US" sz="1400" dirty="0" smtClean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Q</a:t>
                      </a:r>
                      <a:endParaRPr lang="en-US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0.5</a:t>
                      </a:r>
                      <a:endParaRPr lang="en-US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0.37</a:t>
                      </a:r>
                      <a:endParaRPr lang="en-US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1.00</a:t>
                      </a:r>
                      <a:endParaRPr lang="en-US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7</a:t>
                      </a:r>
                      <a:endParaRPr lang="en-US" sz="1000" b="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ภาวะหกล้ม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3.49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3.36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2.73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8</a:t>
                      </a:r>
                      <a:endParaRPr lang="en-US" sz="1000" b="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ติดสังคม</a:t>
                      </a:r>
                      <a:endParaRPr lang="en-US" sz="100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97.26</a:t>
                      </a:r>
                      <a:endParaRPr lang="en-US" sz="100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97.02</a:t>
                      </a:r>
                      <a:endParaRPr lang="en-US" sz="100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97.11</a:t>
                      </a:r>
                      <a:endParaRPr lang="en-US" sz="100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9</a:t>
                      </a:r>
                      <a:endParaRPr lang="en-US" sz="1000" b="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ติดบ้าน</a:t>
                      </a:r>
                      <a:endParaRPr lang="en-US" sz="1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2.28</a:t>
                      </a:r>
                      <a:endParaRPr lang="en-US" sz="1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2.61</a:t>
                      </a:r>
                      <a:endParaRPr lang="en-US" sz="1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2.46</a:t>
                      </a:r>
                      <a:endParaRPr lang="en-US" sz="1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10</a:t>
                      </a:r>
                      <a:endParaRPr lang="en-US" sz="1000" b="0" dirty="0"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ติดเตียง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0.45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0.37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anit Thin" pitchFamily="2" charset="-34"/>
                          <a:cs typeface="Kanit Thin" pitchFamily="2" charset="-34"/>
                        </a:rPr>
                        <a:t>0.43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Kanit Thin" pitchFamily="2" charset="-34"/>
                        <a:ea typeface="Calibri" panose="020F0502020204030204" pitchFamily="34" charset="0"/>
                        <a:cs typeface="Kanit Thin" pitchFamily="2" charset="-34"/>
                      </a:endParaRPr>
                    </a:p>
                  </a:txBody>
                  <a:tcPr marL="66040" marR="66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51470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372947">
                  <a:shade val="30000"/>
                  <a:satMod val="115000"/>
                </a:srgbClr>
              </a:gs>
              <a:gs pos="50000">
                <a:srgbClr val="372947">
                  <a:shade val="67500"/>
                  <a:satMod val="115000"/>
                </a:srgbClr>
              </a:gs>
              <a:gs pos="100000">
                <a:srgbClr val="372947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การคัดกรอง 10 โรคหลักย้อนหลัง 3 </a:t>
            </a:r>
            <a:r>
              <a:rPr lang="th-TH" sz="24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ปี (ปี 2561 - 2563)</a:t>
            </a:r>
            <a:endParaRPr lang="th-TH" sz="2400" b="1" dirty="0">
              <a:solidFill>
                <a:schemeClr val="bg1"/>
              </a:solidFill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220072" y="4803998"/>
            <a:ext cx="37799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000" dirty="0">
                <a:latin typeface="Kanit Thin" pitchFamily="2" charset="-34"/>
                <a:cs typeface="Kanit Thin" pitchFamily="2" charset="-34"/>
              </a:rPr>
              <a:t>ข้อมูลจาก : </a:t>
            </a:r>
            <a:r>
              <a:rPr lang="en-US" sz="1000" dirty="0" smtClean="0">
                <a:latin typeface="Kanit Thin" pitchFamily="2" charset="-34"/>
                <a:cs typeface="Kanit Thin" pitchFamily="2" charset="-34"/>
              </a:rPr>
              <a:t>HDC </a:t>
            </a:r>
            <a:r>
              <a:rPr lang="th-TH" sz="1000" dirty="0" smtClean="0">
                <a:latin typeface="Kanit Thin" pitchFamily="2" charset="-34"/>
                <a:cs typeface="Kanit Thin" pitchFamily="2" charset="-34"/>
              </a:rPr>
              <a:t>กระทรวงสาธารณสุข ณ วันที่ 1 ก.ค. 2563</a:t>
            </a:r>
            <a:endParaRPr lang="th-TH" sz="1000" dirty="0">
              <a:latin typeface="Kanit Thin" pitchFamily="2" charset="-34"/>
              <a:cs typeface="Kanit Thi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04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96456" y="1131590"/>
            <a:ext cx="8280000" cy="0"/>
          </a:xfrm>
          <a:prstGeom prst="line">
            <a:avLst/>
          </a:prstGeom>
          <a:ln w="12700">
            <a:solidFill>
              <a:srgbClr val="2F24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648072"/>
          </a:xfrm>
          <a:gradFill flip="none" rotWithShape="1">
            <a:gsLst>
              <a:gs pos="0">
                <a:srgbClr val="372947">
                  <a:shade val="30000"/>
                  <a:satMod val="115000"/>
                </a:srgbClr>
              </a:gs>
              <a:gs pos="50000">
                <a:srgbClr val="372947">
                  <a:shade val="67500"/>
                  <a:satMod val="115000"/>
                </a:srgbClr>
              </a:gs>
              <a:gs pos="100000">
                <a:srgbClr val="372947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แผนพัฒนาคุณภาพชีวิตผู้สูงอายุ เขตสุขภาพที่ </a:t>
            </a:r>
            <a:r>
              <a:rPr lang="en-US" sz="24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8 </a:t>
            </a:r>
            <a:r>
              <a:rPr lang="th-TH" sz="24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ปี </a:t>
            </a:r>
            <a:r>
              <a:rPr lang="en-US" sz="24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63</a:t>
            </a:r>
            <a:endParaRPr lang="th-TH" sz="2400" b="1" dirty="0">
              <a:solidFill>
                <a:schemeClr val="bg1"/>
              </a:solidFill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23528" y="771550"/>
            <a:ext cx="3788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Kanit Thin" pitchFamily="2" charset="-34"/>
                <a:cs typeface="Kanit Thin" pitchFamily="2" charset="-34"/>
              </a:rPr>
              <a:t>GOAL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  <a:latin typeface="Kanit Thin" pitchFamily="2" charset="-34"/>
                <a:cs typeface="Kanit Thin" pitchFamily="2" charset="-34"/>
              </a:rPr>
              <a:t>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Kanit Thin" pitchFamily="2" charset="-34"/>
                <a:cs typeface="Kanit Thin" pitchFamily="2" charset="-34"/>
              </a:rPr>
              <a:t>: </a:t>
            </a:r>
            <a:r>
              <a:rPr lang="th-TH" sz="2000" b="1" dirty="0">
                <a:solidFill>
                  <a:schemeClr val="bg2">
                    <a:lumMod val="10000"/>
                  </a:schemeClr>
                </a:solidFill>
                <a:latin typeface="Kanit Thin" pitchFamily="2" charset="-34"/>
                <a:cs typeface="Kanit Thin" pitchFamily="2" charset="-34"/>
              </a:rPr>
              <a:t>ผู้สูงอายุมีคุณภาพชีวิตที่ดี</a:t>
            </a:r>
          </a:p>
        </p:txBody>
      </p:sp>
      <p:grpSp>
        <p:nvGrpSpPr>
          <p:cNvPr id="48" name="กลุ่ม 47"/>
          <p:cNvGrpSpPr/>
          <p:nvPr/>
        </p:nvGrpSpPr>
        <p:grpSpPr>
          <a:xfrm>
            <a:off x="576064" y="1383789"/>
            <a:ext cx="5940152" cy="1620009"/>
            <a:chOff x="539552" y="1131590"/>
            <a:chExt cx="5940152" cy="1620009"/>
          </a:xfrm>
        </p:grpSpPr>
        <p:grpSp>
          <p:nvGrpSpPr>
            <p:cNvPr id="4" name="กลุ่ม 3"/>
            <p:cNvGrpSpPr/>
            <p:nvPr/>
          </p:nvGrpSpPr>
          <p:grpSpPr>
            <a:xfrm>
              <a:off x="539552" y="1203599"/>
              <a:ext cx="1122004" cy="1548000"/>
              <a:chOff x="449934" y="1197205"/>
              <a:chExt cx="1640263" cy="4116940"/>
            </a:xfrm>
          </p:grpSpPr>
          <p:cxnSp>
            <p:nvCxnSpPr>
              <p:cNvPr id="5" name="Straight Connector 4"/>
              <p:cNvCxnSpPr>
                <a:cxnSpLocks/>
              </p:cNvCxnSpPr>
              <p:nvPr/>
            </p:nvCxnSpPr>
            <p:spPr bwMode="auto">
              <a:xfrm flipV="1">
                <a:off x="449934" y="1197205"/>
                <a:ext cx="0" cy="4116940"/>
              </a:xfrm>
              <a:prstGeom prst="line">
                <a:avLst/>
              </a:prstGeom>
              <a:solidFill>
                <a:srgbClr val="E3DEE9"/>
              </a:solidFill>
              <a:ln w="44450" cap="flat" cmpd="sng" algn="ctr">
                <a:gradFill flip="none" rotWithShape="1">
                  <a:gsLst>
                    <a:gs pos="0">
                      <a:srgbClr val="2B256F"/>
                    </a:gs>
                    <a:gs pos="100000">
                      <a:srgbClr val="E3DEE9">
                        <a:lumMod val="30000"/>
                        <a:lumOff val="70000"/>
                      </a:srgbClr>
                    </a:gs>
                  </a:gsLst>
                  <a:lin ang="540000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" name="Straight Arrow Connector 12"/>
              <p:cNvCxnSpPr/>
              <p:nvPr/>
            </p:nvCxnSpPr>
            <p:spPr bwMode="auto">
              <a:xfrm>
                <a:off x="459360" y="1564849"/>
                <a:ext cx="565609" cy="0"/>
              </a:xfrm>
              <a:prstGeom prst="straightConnector1">
                <a:avLst/>
              </a:prstGeom>
              <a:solidFill>
                <a:srgbClr val="E3DEE9"/>
              </a:solidFill>
              <a:ln w="12700" cap="flat" cmpd="sng" algn="ctr">
                <a:solidFill>
                  <a:srgbClr val="040123"/>
                </a:solidFill>
                <a:prstDash val="solid"/>
                <a:round/>
                <a:headEnd type="oval" w="med" len="med"/>
                <a:tailEnd type="none"/>
              </a:ln>
              <a:effectLst/>
            </p:spPr>
          </p:cxnSp>
          <p:cxnSp>
            <p:nvCxnSpPr>
              <p:cNvPr id="7" name="Straight Arrow Connector 30"/>
              <p:cNvCxnSpPr/>
              <p:nvPr/>
            </p:nvCxnSpPr>
            <p:spPr bwMode="auto">
              <a:xfrm>
                <a:off x="459360" y="2519958"/>
                <a:ext cx="1187778" cy="0"/>
              </a:xfrm>
              <a:prstGeom prst="straightConnector1">
                <a:avLst/>
              </a:prstGeom>
              <a:solidFill>
                <a:srgbClr val="E3DEE9"/>
              </a:solidFill>
              <a:ln w="12700" cap="flat" cmpd="sng" algn="ctr">
                <a:solidFill>
                  <a:srgbClr val="040123"/>
                </a:solidFill>
                <a:prstDash val="solid"/>
                <a:round/>
                <a:headEnd type="oval" w="med" len="med"/>
                <a:tailEnd type="none"/>
              </a:ln>
              <a:effectLst/>
            </p:spPr>
          </p:cxnSp>
          <p:cxnSp>
            <p:nvCxnSpPr>
              <p:cNvPr id="8" name="Straight Arrow Connector 31"/>
              <p:cNvCxnSpPr/>
              <p:nvPr/>
            </p:nvCxnSpPr>
            <p:spPr bwMode="auto">
              <a:xfrm>
                <a:off x="459360" y="3495285"/>
                <a:ext cx="688157" cy="0"/>
              </a:xfrm>
              <a:prstGeom prst="straightConnector1">
                <a:avLst/>
              </a:prstGeom>
              <a:solidFill>
                <a:srgbClr val="E3DEE9"/>
              </a:solidFill>
              <a:ln w="12700" cap="flat" cmpd="sng" algn="ctr">
                <a:solidFill>
                  <a:srgbClr val="040123"/>
                </a:solidFill>
                <a:prstDash val="solid"/>
                <a:round/>
                <a:headEnd type="oval" w="med" len="med"/>
                <a:tailEnd type="none"/>
              </a:ln>
              <a:effectLst/>
            </p:spPr>
          </p:cxnSp>
          <p:cxnSp>
            <p:nvCxnSpPr>
              <p:cNvPr id="9" name="Straight Arrow Connector 32"/>
              <p:cNvCxnSpPr/>
              <p:nvPr/>
            </p:nvCxnSpPr>
            <p:spPr bwMode="auto">
              <a:xfrm>
                <a:off x="459360" y="4452820"/>
                <a:ext cx="1630837" cy="0"/>
              </a:xfrm>
              <a:prstGeom prst="straightConnector1">
                <a:avLst/>
              </a:prstGeom>
              <a:solidFill>
                <a:srgbClr val="E3DEE9"/>
              </a:solidFill>
              <a:ln w="12700" cap="flat" cmpd="sng" algn="ctr">
                <a:solidFill>
                  <a:srgbClr val="040123"/>
                </a:solidFill>
                <a:prstDash val="solid"/>
                <a:round/>
                <a:headEnd type="oval" w="med" len="med"/>
                <a:tailEnd type="none"/>
              </a:ln>
              <a:effectLst/>
            </p:spPr>
          </p:cxnSp>
        </p:grpSp>
        <p:grpSp>
          <p:nvGrpSpPr>
            <p:cNvPr id="20" name="กลุ่ม 19"/>
            <p:cNvGrpSpPr/>
            <p:nvPr/>
          </p:nvGrpSpPr>
          <p:grpSpPr>
            <a:xfrm>
              <a:off x="1403648" y="1518171"/>
              <a:ext cx="4788024" cy="276999"/>
              <a:chOff x="1403648" y="1455455"/>
              <a:chExt cx="4788024" cy="276999"/>
            </a:xfrm>
          </p:grpSpPr>
          <p:sp>
            <p:nvSpPr>
              <p:cNvPr id="18" name="สี่เหลี่ยมผืนผ้า 17"/>
              <p:cNvSpPr/>
              <p:nvPr/>
            </p:nvSpPr>
            <p:spPr>
              <a:xfrm>
                <a:off x="1619672" y="1455455"/>
                <a:ext cx="4572000" cy="2769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th-TH" sz="1200" b="1" dirty="0" smtClean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 กลุ่ม </a:t>
                </a:r>
                <a:r>
                  <a:rPr lang="en-US" sz="1200" b="1" dirty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Pre-aging </a:t>
                </a:r>
                <a:r>
                  <a:rPr lang="th-TH" sz="1200" b="1" dirty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/ กลุ่มผู้สูงอายุ มีพฤติกรรมที่พึงประสงค์</a:t>
                </a:r>
                <a:endParaRPr lang="en-US" sz="1200" b="1" dirty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endParaRPr>
              </a:p>
            </p:txBody>
          </p:sp>
          <p:sp>
            <p:nvSpPr>
              <p:cNvPr id="19" name="สี่เหลี่ยมผืนผ้า 18"/>
              <p:cNvSpPr/>
              <p:nvPr/>
            </p:nvSpPr>
            <p:spPr>
              <a:xfrm>
                <a:off x="1403648" y="1464747"/>
                <a:ext cx="309700" cy="2616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th-TH" sz="1100" b="1" dirty="0" smtClean="0">
                    <a:solidFill>
                      <a:schemeClr val="accent4">
                        <a:lumMod val="50000"/>
                      </a:schemeClr>
                    </a:solidFill>
                    <a:latin typeface="Kanit Thin" pitchFamily="2" charset="-34"/>
                    <a:cs typeface="Kanit Thin" pitchFamily="2" charset="-34"/>
                  </a:rPr>
                  <a:t>2 </a:t>
                </a:r>
                <a:endParaRPr lang="th-TH" sz="1100" b="1" dirty="0">
                  <a:latin typeface="Kanit Thin" pitchFamily="2" charset="-34"/>
                  <a:cs typeface="Kanit Thin" pitchFamily="2" charset="-34"/>
                </a:endParaRPr>
              </a:p>
            </p:txBody>
          </p:sp>
        </p:grpSp>
        <p:grpSp>
          <p:nvGrpSpPr>
            <p:cNvPr id="21" name="กลุ่ม 20"/>
            <p:cNvGrpSpPr/>
            <p:nvPr/>
          </p:nvGrpSpPr>
          <p:grpSpPr>
            <a:xfrm>
              <a:off x="1043608" y="1131590"/>
              <a:ext cx="4788024" cy="276999"/>
              <a:chOff x="1403648" y="1491630"/>
              <a:chExt cx="4788024" cy="276999"/>
            </a:xfrm>
          </p:grpSpPr>
          <p:sp>
            <p:nvSpPr>
              <p:cNvPr id="22" name="สี่เหลี่ยมผืนผ้า 21"/>
              <p:cNvSpPr/>
              <p:nvPr/>
            </p:nvSpPr>
            <p:spPr>
              <a:xfrm>
                <a:off x="1619672" y="1491630"/>
                <a:ext cx="4572000" cy="2769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th-TH" sz="1200" b="1" dirty="0" smtClean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 กลุ่ม </a:t>
                </a:r>
                <a:r>
                  <a:rPr lang="en-US" sz="1200" b="1" dirty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Pre-aging </a:t>
                </a:r>
                <a:r>
                  <a:rPr lang="th-TH" sz="1200" b="1" dirty="0" smtClean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ได้รับ</a:t>
                </a:r>
                <a:r>
                  <a:rPr lang="th-TH" sz="1200" b="1" dirty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การเตรียมความ</a:t>
                </a:r>
                <a:r>
                  <a:rPr lang="th-TH" sz="1200" b="1" dirty="0" smtClean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พร้อมใน</a:t>
                </a:r>
                <a:r>
                  <a:rPr lang="th-TH" sz="1200" b="1" dirty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การดูแลสุขภาพตนเอง </a:t>
                </a:r>
              </a:p>
            </p:txBody>
          </p:sp>
          <p:sp>
            <p:nvSpPr>
              <p:cNvPr id="23" name="สี่เหลี่ยมผืนผ้า 22"/>
              <p:cNvSpPr/>
              <p:nvPr/>
            </p:nvSpPr>
            <p:spPr>
              <a:xfrm>
                <a:off x="1403648" y="1491630"/>
                <a:ext cx="279244" cy="2616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th-TH" sz="1100" b="1" dirty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1</a:t>
                </a:r>
                <a:r>
                  <a:rPr lang="th-TH" sz="1100" b="1" dirty="0" smtClean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 </a:t>
                </a:r>
                <a:endParaRPr lang="th-TH" sz="1100" b="1" dirty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endParaRPr>
              </a:p>
            </p:txBody>
          </p:sp>
        </p:grpSp>
        <p:grpSp>
          <p:nvGrpSpPr>
            <p:cNvPr id="24" name="กลุ่ม 23"/>
            <p:cNvGrpSpPr/>
            <p:nvPr/>
          </p:nvGrpSpPr>
          <p:grpSpPr>
            <a:xfrm>
              <a:off x="1043608" y="1914386"/>
              <a:ext cx="4788024" cy="276999"/>
              <a:chOff x="1403648" y="1491630"/>
              <a:chExt cx="4788024" cy="276999"/>
            </a:xfrm>
          </p:grpSpPr>
          <p:sp>
            <p:nvSpPr>
              <p:cNvPr id="25" name="สี่เหลี่ยมผืนผ้า 24"/>
              <p:cNvSpPr/>
              <p:nvPr/>
            </p:nvSpPr>
            <p:spPr>
              <a:xfrm>
                <a:off x="1619672" y="1491630"/>
                <a:ext cx="4572000" cy="2769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th-TH" sz="1200" b="1" dirty="0" smtClean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 ผู้สูงอายุ</a:t>
                </a:r>
                <a:r>
                  <a:rPr lang="th-TH" sz="1200" b="1" dirty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ได้รับการคัดกรองสุขภาพกลุ่มเสี่ยงได้รับ</a:t>
                </a:r>
                <a:r>
                  <a:rPr lang="th-TH" sz="1200" b="1" dirty="0" smtClean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การดูแล</a:t>
                </a:r>
                <a:r>
                  <a:rPr lang="th-TH" sz="1200" b="1" dirty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และส่งต่อ</a:t>
                </a:r>
              </a:p>
            </p:txBody>
          </p:sp>
          <p:sp>
            <p:nvSpPr>
              <p:cNvPr id="26" name="สี่เหลี่ยมผืนผ้า 25"/>
              <p:cNvSpPr/>
              <p:nvPr/>
            </p:nvSpPr>
            <p:spPr>
              <a:xfrm>
                <a:off x="1403648" y="1491630"/>
                <a:ext cx="311304" cy="2616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th-TH" sz="1100" b="1" dirty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3</a:t>
                </a:r>
                <a:r>
                  <a:rPr lang="th-TH" sz="1100" b="1" dirty="0" smtClean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 </a:t>
                </a:r>
                <a:endParaRPr lang="th-TH" sz="1100" b="1" dirty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endParaRPr>
              </a:p>
            </p:txBody>
          </p:sp>
        </p:grpSp>
        <p:grpSp>
          <p:nvGrpSpPr>
            <p:cNvPr id="27" name="กลุ่ม 26"/>
            <p:cNvGrpSpPr/>
            <p:nvPr/>
          </p:nvGrpSpPr>
          <p:grpSpPr>
            <a:xfrm>
              <a:off x="1691680" y="2274426"/>
              <a:ext cx="4788024" cy="276999"/>
              <a:chOff x="1403648" y="1491630"/>
              <a:chExt cx="4788024" cy="276999"/>
            </a:xfrm>
          </p:grpSpPr>
          <p:sp>
            <p:nvSpPr>
              <p:cNvPr id="28" name="สี่เหลี่ยมผืนผ้า 27"/>
              <p:cNvSpPr/>
              <p:nvPr/>
            </p:nvSpPr>
            <p:spPr>
              <a:xfrm>
                <a:off x="1619672" y="1491630"/>
                <a:ext cx="4572000" cy="2769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th-TH" sz="1200" b="1" dirty="0" smtClean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 กลุ่ม</a:t>
                </a:r>
                <a:r>
                  <a:rPr lang="th-TH" sz="1200" b="1" dirty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พึ่งพิงได้รับการดูแลได้คุณภาพตามมาตรฐาน </a:t>
                </a:r>
              </a:p>
            </p:txBody>
          </p:sp>
          <p:sp>
            <p:nvSpPr>
              <p:cNvPr id="29" name="สี่เหลี่ยมผืนผ้า 28"/>
              <p:cNvSpPr/>
              <p:nvPr/>
            </p:nvSpPr>
            <p:spPr>
              <a:xfrm>
                <a:off x="1403648" y="1491630"/>
                <a:ext cx="316112" cy="2616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th-TH" sz="1100" b="1" dirty="0" smtClean="0">
                    <a:solidFill>
                      <a:srgbClr val="29123A"/>
                    </a:solidFill>
                    <a:latin typeface="Kanit Thin" pitchFamily="2" charset="-34"/>
                    <a:cs typeface="Kanit Thin" pitchFamily="2" charset="-34"/>
                  </a:rPr>
                  <a:t>4 </a:t>
                </a:r>
                <a:endParaRPr lang="th-TH" sz="1100" b="1" dirty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915816" y="3291830"/>
            <a:ext cx="6372200" cy="1265947"/>
            <a:chOff x="2519264" y="3147814"/>
            <a:chExt cx="6372200" cy="1265947"/>
          </a:xfrm>
        </p:grpSpPr>
        <p:grpSp>
          <p:nvGrpSpPr>
            <p:cNvPr id="13" name="Group 12"/>
            <p:cNvGrpSpPr/>
            <p:nvPr/>
          </p:nvGrpSpPr>
          <p:grpSpPr>
            <a:xfrm>
              <a:off x="2519264" y="3147814"/>
              <a:ext cx="3257144" cy="434950"/>
              <a:chOff x="2519264" y="3147814"/>
              <a:chExt cx="3257144" cy="434950"/>
            </a:xfrm>
          </p:grpSpPr>
          <p:sp>
            <p:nvSpPr>
              <p:cNvPr id="38" name="วงรี 1026"/>
              <p:cNvSpPr/>
              <p:nvPr/>
            </p:nvSpPr>
            <p:spPr>
              <a:xfrm>
                <a:off x="2735288" y="3504952"/>
                <a:ext cx="1872208" cy="77812"/>
              </a:xfrm>
              <a:prstGeom prst="ellipse">
                <a:avLst/>
              </a:prstGeom>
              <a:solidFill>
                <a:srgbClr val="CCC1DA">
                  <a:alpha val="7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800">
                  <a:latin typeface="Kanit Thin" pitchFamily="2" charset="-34"/>
                  <a:cs typeface="Kanit Thin" pitchFamily="2" charset="-34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1865F192-74EF-442B-ADC4-FC58C0568DD2}"/>
                  </a:ext>
                </a:extLst>
              </p:cNvPr>
              <p:cNvSpPr txBox="1"/>
              <p:nvPr/>
            </p:nvSpPr>
            <p:spPr>
              <a:xfrm>
                <a:off x="2519264" y="3147814"/>
                <a:ext cx="3257144" cy="246221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h-TH" sz="1600" b="1" dirty="0" smtClean="0">
                    <a:solidFill>
                      <a:schemeClr val="bg2">
                        <a:lumMod val="10000"/>
                      </a:schemeClr>
                    </a:solidFill>
                    <a:latin typeface="Kanit Thin" pitchFamily="2" charset="-34"/>
                    <a:ea typeface="Open Sans" panose="020B0606030504020204" pitchFamily="34" charset="0"/>
                    <a:cs typeface="Kanit Thin" pitchFamily="2" charset="-34"/>
                  </a:rPr>
                  <a:t>    </a:t>
                </a:r>
                <a:r>
                  <a:rPr lang="en-US" sz="1600" b="1" dirty="0" smtClean="0">
                    <a:solidFill>
                      <a:schemeClr val="bg2">
                        <a:lumMod val="10000"/>
                      </a:schemeClr>
                    </a:solidFill>
                    <a:latin typeface="Kanit Thin" pitchFamily="2" charset="-34"/>
                    <a:ea typeface="Open Sans" panose="020B0606030504020204" pitchFamily="34" charset="0"/>
                    <a:cs typeface="Kanit Thin" pitchFamily="2" charset="-34"/>
                  </a:rPr>
                  <a:t>KPI </a:t>
                </a:r>
                <a:r>
                  <a:rPr lang="en-US" sz="1400" b="1" dirty="0" smtClean="0">
                    <a:solidFill>
                      <a:schemeClr val="bg2">
                        <a:lumMod val="10000"/>
                      </a:schemeClr>
                    </a:solidFill>
                    <a:latin typeface="Kanit Thin" pitchFamily="2" charset="-34"/>
                    <a:ea typeface="Open Sans" panose="020B0606030504020204" pitchFamily="34" charset="0"/>
                    <a:cs typeface="Kanit Thin" pitchFamily="2" charset="-34"/>
                  </a:rPr>
                  <a:t>: </a:t>
                </a:r>
                <a:r>
                  <a:rPr lang="th-TH" sz="1400" b="1" dirty="0" smtClean="0">
                    <a:solidFill>
                      <a:schemeClr val="bg2">
                        <a:lumMod val="10000"/>
                      </a:schemeClr>
                    </a:solidFill>
                    <a:latin typeface="Kanit Thin" pitchFamily="2" charset="-34"/>
                    <a:ea typeface="Open Sans" panose="020B0606030504020204" pitchFamily="34" charset="0"/>
                    <a:cs typeface="Kanit Thin" pitchFamily="2" charset="-34"/>
                  </a:rPr>
                  <a:t>ตัวชี้วัดความสำเร็จ</a:t>
                </a:r>
                <a:endParaRPr lang="en-US" sz="1400" b="1" dirty="0">
                  <a:solidFill>
                    <a:schemeClr val="bg2">
                      <a:lumMod val="10000"/>
                    </a:schemeClr>
                  </a:solidFill>
                  <a:latin typeface="Kanit Thin" pitchFamily="2" charset="-34"/>
                  <a:ea typeface="Open Sans" panose="020B0606030504020204" pitchFamily="34" charset="0"/>
                  <a:cs typeface="Kanit Thin" pitchFamily="2" charset="-34"/>
                </a:endParaRPr>
              </a:p>
            </p:txBody>
          </p:sp>
        </p:grpSp>
        <p:sp>
          <p:nvSpPr>
            <p:cNvPr id="52" name="สี่เหลี่ยมผืนผ้า 51"/>
            <p:cNvSpPr/>
            <p:nvPr/>
          </p:nvSpPr>
          <p:spPr>
            <a:xfrm>
              <a:off x="2591272" y="3582764"/>
              <a:ext cx="63001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200" b="1" dirty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 1. ระดับความสำเร็จของสูงอายุได้รับการคัด</a:t>
              </a:r>
              <a:r>
                <a:rPr lang="th-TH" sz="1200" b="1" dirty="0" smtClean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กรอง ร้อย</a:t>
              </a:r>
              <a:r>
                <a:rPr lang="th-TH" sz="1200" b="1" dirty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ละ </a:t>
              </a:r>
              <a:r>
                <a:rPr lang="th-TH" sz="1200" b="1" dirty="0">
                  <a:solidFill>
                    <a:srgbClr val="FF0000"/>
                  </a:solidFill>
                  <a:latin typeface="Kanit Thin" pitchFamily="2" charset="-34"/>
                  <a:cs typeface="Kanit Thin" pitchFamily="2" charset="-34"/>
                </a:rPr>
                <a:t>80</a:t>
              </a:r>
              <a:r>
                <a:rPr lang="th-TH" sz="1200" b="1" dirty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 กลุ่มเสี่ยงหกล้มและสมองเสื่อม </a:t>
              </a:r>
              <a:r>
                <a:rPr lang="th-TH" sz="1200" b="1" dirty="0" smtClean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/>
              </a:r>
              <a:br>
                <a:rPr lang="th-TH" sz="1200" b="1" dirty="0" smtClean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</a:br>
              <a:r>
                <a:rPr lang="th-TH" sz="1200" b="1" dirty="0" smtClean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     ได้รับ</a:t>
              </a:r>
              <a:r>
                <a:rPr lang="th-TH" sz="1200" b="1" dirty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การ</a:t>
              </a:r>
              <a:r>
                <a:rPr lang="th-TH" sz="1200" b="1" dirty="0" smtClean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ดูแลแก้ไขปัญหา ป้องกัน</a:t>
              </a:r>
              <a:r>
                <a:rPr lang="th-TH" sz="1200" b="1" dirty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ปัจจัยเสี่ยงและการส่ง</a:t>
              </a:r>
              <a:r>
                <a:rPr lang="th-TH" sz="1200" b="1" dirty="0" smtClean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ต่อ ร้อย</a:t>
              </a:r>
              <a:r>
                <a:rPr lang="th-TH" sz="1200" b="1" dirty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ละ </a:t>
              </a:r>
              <a:r>
                <a:rPr lang="th-TH" sz="1200" b="1" dirty="0">
                  <a:solidFill>
                    <a:srgbClr val="FF0000"/>
                  </a:solidFill>
                  <a:latin typeface="Kanit Thin" pitchFamily="2" charset="-34"/>
                  <a:cs typeface="Kanit Thin" pitchFamily="2" charset="-34"/>
                </a:rPr>
                <a:t>100</a:t>
              </a:r>
            </a:p>
            <a:p>
              <a:r>
                <a:rPr lang="th-TH" sz="1200" b="1" dirty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 </a:t>
              </a:r>
              <a:r>
                <a:rPr lang="th-TH" sz="1200" b="1" dirty="0" smtClean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2. ร้อย</a:t>
              </a:r>
              <a:r>
                <a:rPr lang="th-TH" sz="1200" b="1" dirty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ละความสำเร็จคลินิกผู้สูงอายุ  </a:t>
              </a:r>
            </a:p>
            <a:p>
              <a:r>
                <a:rPr lang="th-TH" sz="1200" b="1" dirty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 </a:t>
              </a:r>
              <a:r>
                <a:rPr lang="th-TH" sz="1200" b="1" dirty="0" smtClean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3</a:t>
              </a:r>
              <a:r>
                <a:rPr lang="th-TH" sz="1200" b="1" dirty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. ผู้สูงอายุพึ่งพิงได้รับการดูแลตาม </a:t>
              </a:r>
              <a:r>
                <a:rPr lang="en-US" sz="1200" b="1" dirty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Care Plan </a:t>
              </a:r>
              <a:r>
                <a:rPr lang="th-TH" sz="1200" b="1" dirty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ร้อยละ </a:t>
              </a:r>
              <a:r>
                <a:rPr lang="th-TH" sz="1200" b="1" dirty="0">
                  <a:solidFill>
                    <a:srgbClr val="FF0000"/>
                  </a:solidFill>
                  <a:latin typeface="Kanit Thin" pitchFamily="2" charset="-34"/>
                  <a:cs typeface="Kanit Thin" pitchFamily="2" charset="-34"/>
                </a:rPr>
                <a:t>80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5576" y="3003798"/>
            <a:ext cx="2289700" cy="2102490"/>
            <a:chOff x="598370" y="3090416"/>
            <a:chExt cx="2101422" cy="1929606"/>
          </a:xfrm>
        </p:grpSpPr>
        <p:grpSp>
          <p:nvGrpSpPr>
            <p:cNvPr id="45" name="กลุ่ม 44"/>
            <p:cNvGrpSpPr/>
            <p:nvPr/>
          </p:nvGrpSpPr>
          <p:grpSpPr>
            <a:xfrm>
              <a:off x="598370" y="3090416"/>
              <a:ext cx="2101422" cy="1929606"/>
              <a:chOff x="960812" y="1600112"/>
              <a:chExt cx="3072172" cy="2820988"/>
            </a:xfrm>
          </p:grpSpPr>
          <p:sp>
            <p:nvSpPr>
              <p:cNvPr id="31" name="Freeform: Shape 18">
                <a:extLst>
                  <a:ext uri="{FF2B5EF4-FFF2-40B4-BE49-F238E27FC236}">
                    <a16:creationId xmlns="" xmlns:a16="http://schemas.microsoft.com/office/drawing/2014/main" id="{7231CC5C-4F85-4C74-9657-42818F2A7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388" y="1785879"/>
                <a:ext cx="1717455" cy="2455183"/>
              </a:xfrm>
              <a:custGeom>
                <a:avLst/>
                <a:gdLst>
                  <a:gd name="connsiteX0" fmla="*/ 1224035 w 1717455"/>
                  <a:gd name="connsiteY0" fmla="*/ 0 h 2455183"/>
                  <a:gd name="connsiteX1" fmla="*/ 1224035 w 1717455"/>
                  <a:gd name="connsiteY1" fmla="*/ 453463 h 2455183"/>
                  <a:gd name="connsiteX2" fmla="*/ 1070221 w 1717455"/>
                  <a:gd name="connsiteY2" fmla="*/ 468969 h 2455183"/>
                  <a:gd name="connsiteX3" fmla="*/ 439318 w 1717455"/>
                  <a:gd name="connsiteY3" fmla="*/ 1243060 h 2455183"/>
                  <a:gd name="connsiteX4" fmla="*/ 1229462 w 1717455"/>
                  <a:gd name="connsiteY4" fmla="*/ 2033204 h 2455183"/>
                  <a:gd name="connsiteX5" fmla="*/ 1537022 w 1717455"/>
                  <a:gd name="connsiteY5" fmla="*/ 1971111 h 2455183"/>
                  <a:gd name="connsiteX6" fmla="*/ 1548043 w 1717455"/>
                  <a:gd name="connsiteY6" fmla="*/ 1965129 h 2455183"/>
                  <a:gd name="connsiteX7" fmla="*/ 1717455 w 1717455"/>
                  <a:gd name="connsiteY7" fmla="*/ 2350685 h 2455183"/>
                  <a:gd name="connsiteX8" fmla="*/ 104199 w 1717455"/>
                  <a:gd name="connsiteY8" fmla="*/ 1722529 h 2455183"/>
                  <a:gd name="connsiteX9" fmla="*/ 731173 w 1717455"/>
                  <a:gd name="connsiteY9" fmla="*/ 104226 h 2455183"/>
                  <a:gd name="connsiteX10" fmla="*/ 1224035 w 1717455"/>
                  <a:gd name="connsiteY10" fmla="*/ 0 h 2455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455" h="2455183">
                    <a:moveTo>
                      <a:pt x="1224035" y="0"/>
                    </a:moveTo>
                    <a:lnTo>
                      <a:pt x="1224035" y="453463"/>
                    </a:lnTo>
                    <a:lnTo>
                      <a:pt x="1070221" y="468969"/>
                    </a:lnTo>
                    <a:cubicBezTo>
                      <a:pt x="710166" y="542647"/>
                      <a:pt x="439318" y="861224"/>
                      <a:pt x="439318" y="1243060"/>
                    </a:cubicBezTo>
                    <a:cubicBezTo>
                      <a:pt x="439318" y="1679444"/>
                      <a:pt x="793078" y="2033204"/>
                      <a:pt x="1229462" y="2033204"/>
                    </a:cubicBezTo>
                    <a:cubicBezTo>
                      <a:pt x="1338558" y="2033204"/>
                      <a:pt x="1442490" y="2011094"/>
                      <a:pt x="1537022" y="1971111"/>
                    </a:cubicBezTo>
                    <a:lnTo>
                      <a:pt x="1548043" y="1965129"/>
                    </a:lnTo>
                    <a:lnTo>
                      <a:pt x="1717455" y="2350685"/>
                    </a:lnTo>
                    <a:cubicBezTo>
                      <a:pt x="1098864" y="2624138"/>
                      <a:pt x="376894" y="2342280"/>
                      <a:pt x="104199" y="1722529"/>
                    </a:cubicBezTo>
                    <a:cubicBezTo>
                      <a:pt x="-168495" y="1102217"/>
                      <a:pt x="112581" y="377679"/>
                      <a:pt x="731173" y="104226"/>
                    </a:cubicBezTo>
                    <a:cubicBezTo>
                      <a:pt x="886520" y="35863"/>
                      <a:pt x="1054160" y="0"/>
                      <a:pt x="1224035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Freeform: Shape 19">
                <a:extLst>
                  <a:ext uri="{FF2B5EF4-FFF2-40B4-BE49-F238E27FC236}">
                    <a16:creationId xmlns="" xmlns:a16="http://schemas.microsoft.com/office/drawing/2014/main" id="{213B813C-B670-4216-B17F-DD626DB46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733" y="3178905"/>
                <a:ext cx="1075109" cy="1147916"/>
              </a:xfrm>
              <a:custGeom>
                <a:avLst/>
                <a:gdLst>
                  <a:gd name="connsiteX0" fmla="*/ 461793 w 1075109"/>
                  <a:gd name="connsiteY0" fmla="*/ 0 h 1147916"/>
                  <a:gd name="connsiteX1" fmla="*/ 1075109 w 1075109"/>
                  <a:gd name="connsiteY1" fmla="*/ 129283 h 1147916"/>
                  <a:gd name="connsiteX2" fmla="*/ 249725 w 1075109"/>
                  <a:gd name="connsiteY2" fmla="*/ 1147916 h 1147916"/>
                  <a:gd name="connsiteX3" fmla="*/ 0 w 1075109"/>
                  <a:gd name="connsiteY3" fmla="*/ 579976 h 1147916"/>
                  <a:gd name="connsiteX4" fmla="*/ 127193 w 1075109"/>
                  <a:gd name="connsiteY4" fmla="*/ 510938 h 1147916"/>
                  <a:gd name="connsiteX5" fmla="*/ 459507 w 1075109"/>
                  <a:gd name="connsiteY5" fmla="*/ 14980 h 114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5109" h="1147916">
                    <a:moveTo>
                      <a:pt x="461793" y="0"/>
                    </a:moveTo>
                    <a:lnTo>
                      <a:pt x="1075109" y="129283"/>
                    </a:lnTo>
                    <a:cubicBezTo>
                      <a:pt x="979545" y="581863"/>
                      <a:pt x="672562" y="960981"/>
                      <a:pt x="249725" y="1147916"/>
                    </a:cubicBezTo>
                    <a:lnTo>
                      <a:pt x="0" y="579976"/>
                    </a:lnTo>
                    <a:lnTo>
                      <a:pt x="127193" y="510938"/>
                    </a:lnTo>
                    <a:cubicBezTo>
                      <a:pt x="295337" y="397342"/>
                      <a:pt x="417405" y="220725"/>
                      <a:pt x="459507" y="14980"/>
                    </a:cubicBezTo>
                    <a:close/>
                  </a:path>
                </a:pathLst>
              </a:custGeom>
              <a:solidFill>
                <a:srgbClr val="2B256F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="" xmlns:a16="http://schemas.microsoft.com/office/drawing/2014/main" id="{810CCF5C-7B2A-4D93-B0BE-5697F1820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050" y="1796962"/>
                <a:ext cx="684213" cy="1228725"/>
              </a:xfrm>
              <a:custGeom>
                <a:avLst/>
                <a:gdLst>
                  <a:gd name="T0" fmla="*/ 0 w 1224"/>
                  <a:gd name="T1" fmla="*/ 0 h 2191"/>
                  <a:gd name="T2" fmla="*/ 1224 w 1224"/>
                  <a:gd name="T3" fmla="*/ 374 h 2191"/>
                  <a:gd name="T4" fmla="*/ 0 w 1224"/>
                  <a:gd name="T5" fmla="*/ 2191 h 2191"/>
                  <a:gd name="T6" fmla="*/ 0 w 1224"/>
                  <a:gd name="T7" fmla="*/ 0 h 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4" h="2191">
                    <a:moveTo>
                      <a:pt x="0" y="0"/>
                    </a:moveTo>
                    <a:cubicBezTo>
                      <a:pt x="436" y="0"/>
                      <a:pt x="862" y="130"/>
                      <a:pt x="1224" y="374"/>
                    </a:cubicBezTo>
                    <a:lnTo>
                      <a:pt x="0" y="219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7463" cap="flat">
                <a:noFill/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Freeform: Shape 21">
                <a:extLst>
                  <a:ext uri="{FF2B5EF4-FFF2-40B4-BE49-F238E27FC236}">
                    <a16:creationId xmlns="" xmlns:a16="http://schemas.microsoft.com/office/drawing/2014/main" id="{3F8E67C5-A2D9-4AA7-B668-DD9ABF411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425" y="1620750"/>
                <a:ext cx="1248559" cy="1744663"/>
              </a:xfrm>
              <a:custGeom>
                <a:avLst/>
                <a:gdLst>
                  <a:gd name="connsiteX0" fmla="*/ 507193 w 1248559"/>
                  <a:gd name="connsiteY0" fmla="*/ 0 h 1744663"/>
                  <a:gd name="connsiteX1" fmla="*/ 1212651 w 1248559"/>
                  <a:gd name="connsiteY1" fmla="*/ 1744663 h 1744663"/>
                  <a:gd name="connsiteX2" fmla="*/ 350037 w 1248559"/>
                  <a:gd name="connsiteY2" fmla="*/ 1562629 h 1744663"/>
                  <a:gd name="connsiteX3" fmla="*/ 364489 w 1248559"/>
                  <a:gd name="connsiteY3" fmla="*/ 1419272 h 1744663"/>
                  <a:gd name="connsiteX4" fmla="*/ 16122 w 1248559"/>
                  <a:gd name="connsiteY4" fmla="*/ 764072 h 1744663"/>
                  <a:gd name="connsiteX5" fmla="*/ 0 w 1248559"/>
                  <a:gd name="connsiteY5" fmla="*/ 755321 h 174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8559" h="1744663">
                    <a:moveTo>
                      <a:pt x="507193" y="0"/>
                    </a:moveTo>
                    <a:cubicBezTo>
                      <a:pt x="1074627" y="383087"/>
                      <a:pt x="1352976" y="1073106"/>
                      <a:pt x="1212651" y="1744663"/>
                    </a:cubicBezTo>
                    <a:lnTo>
                      <a:pt x="350037" y="1562629"/>
                    </a:lnTo>
                    <a:lnTo>
                      <a:pt x="364489" y="1419272"/>
                    </a:lnTo>
                    <a:cubicBezTo>
                      <a:pt x="364489" y="1146532"/>
                      <a:pt x="226302" y="906067"/>
                      <a:pt x="16122" y="764072"/>
                    </a:cubicBezTo>
                    <a:lnTo>
                      <a:pt x="0" y="755321"/>
                    </a:lnTo>
                    <a:close/>
                  </a:path>
                </a:pathLst>
              </a:custGeom>
              <a:solidFill>
                <a:srgbClr val="515081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="" xmlns:a16="http://schemas.microsoft.com/office/drawing/2014/main" id="{0FB272CB-C45D-4915-8FDE-00996B98B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050" y="2006512"/>
                <a:ext cx="1300163" cy="1271588"/>
              </a:xfrm>
              <a:custGeom>
                <a:avLst/>
                <a:gdLst>
                  <a:gd name="T0" fmla="*/ 1224 w 2327"/>
                  <a:gd name="T1" fmla="*/ 0 h 2268"/>
                  <a:gd name="T2" fmla="*/ 2144 w 2327"/>
                  <a:gd name="T3" fmla="*/ 2268 h 2268"/>
                  <a:gd name="T4" fmla="*/ 0 w 2327"/>
                  <a:gd name="T5" fmla="*/ 1817 h 2268"/>
                  <a:gd name="T6" fmla="*/ 1224 w 2327"/>
                  <a:gd name="T7" fmla="*/ 0 h 2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7" h="2268">
                    <a:moveTo>
                      <a:pt x="1224" y="0"/>
                    </a:moveTo>
                    <a:cubicBezTo>
                      <a:pt x="1964" y="498"/>
                      <a:pt x="2327" y="1395"/>
                      <a:pt x="2144" y="2268"/>
                    </a:cubicBezTo>
                    <a:lnTo>
                      <a:pt x="0" y="1817"/>
                    </a:lnTo>
                    <a:lnTo>
                      <a:pt x="1224" y="0"/>
                    </a:lnTo>
                    <a:close/>
                  </a:path>
                </a:pathLst>
              </a:custGeom>
              <a:noFill/>
              <a:ln w="17463" cap="flat">
                <a:noFill/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" name="Freeform 21">
                <a:extLst>
                  <a:ext uri="{FF2B5EF4-FFF2-40B4-BE49-F238E27FC236}">
                    <a16:creationId xmlns="" xmlns:a16="http://schemas.microsoft.com/office/drawing/2014/main" id="{1F1F44DD-5A32-4300-ACED-CBC205D5C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050" y="3025687"/>
                <a:ext cx="1198563" cy="1122363"/>
              </a:xfrm>
              <a:custGeom>
                <a:avLst/>
                <a:gdLst>
                  <a:gd name="T0" fmla="*/ 2144 w 2144"/>
                  <a:gd name="T1" fmla="*/ 451 h 2004"/>
                  <a:gd name="T2" fmla="*/ 883 w 2144"/>
                  <a:gd name="T3" fmla="*/ 2004 h 2004"/>
                  <a:gd name="T4" fmla="*/ 0 w 2144"/>
                  <a:gd name="T5" fmla="*/ 0 h 2004"/>
                  <a:gd name="T6" fmla="*/ 2144 w 2144"/>
                  <a:gd name="T7" fmla="*/ 451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4" h="2004">
                    <a:moveTo>
                      <a:pt x="2144" y="451"/>
                    </a:moveTo>
                    <a:cubicBezTo>
                      <a:pt x="1998" y="1141"/>
                      <a:pt x="1529" y="1719"/>
                      <a:pt x="883" y="2004"/>
                    </a:cubicBezTo>
                    <a:lnTo>
                      <a:pt x="0" y="0"/>
                    </a:lnTo>
                    <a:lnTo>
                      <a:pt x="2144" y="451"/>
                    </a:lnTo>
                    <a:close/>
                  </a:path>
                </a:pathLst>
              </a:custGeom>
              <a:noFill/>
              <a:ln w="17463" cap="flat">
                <a:noFill/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Freeform 23">
                <a:extLst>
                  <a:ext uri="{FF2B5EF4-FFF2-40B4-BE49-F238E27FC236}">
                    <a16:creationId xmlns="" xmlns:a16="http://schemas.microsoft.com/office/drawing/2014/main" id="{60AB925F-7359-4BF6-911A-6F31E7FD4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812" y="1796962"/>
                <a:ext cx="1885950" cy="2624138"/>
              </a:xfrm>
              <a:custGeom>
                <a:avLst/>
                <a:gdLst>
                  <a:gd name="T0" fmla="*/ 3375 w 3375"/>
                  <a:gd name="T1" fmla="*/ 4195 h 4683"/>
                  <a:gd name="T2" fmla="*/ 488 w 3375"/>
                  <a:gd name="T3" fmla="*/ 3074 h 4683"/>
                  <a:gd name="T4" fmla="*/ 1610 w 3375"/>
                  <a:gd name="T5" fmla="*/ 186 h 4683"/>
                  <a:gd name="T6" fmla="*/ 2492 w 3375"/>
                  <a:gd name="T7" fmla="*/ 0 h 4683"/>
                  <a:gd name="T8" fmla="*/ 2492 w 3375"/>
                  <a:gd name="T9" fmla="*/ 2191 h 4683"/>
                  <a:gd name="T10" fmla="*/ 3375 w 3375"/>
                  <a:gd name="T11" fmla="*/ 4195 h 4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75" h="4683">
                    <a:moveTo>
                      <a:pt x="3375" y="4195"/>
                    </a:moveTo>
                    <a:cubicBezTo>
                      <a:pt x="2268" y="4683"/>
                      <a:pt x="976" y="4180"/>
                      <a:pt x="488" y="3074"/>
                    </a:cubicBezTo>
                    <a:cubicBezTo>
                      <a:pt x="0" y="1967"/>
                      <a:pt x="503" y="674"/>
                      <a:pt x="1610" y="186"/>
                    </a:cubicBezTo>
                    <a:cubicBezTo>
                      <a:pt x="1888" y="64"/>
                      <a:pt x="2188" y="0"/>
                      <a:pt x="2492" y="0"/>
                    </a:cubicBezTo>
                    <a:lnTo>
                      <a:pt x="2492" y="2191"/>
                    </a:lnTo>
                    <a:lnTo>
                      <a:pt x="3375" y="4195"/>
                    </a:lnTo>
                    <a:close/>
                  </a:path>
                </a:pathLst>
              </a:custGeom>
              <a:noFill/>
              <a:ln w="17463" cap="flat">
                <a:noFill/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" name="Freeform: Shape 29">
                <a:extLst>
                  <a:ext uri="{FF2B5EF4-FFF2-40B4-BE49-F238E27FC236}">
                    <a16:creationId xmlns="" xmlns:a16="http://schemas.microsoft.com/office/drawing/2014/main" id="{2835C9E7-E318-40AF-9A40-40758E106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050" y="1600112"/>
                <a:ext cx="793750" cy="777860"/>
              </a:xfrm>
              <a:custGeom>
                <a:avLst/>
                <a:gdLst>
                  <a:gd name="connsiteX0" fmla="*/ 0 w 793750"/>
                  <a:gd name="connsiteY0" fmla="*/ 0 h 777860"/>
                  <a:gd name="connsiteX1" fmla="*/ 793750 w 793750"/>
                  <a:gd name="connsiteY1" fmla="*/ 243343 h 777860"/>
                  <a:gd name="connsiteX2" fmla="*/ 434876 w 793750"/>
                  <a:gd name="connsiteY2" fmla="*/ 777860 h 777860"/>
                  <a:gd name="connsiteX3" fmla="*/ 313279 w 793750"/>
                  <a:gd name="connsiteY3" fmla="*/ 711860 h 777860"/>
                  <a:gd name="connsiteX4" fmla="*/ 5719 w 793750"/>
                  <a:gd name="connsiteY4" fmla="*/ 649766 h 777860"/>
                  <a:gd name="connsiteX5" fmla="*/ 0 w 793750"/>
                  <a:gd name="connsiteY5" fmla="*/ 650343 h 77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3750" h="777860">
                    <a:moveTo>
                      <a:pt x="0" y="0"/>
                    </a:moveTo>
                    <a:cubicBezTo>
                      <a:pt x="282741" y="0"/>
                      <a:pt x="558997" y="84585"/>
                      <a:pt x="793750" y="243343"/>
                    </a:cubicBezTo>
                    <a:lnTo>
                      <a:pt x="434876" y="777860"/>
                    </a:lnTo>
                    <a:lnTo>
                      <a:pt x="313279" y="711860"/>
                    </a:lnTo>
                    <a:cubicBezTo>
                      <a:pt x="218747" y="671876"/>
                      <a:pt x="114815" y="649766"/>
                      <a:pt x="5719" y="649766"/>
                    </a:cubicBezTo>
                    <a:lnTo>
                      <a:pt x="0" y="650343"/>
                    </a:lnTo>
                    <a:close/>
                  </a:path>
                </a:pathLst>
              </a:custGeom>
              <a:solidFill>
                <a:srgbClr val="040123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Oval 30">
                <a:extLst>
                  <a:ext uri="{FF2B5EF4-FFF2-40B4-BE49-F238E27FC236}">
                    <a16:creationId xmlns="" xmlns:a16="http://schemas.microsoft.com/office/drawing/2014/main" id="{A7687F98-7202-47C8-B871-489817D452C9}"/>
                  </a:ext>
                </a:extLst>
              </p:cNvPr>
              <p:cNvSpPr/>
              <p:nvPr/>
            </p:nvSpPr>
            <p:spPr bwMode="auto">
              <a:xfrm>
                <a:off x="1877235" y="2526202"/>
                <a:ext cx="997757" cy="997758"/>
              </a:xfrm>
              <a:prstGeom prst="ellipse">
                <a:avLst/>
              </a:prstGeom>
              <a:solidFill>
                <a:srgbClr val="FF1F49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1026" name="Picture 2" descr="https://i1.wp.com/www.icon0.com/wp-content/uploads/2020/05/stock-photo-elder-people-icon-illustration-design-54268.jpg?fit=300%2C300&amp;ssl=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00" b="92333" l="96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93626" y="3482642"/>
              <a:ext cx="505183" cy="505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2000" contras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206" y="3119846"/>
              <a:ext cx="428506" cy="428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 descr="Dancing Old Couple Icon of Glyph style - Available in SVG, PNG ...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50505"/>
                </a:clrFrom>
                <a:clrTo>
                  <a:srgbClr val="050505">
                    <a:alpha val="0"/>
                  </a:srgbClr>
                </a:clrTo>
              </a:clrChange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982" y="3846890"/>
              <a:ext cx="402706" cy="402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1979712" y="4371950"/>
              <a:ext cx="307604" cy="334788"/>
              <a:chOff x="6456325" y="2468539"/>
              <a:chExt cx="653101" cy="710820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36279" y1="21795" x2="72558" y2="60256"/>
                            <a14:foregroundMark x1="59535" y1="14530" x2="72558" y2="53846"/>
                            <a14:foregroundMark x1="77674" y1="14957" x2="82791" y2="40171"/>
                            <a14:foregroundMark x1="44651" y1="11111" x2="34884" y2="33761"/>
                            <a14:foregroundMark x1="65581" y1="58974" x2="65116" y2="94872"/>
                          </a14:backgroundRemoval>
                        </a14:imgEffect>
                        <a14:imgEffect>
                          <a14:brightnessContrast bright="43000" contrast="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456325" y="2468539"/>
                <a:ext cx="653101" cy="710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Cloud 2"/>
              <p:cNvSpPr/>
              <p:nvPr/>
            </p:nvSpPr>
            <p:spPr>
              <a:xfrm>
                <a:off x="6516216" y="2499742"/>
                <a:ext cx="468560" cy="267980"/>
              </a:xfrm>
              <a:prstGeom prst="cloud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42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3059832" y="4299942"/>
            <a:ext cx="3456384" cy="792088"/>
          </a:xfrm>
          <a:prstGeom prst="rect">
            <a:avLst/>
          </a:prstGeom>
          <a:solidFill>
            <a:srgbClr val="29123A">
              <a:alpha val="18039"/>
            </a:srgbClr>
          </a:solidFill>
          <a:ln w="127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lvl="0" algn="ctr"/>
            <a:endParaRPr lang="th-TH" sz="1100" b="1" kern="0" dirty="0">
              <a:solidFill>
                <a:schemeClr val="bg1">
                  <a:lumMod val="95000"/>
                </a:schemeClr>
              </a:solidFill>
              <a:latin typeface="Kanit Thin" pitchFamily="2" charset="-34"/>
              <a:ea typeface="Arial" charset="0"/>
              <a:cs typeface="Kanit Thin" pitchFamily="2" charset="-34"/>
            </a:endParaRPr>
          </a:p>
        </p:txBody>
      </p:sp>
      <p:sp>
        <p:nvSpPr>
          <p:cNvPr id="32" name="Rectangle 4"/>
          <p:cNvSpPr/>
          <p:nvPr/>
        </p:nvSpPr>
        <p:spPr>
          <a:xfrm>
            <a:off x="3275856" y="3795886"/>
            <a:ext cx="3096344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lvl="0" algn="ctr"/>
            <a:endParaRPr lang="th-TH" sz="1100" b="1" kern="0" dirty="0">
              <a:solidFill>
                <a:schemeClr val="bg1">
                  <a:lumMod val="95000"/>
                </a:schemeClr>
              </a:solidFill>
              <a:latin typeface="Kanit Thin" pitchFamily="2" charset="-34"/>
              <a:ea typeface="Arial" charset="0"/>
              <a:cs typeface="Kanit Thin" pitchFamily="2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648072"/>
          </a:xfrm>
          <a:gradFill flip="none" rotWithShape="1">
            <a:gsLst>
              <a:gs pos="0">
                <a:srgbClr val="372947">
                  <a:shade val="30000"/>
                  <a:satMod val="115000"/>
                </a:srgbClr>
              </a:gs>
              <a:gs pos="50000">
                <a:srgbClr val="372947">
                  <a:shade val="67500"/>
                  <a:satMod val="115000"/>
                </a:srgbClr>
              </a:gs>
              <a:gs pos="100000">
                <a:srgbClr val="372947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กระบวนการทำงาน</a:t>
            </a:r>
            <a:endParaRPr lang="th-TH" sz="2400" b="1" dirty="0">
              <a:solidFill>
                <a:schemeClr val="bg1"/>
              </a:solidFill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707904" y="771550"/>
            <a:ext cx="2304256" cy="792088"/>
          </a:xfrm>
          <a:prstGeom prst="rect">
            <a:avLst/>
          </a:prstGeom>
          <a:solidFill>
            <a:srgbClr val="FF1F49"/>
          </a:solidFill>
          <a:ln w="127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 algn="ctr"/>
            <a:r>
              <a:rPr lang="th-TH" sz="1400" b="1" kern="0" dirty="0">
                <a:solidFill>
                  <a:srgbClr val="FFFFFF"/>
                </a:solidFill>
                <a:latin typeface="Kanit Thin" pitchFamily="2" charset="-34"/>
                <a:ea typeface="Arial" charset="0"/>
                <a:cs typeface="Kanit Thin" pitchFamily="2" charset="-34"/>
              </a:rPr>
              <a:t>กลุ่มเสี่ยง</a:t>
            </a:r>
          </a:p>
          <a:p>
            <a:pPr lvl="0" algn="ctr"/>
            <a:r>
              <a:rPr lang="th-TH" sz="1100" b="1" kern="0" dirty="0">
                <a:solidFill>
                  <a:srgbClr val="FFFFFF"/>
                </a:solidFill>
                <a:latin typeface="Kanit Thin" pitchFamily="2" charset="-34"/>
                <a:ea typeface="Arial" charset="0"/>
                <a:cs typeface="Kanit Thin" pitchFamily="2" charset="-34"/>
              </a:rPr>
              <a:t>ได้รับการคัดกรองดูแลป้องกันปัจจัยเสี่ยง/พัฒนาระบริการที่ได้มาตรฐาน</a:t>
            </a:r>
          </a:p>
        </p:txBody>
      </p:sp>
      <p:sp>
        <p:nvSpPr>
          <p:cNvPr id="6" name="Rectangle 26"/>
          <p:cNvSpPr/>
          <p:nvPr/>
        </p:nvSpPr>
        <p:spPr>
          <a:xfrm>
            <a:off x="6444208" y="771550"/>
            <a:ext cx="2232248" cy="792088"/>
          </a:xfrm>
          <a:prstGeom prst="rect">
            <a:avLst/>
          </a:prstGeom>
          <a:solidFill>
            <a:srgbClr val="2B256F"/>
          </a:solidFill>
          <a:ln w="127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 algn="ctr"/>
            <a:r>
              <a:rPr lang="th-TH" sz="1400" b="1" kern="0" dirty="0">
                <a:solidFill>
                  <a:srgbClr val="FFFFFF"/>
                </a:solidFill>
                <a:latin typeface="Kanit Thin" pitchFamily="2" charset="-34"/>
                <a:ea typeface="Arial" charset="0"/>
                <a:cs typeface="Kanit Thin" pitchFamily="2" charset="-34"/>
              </a:rPr>
              <a:t>กลุ่มพึ่งพิง +</a:t>
            </a:r>
            <a:r>
              <a:rPr lang="en-US" sz="1400" b="1" kern="0" dirty="0">
                <a:solidFill>
                  <a:srgbClr val="FFFFFF"/>
                </a:solidFill>
                <a:latin typeface="Kanit Thin" pitchFamily="2" charset="-34"/>
                <a:ea typeface="Arial" charset="0"/>
                <a:cs typeface="Kanit Thin" pitchFamily="2" charset="-34"/>
              </a:rPr>
              <a:t>Palliative</a:t>
            </a:r>
          </a:p>
          <a:p>
            <a:pPr lvl="0" algn="ctr"/>
            <a:r>
              <a:rPr lang="th-TH" sz="1100" b="1" kern="0" dirty="0">
                <a:solidFill>
                  <a:srgbClr val="FFFFFF"/>
                </a:solidFill>
                <a:latin typeface="Kanit Thin" pitchFamily="2" charset="-34"/>
                <a:ea typeface="Arial" charset="0"/>
                <a:cs typeface="Kanit Thin" pitchFamily="2" charset="-34"/>
              </a:rPr>
              <a:t>ยกระดับดูแลที่ได้คุณภาพภายใต้ความร่วมมือของหน่วยงาน ภาคีชุมชน</a:t>
            </a:r>
          </a:p>
        </p:txBody>
      </p:sp>
      <p:sp>
        <p:nvSpPr>
          <p:cNvPr id="7" name="Rectangle 28"/>
          <p:cNvSpPr/>
          <p:nvPr/>
        </p:nvSpPr>
        <p:spPr>
          <a:xfrm>
            <a:off x="899592" y="771550"/>
            <a:ext cx="2376264" cy="792088"/>
          </a:xfrm>
          <a:prstGeom prst="rect">
            <a:avLst/>
          </a:prstGeom>
          <a:solidFill>
            <a:srgbClr val="2B256F"/>
          </a:solidFill>
          <a:ln w="127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 algn="ctr"/>
            <a:r>
              <a:rPr lang="th-TH" sz="1400" b="1" kern="0" dirty="0">
                <a:solidFill>
                  <a:srgbClr val="FFFFFF"/>
                </a:solidFill>
                <a:latin typeface="Kanit Thin" pitchFamily="2" charset="-34"/>
                <a:ea typeface="Arial" charset="0"/>
                <a:cs typeface="Kanit Thin" pitchFamily="2" charset="-34"/>
              </a:rPr>
              <a:t>กลุ่ม </a:t>
            </a:r>
            <a:r>
              <a:rPr lang="en-US" sz="1400" b="1" kern="0" dirty="0">
                <a:solidFill>
                  <a:srgbClr val="FFFFFF"/>
                </a:solidFill>
                <a:latin typeface="Kanit Thin" pitchFamily="2" charset="-34"/>
                <a:ea typeface="Arial" charset="0"/>
                <a:cs typeface="Kanit Thin" pitchFamily="2" charset="-34"/>
              </a:rPr>
              <a:t>Pre-aging + aging</a:t>
            </a:r>
          </a:p>
          <a:p>
            <a:pPr lvl="0" algn="ctr"/>
            <a:r>
              <a:rPr lang="th-TH" sz="1100" b="1" kern="0" dirty="0">
                <a:solidFill>
                  <a:srgbClr val="FFFFFF"/>
                </a:solidFill>
                <a:latin typeface="Kanit Thin" pitchFamily="2" charset="-34"/>
                <a:ea typeface="Arial" charset="0"/>
                <a:cs typeface="Kanit Thin" pitchFamily="2" charset="-34"/>
              </a:rPr>
              <a:t>เตรียมความพร้อมเข้าสู่วัยสูงอายุที่มีคุณภามีพฤติกรรมพึงประสงค์</a:t>
            </a:r>
          </a:p>
        </p:txBody>
      </p:sp>
      <p:grpSp>
        <p:nvGrpSpPr>
          <p:cNvPr id="15" name="กลุ่ม 14"/>
          <p:cNvGrpSpPr/>
          <p:nvPr/>
        </p:nvGrpSpPr>
        <p:grpSpPr>
          <a:xfrm>
            <a:off x="827584" y="1635646"/>
            <a:ext cx="2376264" cy="2592288"/>
            <a:chOff x="827584" y="1707654"/>
            <a:chExt cx="2376264" cy="2592288"/>
          </a:xfrm>
        </p:grpSpPr>
        <p:sp>
          <p:nvSpPr>
            <p:cNvPr id="8" name="Rectangle 4"/>
            <p:cNvSpPr/>
            <p:nvPr/>
          </p:nvSpPr>
          <p:spPr>
            <a:xfrm>
              <a:off x="1115616" y="1707654"/>
              <a:ext cx="1872208" cy="576064"/>
            </a:xfrm>
            <a:prstGeom prst="rect">
              <a:avLst/>
            </a:prstGeom>
            <a:solidFill>
              <a:srgbClr val="040123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lvl="0" algn="ctr"/>
              <a:r>
                <a:rPr lang="th-TH" sz="1100" b="1" kern="0" dirty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จัดทีมสร้างช่องทางความรอบรู้ </a:t>
              </a:r>
              <a:r>
                <a:rPr lang="en-US" sz="1100" b="1" kern="0" dirty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HL. </a:t>
              </a:r>
              <a:r>
                <a:rPr lang="th-TH" sz="1100" b="1" kern="0" dirty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ด้านการดูแลสุขภาพผู้สูงอายุ</a:t>
              </a:r>
            </a:p>
          </p:txBody>
        </p:sp>
        <p:sp>
          <p:nvSpPr>
            <p:cNvPr id="9" name="Rectangle 4"/>
            <p:cNvSpPr/>
            <p:nvPr/>
          </p:nvSpPr>
          <p:spPr>
            <a:xfrm>
              <a:off x="1043608" y="2355726"/>
              <a:ext cx="2016224" cy="720080"/>
            </a:xfrm>
            <a:prstGeom prst="rect">
              <a:avLst/>
            </a:prstGeom>
            <a:solidFill>
              <a:srgbClr val="040123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lvl="0" algn="ctr"/>
              <a:r>
                <a:rPr lang="th-TH" sz="1100" b="1" kern="0" dirty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สื่อสารให้เข้าถึงและเข้าใจความรอบรู้ด้านการดูแลสุขภาพเพื่อให้</a:t>
              </a:r>
              <a:r>
                <a:rPr lang="th-TH" sz="1100" b="1" kern="0" dirty="0" smtClean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เกิด</a:t>
              </a:r>
              <a:br>
                <a:rPr lang="th-TH" sz="1100" b="1" kern="0" dirty="0" smtClean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</a:br>
              <a:r>
                <a:rPr lang="th-TH" sz="1100" b="1" kern="0" dirty="0" smtClean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 </a:t>
              </a:r>
              <a:r>
                <a:rPr lang="en-US" sz="1100" b="1" kern="0" dirty="0" smtClean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Self </a:t>
              </a:r>
              <a:r>
                <a:rPr lang="en-US" sz="1100" b="1" kern="0" dirty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Care</a:t>
              </a:r>
            </a:p>
          </p:txBody>
        </p:sp>
        <p:sp>
          <p:nvSpPr>
            <p:cNvPr id="10" name="Rectangle 4"/>
            <p:cNvSpPr/>
            <p:nvPr/>
          </p:nvSpPr>
          <p:spPr>
            <a:xfrm>
              <a:off x="827584" y="3147814"/>
              <a:ext cx="2376264" cy="1152128"/>
            </a:xfrm>
            <a:prstGeom prst="rect">
              <a:avLst/>
            </a:prstGeom>
            <a:solidFill>
              <a:srgbClr val="040123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lvl="0" algn="ctr"/>
              <a:r>
                <a:rPr lang="th-TH" sz="1100" b="1" kern="0" dirty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สื่อสารสร้างความเข้าใจหน่วยงานภาคีชุมชน</a:t>
              </a:r>
            </a:p>
            <a:p>
              <a:pPr lvl="0" algn="ctr"/>
              <a:r>
                <a:rPr lang="th-TH" sz="1100" b="1" kern="0" dirty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สร้างการมีส่วนร่วมในการสร้างสิ่งแวดล้อมที่เอื้อต่อคุณภาพชีวิตผู้สูงอายุ สนับสนุน </a:t>
              </a:r>
              <a:r>
                <a:rPr lang="th-TH" sz="1100" b="1" kern="0" dirty="0" err="1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รร</a:t>
              </a:r>
              <a:r>
                <a:rPr lang="th-TH" sz="1100" b="1" kern="0" dirty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.</a:t>
              </a:r>
              <a:r>
                <a:rPr lang="th-TH" sz="1100" b="1" kern="0" dirty="0" err="1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ผส</a:t>
              </a:r>
              <a:r>
                <a:rPr lang="th-TH" sz="1100" b="1" kern="0" dirty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 /ชมรม</a:t>
              </a:r>
              <a:r>
                <a:rPr lang="th-TH" sz="1100" b="1" kern="0" dirty="0" err="1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ผส</a:t>
              </a:r>
              <a:r>
                <a:rPr lang="th-TH" sz="1100" b="1" kern="0" dirty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. / </a:t>
              </a:r>
              <a:r>
                <a:rPr lang="th-TH" sz="1100" b="1" kern="0" dirty="0" err="1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ศพอส</a:t>
              </a:r>
              <a:r>
                <a:rPr lang="th-TH" sz="1100" b="1" kern="0" dirty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.</a:t>
              </a:r>
            </a:p>
          </p:txBody>
        </p:sp>
      </p:grpSp>
      <p:sp>
        <p:nvSpPr>
          <p:cNvPr id="20" name="สี่เหลี่ยมผืนผ้า 19"/>
          <p:cNvSpPr/>
          <p:nvPr/>
        </p:nvSpPr>
        <p:spPr>
          <a:xfrm>
            <a:off x="0" y="987574"/>
            <a:ext cx="838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b="1" dirty="0" smtClean="0">
                <a:latin typeface="Kanit Thin" pitchFamily="2" charset="-34"/>
                <a:cs typeface="Kanit Thin" pitchFamily="2" charset="-34"/>
              </a:rPr>
              <a:t>มาตรการ</a:t>
            </a:r>
            <a:endParaRPr lang="th-TH" sz="1400" b="1" dirty="0"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-35534" y="1563638"/>
            <a:ext cx="960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Kanit Thin" pitchFamily="2" charset="-34"/>
                <a:cs typeface="Kanit Thin" pitchFamily="2" charset="-34"/>
              </a:rPr>
              <a:t>กิจกรรมหลัก</a:t>
            </a:r>
            <a:endParaRPr lang="th-TH" sz="1200" b="1" dirty="0">
              <a:latin typeface="Kanit Thin" pitchFamily="2" charset="-34"/>
              <a:cs typeface="Kanit Thin" pitchFamily="2" charset="-34"/>
            </a:endParaRPr>
          </a:p>
        </p:txBody>
      </p:sp>
      <p:grpSp>
        <p:nvGrpSpPr>
          <p:cNvPr id="23" name="กลุ่ม 22"/>
          <p:cNvGrpSpPr/>
          <p:nvPr/>
        </p:nvGrpSpPr>
        <p:grpSpPr>
          <a:xfrm>
            <a:off x="3662903" y="1635646"/>
            <a:ext cx="2349257" cy="2088231"/>
            <a:chOff x="854591" y="1707654"/>
            <a:chExt cx="2349257" cy="2088231"/>
          </a:xfrm>
        </p:grpSpPr>
        <p:sp>
          <p:nvSpPr>
            <p:cNvPr id="24" name="Rectangle 4"/>
            <p:cNvSpPr/>
            <p:nvPr/>
          </p:nvSpPr>
          <p:spPr>
            <a:xfrm>
              <a:off x="1115616" y="1707654"/>
              <a:ext cx="1872208" cy="576064"/>
            </a:xfrm>
            <a:prstGeom prst="rect">
              <a:avLst/>
            </a:prstGeom>
            <a:solidFill>
              <a:srgbClr val="040123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lvl="0" algn="ctr"/>
              <a:r>
                <a:rPr lang="th-TH" sz="1050" b="1" kern="0" dirty="0" err="1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พัฒนาศัก</a:t>
              </a:r>
              <a:r>
                <a:rPr lang="th-TH" sz="1050" b="1" kern="0" dirty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ภาพผู้รับผิดชอบงาน  </a:t>
              </a:r>
              <a:r>
                <a:rPr lang="th-TH" sz="1050" b="1" kern="0" dirty="0" err="1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สห</a:t>
              </a:r>
              <a:r>
                <a:rPr lang="th-TH" sz="1050" b="1" kern="0" dirty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วิชาชีพ ทุกระดับ  ใหม่ /ฟื้นฟู /ระดับเขตและตามบริบทของพื้นที่</a:t>
              </a:r>
            </a:p>
            <a:p>
              <a:pPr lvl="0" algn="ctr"/>
              <a:endParaRPr lang="th-TH" sz="1050" b="1" kern="0" dirty="0">
                <a:solidFill>
                  <a:srgbClr val="FFFFFF"/>
                </a:solidFill>
                <a:latin typeface="Kanit Thin" pitchFamily="2" charset="-34"/>
                <a:ea typeface="Arial" charset="0"/>
                <a:cs typeface="Kanit Thin" pitchFamily="2" charset="-34"/>
              </a:endParaRPr>
            </a:p>
          </p:txBody>
        </p:sp>
        <p:sp>
          <p:nvSpPr>
            <p:cNvPr id="25" name="Rectangle 4"/>
            <p:cNvSpPr/>
            <p:nvPr/>
          </p:nvSpPr>
          <p:spPr>
            <a:xfrm>
              <a:off x="1043608" y="2355726"/>
              <a:ext cx="2016224" cy="720080"/>
            </a:xfrm>
            <a:prstGeom prst="rect">
              <a:avLst/>
            </a:prstGeom>
            <a:solidFill>
              <a:srgbClr val="040123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lvl="0" algn="ctr"/>
              <a:r>
                <a:rPr lang="th-TH" sz="1200" b="1" kern="0" dirty="0">
                  <a:solidFill>
                    <a:srgbClr val="FFFFFF"/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พัฒนาระบบบริการที่ได้คุณภาพมาตรฐาน ผู้สูงอายุเข้าถึงบริการครอบคลุม</a:t>
              </a:r>
            </a:p>
          </p:txBody>
        </p:sp>
        <p:sp>
          <p:nvSpPr>
            <p:cNvPr id="26" name="Rectangle 4"/>
            <p:cNvSpPr/>
            <p:nvPr/>
          </p:nvSpPr>
          <p:spPr>
            <a:xfrm>
              <a:off x="854591" y="3147814"/>
              <a:ext cx="2349257" cy="648071"/>
            </a:xfrm>
            <a:prstGeom prst="rect">
              <a:avLst/>
            </a:prstGeom>
            <a:solidFill>
              <a:srgbClr val="040123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algn="ctr"/>
              <a:r>
                <a:rPr lang="th-TH" sz="1100" b="1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cs typeface="Kanit Thin" pitchFamily="2" charset="-34"/>
                </a:rPr>
                <a:t>คัดกรองสุขภาพผู้สูงอายุกลุ่มเสี่ยง</a:t>
              </a:r>
              <a:r>
                <a:rPr lang="en-US" sz="1100" b="1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cs typeface="Kanit Thin" pitchFamily="2" charset="-34"/>
                </a:rPr>
                <a:t> </a:t>
              </a:r>
              <a:r>
                <a:rPr lang="th-TH" sz="1100" b="1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cs typeface="Kanit Thin" pitchFamily="2" charset="-34"/>
                </a:rPr>
                <a:t>ดูแลป้องกันปัจจัยเสี่ยง ส่งต่อ ตาม</a:t>
              </a:r>
              <a:r>
                <a:rPr lang="th-TH" sz="1100" b="1" dirty="0" smtClean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cs typeface="Kanit Thin" pitchFamily="2" charset="-34"/>
                </a:rPr>
                <a:t>แนวทาง</a:t>
              </a:r>
              <a:r>
                <a:rPr lang="en-US" sz="1100" b="1" dirty="0" smtClean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cs typeface="Kanit Thin" pitchFamily="2" charset="-34"/>
                </a:rPr>
                <a:t/>
              </a:r>
              <a:br>
                <a:rPr lang="en-US" sz="1100" b="1" dirty="0" smtClean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cs typeface="Kanit Thin" pitchFamily="2" charset="-34"/>
                </a:rPr>
              </a:br>
              <a:r>
                <a:rPr lang="en-US" sz="1100" b="1" dirty="0" smtClean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cs typeface="Kanit Thin" pitchFamily="2" charset="-34"/>
                </a:rPr>
                <a:t>R8 way</a:t>
              </a:r>
              <a:endParaRPr lang="th-TH" sz="1100" b="1" dirty="0">
                <a:solidFill>
                  <a:schemeClr val="bg1">
                    <a:lumMod val="95000"/>
                  </a:schemeClr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</p:grpSp>
      <p:grpSp>
        <p:nvGrpSpPr>
          <p:cNvPr id="27" name="กลุ่ม 26"/>
          <p:cNvGrpSpPr/>
          <p:nvPr/>
        </p:nvGrpSpPr>
        <p:grpSpPr>
          <a:xfrm>
            <a:off x="6444208" y="1635646"/>
            <a:ext cx="2376264" cy="2448272"/>
            <a:chOff x="899592" y="1707654"/>
            <a:chExt cx="2376264" cy="2448272"/>
          </a:xfrm>
        </p:grpSpPr>
        <p:sp>
          <p:nvSpPr>
            <p:cNvPr id="28" name="Rectangle 4"/>
            <p:cNvSpPr/>
            <p:nvPr/>
          </p:nvSpPr>
          <p:spPr>
            <a:xfrm>
              <a:off x="1115616" y="1707654"/>
              <a:ext cx="1872208" cy="576064"/>
            </a:xfrm>
            <a:prstGeom prst="rect">
              <a:avLst/>
            </a:prstGeom>
            <a:solidFill>
              <a:srgbClr val="040123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algn="ctr"/>
              <a:r>
                <a:rPr lang="th-TH" sz="1100" b="1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cs typeface="Kanit Thin" pitchFamily="2" charset="-34"/>
                </a:rPr>
                <a:t>ฟื้นฟู</a:t>
              </a:r>
              <a:r>
                <a:rPr lang="en-US" sz="1100" b="1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cs typeface="Kanit Thin" pitchFamily="2" charset="-34"/>
                </a:rPr>
                <a:t> </a:t>
              </a:r>
              <a:r>
                <a:rPr lang="en-US" sz="1100" b="1" dirty="0" smtClean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cs typeface="Kanit Thin" pitchFamily="2" charset="-34"/>
                </a:rPr>
                <a:t>CM </a:t>
              </a:r>
              <a:r>
                <a:rPr lang="th-TH" sz="1100" b="1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cs typeface="Kanit Thin" pitchFamily="2" charset="-34"/>
                </a:rPr>
                <a:t>/ </a:t>
              </a:r>
              <a:r>
                <a:rPr lang="en-US" sz="1100" b="1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cs typeface="Kanit Thin" pitchFamily="2" charset="-34"/>
                </a:rPr>
                <a:t>CG</a:t>
              </a:r>
              <a:r>
                <a:rPr lang="th-TH" sz="1100" b="1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cs typeface="Kanit Thin" pitchFamily="2" charset="-34"/>
                </a:rPr>
                <a:t> ที่มีและบริหารจัดการในส่วนที่ขาด</a:t>
              </a:r>
            </a:p>
            <a:p>
              <a:pPr lvl="0" algn="ctr"/>
              <a:endParaRPr lang="th-TH" sz="1100" b="1" kern="0" dirty="0">
                <a:solidFill>
                  <a:schemeClr val="bg1">
                    <a:lumMod val="95000"/>
                  </a:schemeClr>
                </a:solidFill>
                <a:latin typeface="Kanit Thin" pitchFamily="2" charset="-34"/>
                <a:ea typeface="Arial" charset="0"/>
                <a:cs typeface="Kanit Thin" pitchFamily="2" charset="-34"/>
              </a:endParaRPr>
            </a:p>
          </p:txBody>
        </p:sp>
        <p:sp>
          <p:nvSpPr>
            <p:cNvPr id="29" name="Rectangle 4"/>
            <p:cNvSpPr/>
            <p:nvPr/>
          </p:nvSpPr>
          <p:spPr>
            <a:xfrm>
              <a:off x="1043608" y="2355726"/>
              <a:ext cx="2016224" cy="720080"/>
            </a:xfrm>
            <a:prstGeom prst="rect">
              <a:avLst/>
            </a:prstGeom>
            <a:solidFill>
              <a:srgbClr val="040123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lvl="0" algn="ctr"/>
              <a:r>
                <a:rPr lang="th-TH" sz="1050" b="1" kern="0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กลุ่ม </a:t>
              </a:r>
              <a:r>
                <a:rPr lang="en-US" sz="1050" b="1" kern="0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ADL≤ 11 </a:t>
              </a:r>
              <a:r>
                <a:rPr lang="th-TH" sz="1050" b="1" kern="0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คะแนน  ได้รับการดูแลที่มีคุณภาพ ตาม  </a:t>
              </a:r>
              <a:r>
                <a:rPr lang="en-US" sz="1050" b="1" kern="0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CP </a:t>
              </a:r>
              <a:r>
                <a:rPr lang="th-TH" sz="1050" b="1" kern="0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โดย  </a:t>
              </a:r>
              <a:r>
                <a:rPr lang="en-US" sz="1050" b="1" kern="0" dirty="0" smtClean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CG/  </a:t>
              </a:r>
              <a:r>
                <a:rPr lang="th-TH" sz="1050" b="1" kern="0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ญาติ</a:t>
              </a:r>
            </a:p>
            <a:p>
              <a:pPr lvl="0" algn="ctr"/>
              <a:r>
                <a:rPr lang="th-TH" sz="1050" b="1" kern="0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ด้วยการกำกับดูแลของ </a:t>
              </a:r>
              <a:r>
                <a:rPr lang="en-US" sz="1050" b="1" kern="0" dirty="0" smtClean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CM/</a:t>
              </a:r>
              <a:r>
                <a:rPr lang="th-TH" sz="1050" b="1" kern="0" dirty="0" smtClean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 </a:t>
              </a:r>
              <a:r>
                <a:rPr lang="th-TH" sz="1050" b="1" kern="0" dirty="0" err="1" smtClean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สห</a:t>
              </a:r>
              <a:r>
                <a:rPr lang="th-TH" sz="1050" b="1" kern="0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วิชาชีพ </a:t>
              </a:r>
            </a:p>
          </p:txBody>
        </p:sp>
        <p:sp>
          <p:nvSpPr>
            <p:cNvPr id="30" name="Rectangle 4"/>
            <p:cNvSpPr/>
            <p:nvPr/>
          </p:nvSpPr>
          <p:spPr>
            <a:xfrm>
              <a:off x="899592" y="3147814"/>
              <a:ext cx="2376264" cy="1008112"/>
            </a:xfrm>
            <a:prstGeom prst="rect">
              <a:avLst/>
            </a:prstGeom>
            <a:solidFill>
              <a:srgbClr val="040123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lvl="0" algn="ctr"/>
              <a:r>
                <a:rPr lang="th-TH" sz="1100" b="1" kern="0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ติดตามสื่อสารระเบียบการใช้</a:t>
              </a:r>
              <a:r>
                <a:rPr lang="th-TH" sz="1100" b="1" kern="0" dirty="0" smtClean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เงิน</a:t>
              </a:r>
              <a:br>
                <a:rPr lang="th-TH" sz="1100" b="1" kern="0" dirty="0" smtClean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</a:br>
              <a:r>
                <a:rPr lang="th-TH" sz="1100" b="1" kern="0" dirty="0" smtClean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และ</a:t>
              </a:r>
              <a:r>
                <a:rPr lang="th-TH" sz="1100" b="1" kern="0" dirty="0">
                  <a:solidFill>
                    <a:schemeClr val="bg1">
                      <a:lumMod val="95000"/>
                    </a:schemeClr>
                  </a:solidFill>
                  <a:latin typeface="Kanit Thin" pitchFamily="2" charset="-34"/>
                  <a:ea typeface="Arial" charset="0"/>
                  <a:cs typeface="Kanit Thin" pitchFamily="2" charset="-34"/>
                </a:rPr>
                <a:t>แหล่งงบประมาณ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275856" y="3973001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Kanit Thin" pitchFamily="2" charset="-34"/>
                <a:cs typeface="Kanit Thin" pitchFamily="2" charset="-34"/>
              </a:rPr>
              <a:t>ภายใต้ การพัฒนาระบบข้อมูลและการ</a:t>
            </a:r>
            <a:r>
              <a:rPr lang="th-TH" sz="1200" b="1" dirty="0" smtClean="0">
                <a:latin typeface="Kanit Thin" pitchFamily="2" charset="-34"/>
                <a:cs typeface="Kanit Thin" pitchFamily="2" charset="-34"/>
              </a:rPr>
              <a:t>สื่อสาร</a:t>
            </a:r>
            <a:br>
              <a:rPr lang="th-TH" sz="1200" b="1" dirty="0" smtClean="0">
                <a:latin typeface="Kanit Thin" pitchFamily="2" charset="-34"/>
                <a:cs typeface="Kanit Thin" pitchFamily="2" charset="-34"/>
              </a:rPr>
            </a:br>
            <a:r>
              <a:rPr lang="th-TH" sz="1200" b="1" dirty="0" smtClean="0">
                <a:latin typeface="Kanit Thin" pitchFamily="2" charset="-34"/>
                <a:cs typeface="Kanit Thin" pitchFamily="2" charset="-34"/>
              </a:rPr>
              <a:t>เพื่อ</a:t>
            </a:r>
            <a:r>
              <a:rPr lang="th-TH" sz="1200" b="1" dirty="0">
                <a:latin typeface="Kanit Thin" pitchFamily="2" charset="-34"/>
                <a:cs typeface="Kanit Thin" pitchFamily="2" charset="-34"/>
              </a:rPr>
              <a:t>การเชื่อมต่อทั้ง</a:t>
            </a:r>
            <a:r>
              <a:rPr lang="th-TH" sz="1200" b="1" dirty="0" smtClean="0">
                <a:latin typeface="Kanit Thin" pitchFamily="2" charset="-34"/>
                <a:cs typeface="Kanit Thin" pitchFamily="2" charset="-34"/>
              </a:rPr>
              <a:t>แนวราบและ</a:t>
            </a:r>
            <a:r>
              <a:rPr lang="th-TH" sz="1200" b="1" dirty="0">
                <a:latin typeface="Kanit Thin" pitchFamily="2" charset="-34"/>
                <a:cs typeface="Kanit Thin" pitchFamily="2" charset="-34"/>
              </a:rPr>
              <a:t>แนวดิ่งแบบ</a:t>
            </a:r>
            <a:r>
              <a:rPr lang="th-TH" sz="1200" b="1" dirty="0" smtClean="0">
                <a:latin typeface="Kanit Thin" pitchFamily="2" charset="-34"/>
                <a:cs typeface="Kanit Thin" pitchFamily="2" charset="-34"/>
              </a:rPr>
              <a:t>ไร้รอยต่อ </a:t>
            </a:r>
          </a:p>
          <a:p>
            <a:pPr algn="ctr"/>
            <a:r>
              <a:rPr lang="th-TH" sz="1200" b="1" dirty="0" smtClean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ภายใต้</a:t>
            </a:r>
            <a:r>
              <a:rPr lang="th-TH" sz="1200" b="1" dirty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สถานการณ์ </a:t>
            </a:r>
            <a:r>
              <a:rPr lang="en-US" sz="1200" b="1" dirty="0">
                <a:solidFill>
                  <a:srgbClr val="FF0000"/>
                </a:solidFill>
                <a:latin typeface="Kanit Thin" pitchFamily="2" charset="-34"/>
                <a:cs typeface="Kanit Thin" pitchFamily="2" charset="-34"/>
              </a:rPr>
              <a:t>COVID – 19 (New Normal)</a:t>
            </a:r>
          </a:p>
        </p:txBody>
      </p:sp>
    </p:spTree>
    <p:extLst>
      <p:ext uri="{BB962C8B-B14F-4D97-AF65-F5344CB8AC3E}">
        <p14:creationId xmlns:p14="http://schemas.microsoft.com/office/powerpoint/2010/main" val="28670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648072"/>
          </a:xfrm>
          <a:gradFill flip="none" rotWithShape="1">
            <a:gsLst>
              <a:gs pos="0">
                <a:srgbClr val="372947">
                  <a:shade val="30000"/>
                  <a:satMod val="115000"/>
                </a:srgbClr>
              </a:gs>
              <a:gs pos="50000">
                <a:srgbClr val="372947">
                  <a:shade val="67500"/>
                  <a:satMod val="115000"/>
                </a:srgbClr>
              </a:gs>
              <a:gs pos="100000">
                <a:srgbClr val="372947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ผลการดำเนินงาน</a:t>
            </a:r>
            <a:endParaRPr lang="th-TH" sz="2800" b="1" dirty="0">
              <a:solidFill>
                <a:schemeClr val="bg1"/>
              </a:solidFill>
              <a:latin typeface="Kanit Thin" pitchFamily="2" charset="-34"/>
              <a:cs typeface="Kanit Thin" pitchFamily="2" charset="-34"/>
            </a:endParaRPr>
          </a:p>
        </p:txBody>
      </p:sp>
      <p:pic>
        <p:nvPicPr>
          <p:cNvPr id="1026" name="Picture 2" descr="https://i1.wp.com/www.icon0.com/wp-content/uploads/2020/05/stock-photo-elder-people-icon-illustration-design-54268.jpg?fit=300%2C300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2333" l="9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3626" y="3482642"/>
            <a:ext cx="505183" cy="5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51"/>
          <p:cNvSpPr/>
          <p:nvPr/>
        </p:nvSpPr>
        <p:spPr>
          <a:xfrm>
            <a:off x="395536" y="987574"/>
            <a:ext cx="8748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ตัวชี้วัดที่ </a:t>
            </a:r>
            <a:r>
              <a:rPr lang="en-US" sz="1400" b="1" dirty="0" smtClean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1 </a:t>
            </a:r>
            <a:r>
              <a:rPr lang="th-TH" sz="1400" dirty="0" smtClean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ระดับ</a:t>
            </a:r>
            <a:r>
              <a:rPr lang="th-TH" sz="1400" dirty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ความสำเร็จของสูงอายุได้รับการคัดกรอง </a:t>
            </a:r>
            <a:r>
              <a:rPr lang="th-TH" sz="1400" dirty="0" smtClean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ร้อย</a:t>
            </a:r>
            <a:r>
              <a:rPr lang="th-TH" sz="1400" dirty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ละ 80 </a:t>
            </a:r>
            <a:r>
              <a:rPr lang="th-TH" sz="1400" dirty="0" smtClean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/>
            </a:r>
            <a:br>
              <a:rPr lang="th-TH" sz="1400" dirty="0" smtClean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</a:br>
            <a:r>
              <a:rPr lang="th-TH" sz="1400" dirty="0" smtClean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           กลุ่ม</a:t>
            </a:r>
            <a:r>
              <a:rPr lang="th-TH" sz="1400" dirty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เสี่ยงหกล้มและสมอง</a:t>
            </a:r>
            <a:r>
              <a:rPr lang="th-TH" sz="1400" dirty="0" smtClean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เสื่อมได้รับ</a:t>
            </a:r>
            <a:r>
              <a:rPr lang="th-TH" sz="1400" dirty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rPr>
              <a:t>การดูแลแก้ไขปัญหา ป้องกันปัจจัยเสี่ยงและการส่งต่อ ร้อยละ 100</a:t>
            </a:r>
          </a:p>
          <a:p>
            <a:endParaRPr lang="th-TH" sz="1400" dirty="0">
              <a:solidFill>
                <a:srgbClr val="FF0000"/>
              </a:solidFill>
              <a:latin typeface="Kanit Thin" pitchFamily="2" charset="-34"/>
              <a:cs typeface="Kanit Thin" pitchFamily="2" charset="-34"/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971600" y="1806084"/>
            <a:ext cx="7349312" cy="2448272"/>
            <a:chOff x="683568" y="1203599"/>
            <a:chExt cx="7890331" cy="3240360"/>
          </a:xfrm>
        </p:grpSpPr>
        <p:graphicFrame>
          <p:nvGraphicFramePr>
            <p:cNvPr id="8" name="แผนภูมิ 2"/>
            <p:cNvGraphicFramePr/>
            <p:nvPr>
              <p:extLst>
                <p:ext uri="{D42A27DB-BD31-4B8C-83A1-F6EECF244321}">
                  <p14:modId xmlns:p14="http://schemas.microsoft.com/office/powerpoint/2010/main" val="1899470486"/>
                </p:ext>
              </p:extLst>
            </p:nvPr>
          </p:nvGraphicFramePr>
          <p:xfrm>
            <a:off x="683568" y="1203599"/>
            <a:ext cx="7416824" cy="3240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9" name="Straight Connector 6"/>
            <p:cNvCxnSpPr/>
            <p:nvPr/>
          </p:nvCxnSpPr>
          <p:spPr>
            <a:xfrm>
              <a:off x="1070112" y="1897962"/>
              <a:ext cx="6918375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5"/>
            <p:cNvSpPr/>
            <p:nvPr/>
          </p:nvSpPr>
          <p:spPr>
            <a:xfrm>
              <a:off x="7950601" y="1680123"/>
              <a:ext cx="623298" cy="349755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29123A"/>
                  </a:solidFill>
                  <a:latin typeface="Kanit Thin" pitchFamily="2" charset="-34"/>
                  <a:cs typeface="Kanit Thin" pitchFamily="2" charset="-34"/>
                </a:rPr>
                <a:t>80%</a:t>
              </a:r>
              <a:endParaRPr lang="th-TH" sz="1100" dirty="0">
                <a:solidFill>
                  <a:srgbClr val="29123A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4932040" y="4398372"/>
            <a:ext cx="37799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050" dirty="0">
                <a:latin typeface="Kanit Thin" pitchFamily="2" charset="-34"/>
                <a:cs typeface="Kanit Thin" pitchFamily="2" charset="-34"/>
              </a:rPr>
              <a:t>ข้อมูลจาก : </a:t>
            </a:r>
            <a:r>
              <a:rPr lang="en-US" sz="1050" dirty="0" smtClean="0">
                <a:latin typeface="Kanit Thin" pitchFamily="2" charset="-34"/>
                <a:cs typeface="Kanit Thin" pitchFamily="2" charset="-34"/>
              </a:rPr>
              <a:t>HDC </a:t>
            </a:r>
            <a:r>
              <a:rPr lang="th-TH" sz="1050" dirty="0" smtClean="0">
                <a:latin typeface="Kanit Thin" pitchFamily="2" charset="-34"/>
                <a:cs typeface="Kanit Thin" pitchFamily="2" charset="-34"/>
              </a:rPr>
              <a:t>กระทรวงสาธารณสุข ณ วันที่ 1 ก.ค. 2563</a:t>
            </a:r>
            <a:endParaRPr lang="th-TH" sz="1050" dirty="0">
              <a:latin typeface="Kanit Thin" pitchFamily="2" charset="-34"/>
              <a:cs typeface="Kanit Thi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78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2"/>
          <p:cNvGraphicFramePr/>
          <p:nvPr>
            <p:extLst>
              <p:ext uri="{D42A27DB-BD31-4B8C-83A1-F6EECF244321}">
                <p14:modId xmlns:p14="http://schemas.microsoft.com/office/powerpoint/2010/main" val="2632747859"/>
              </p:ext>
            </p:extLst>
          </p:nvPr>
        </p:nvGraphicFramePr>
        <p:xfrm>
          <a:off x="971600" y="987574"/>
          <a:ext cx="69082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847806"/>
              </p:ext>
            </p:extLst>
          </p:nvPr>
        </p:nvGraphicFramePr>
        <p:xfrm>
          <a:off x="611559" y="3435846"/>
          <a:ext cx="7920881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179"/>
                <a:gridCol w="854212"/>
                <a:gridCol w="776557"/>
                <a:gridCol w="802443"/>
                <a:gridCol w="880098"/>
                <a:gridCol w="802440"/>
                <a:gridCol w="1009524"/>
                <a:gridCol w="828330"/>
                <a:gridCol w="880098"/>
              </a:tblGrid>
              <a:tr h="378042">
                <a:tc>
                  <a:txBody>
                    <a:bodyPr/>
                    <a:lstStyle/>
                    <a:p>
                      <a:endParaRPr lang="th-TH" sz="1200" dirty="0"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 smtClean="0">
                          <a:latin typeface="Kanit Thin" pitchFamily="2" charset="-34"/>
                          <a:cs typeface="Kanit Thin" pitchFamily="2" charset="-34"/>
                        </a:rPr>
                        <a:t>อุดรธานี</a:t>
                      </a:r>
                      <a:endParaRPr lang="th-TH" sz="1100" dirty="0"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 smtClean="0">
                          <a:latin typeface="Kanit Thin" pitchFamily="2" charset="-34"/>
                          <a:cs typeface="Kanit Thin" pitchFamily="2" charset="-34"/>
                        </a:rPr>
                        <a:t>สกุลนคร</a:t>
                      </a:r>
                      <a:endParaRPr lang="th-TH" sz="1100" dirty="0"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 smtClean="0">
                          <a:latin typeface="Kanit Thin" pitchFamily="2" charset="-34"/>
                          <a:cs typeface="Kanit Thin" pitchFamily="2" charset="-34"/>
                        </a:rPr>
                        <a:t>นครพนม</a:t>
                      </a:r>
                      <a:endParaRPr lang="th-TH" sz="1100" dirty="0"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 smtClean="0">
                          <a:latin typeface="Kanit Thin" pitchFamily="2" charset="-34"/>
                          <a:cs typeface="Kanit Thin" pitchFamily="2" charset="-34"/>
                        </a:rPr>
                        <a:t>หนองคาย</a:t>
                      </a:r>
                      <a:endParaRPr lang="th-TH" sz="1100" dirty="0"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 smtClean="0">
                          <a:latin typeface="Kanit Thin" pitchFamily="2" charset="-34"/>
                          <a:cs typeface="Kanit Thin" pitchFamily="2" charset="-34"/>
                        </a:rPr>
                        <a:t>เลย</a:t>
                      </a:r>
                      <a:endParaRPr lang="th-TH" sz="1100" dirty="0"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 smtClean="0">
                          <a:latin typeface="Kanit Thin" pitchFamily="2" charset="-34"/>
                          <a:cs typeface="Kanit Thin" pitchFamily="2" charset="-34"/>
                        </a:rPr>
                        <a:t>หนองบัวลำภู</a:t>
                      </a:r>
                      <a:endParaRPr lang="th-TH" sz="1100" dirty="0"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 smtClean="0">
                          <a:latin typeface="Kanit Thin" pitchFamily="2" charset="-34"/>
                          <a:cs typeface="Kanit Thin" pitchFamily="2" charset="-34"/>
                        </a:rPr>
                        <a:t>บึงกาฬ</a:t>
                      </a:r>
                      <a:endParaRPr lang="th-TH" sz="1100" dirty="0"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 smtClean="0">
                          <a:latin typeface="Kanit Thin" pitchFamily="2" charset="-34"/>
                          <a:cs typeface="Kanit Thin" pitchFamily="2" charset="-34"/>
                        </a:rPr>
                        <a:t>เขต8</a:t>
                      </a:r>
                      <a:endParaRPr lang="th-TH" sz="1100" dirty="0"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เสี่ยงหกล้ม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1.56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3.15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4.03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5.61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3.51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2.55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2.78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2.81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ได้รับการดูแล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96.59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86.76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98.10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ได้รับการส่งต่อ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70.15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99.45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4644008" y="3003798"/>
            <a:ext cx="37799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100" dirty="0">
                <a:latin typeface="Kanit Thin" pitchFamily="2" charset="-34"/>
                <a:cs typeface="Kanit Thin" pitchFamily="2" charset="-34"/>
              </a:rPr>
              <a:t>ข้อมูลจาก : </a:t>
            </a:r>
            <a:r>
              <a:rPr lang="en-US" sz="1100" dirty="0" smtClean="0">
                <a:latin typeface="Kanit Thin" pitchFamily="2" charset="-34"/>
                <a:cs typeface="Kanit Thin" pitchFamily="2" charset="-34"/>
              </a:rPr>
              <a:t>HDC </a:t>
            </a:r>
            <a:r>
              <a:rPr lang="th-TH" sz="1100" dirty="0" smtClean="0">
                <a:latin typeface="Kanit Thin" pitchFamily="2" charset="-34"/>
                <a:cs typeface="Kanit Thin" pitchFamily="2" charset="-34"/>
              </a:rPr>
              <a:t>กระทรวงสาธารณสุข ณ วันที่ 1 ก.ค. 2563</a:t>
            </a:r>
            <a:endParaRPr lang="th-TH" sz="1100" dirty="0"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0" y="81475"/>
            <a:ext cx="9144000" cy="762083"/>
          </a:xfrm>
          <a:prstGeom prst="rect">
            <a:avLst/>
          </a:prstGeom>
          <a:gradFill flip="none" rotWithShape="1">
            <a:gsLst>
              <a:gs pos="0">
                <a:srgbClr val="372947">
                  <a:shade val="30000"/>
                  <a:satMod val="115000"/>
                </a:srgbClr>
              </a:gs>
              <a:gs pos="50000">
                <a:srgbClr val="372947">
                  <a:shade val="67500"/>
                  <a:satMod val="115000"/>
                </a:srgbClr>
              </a:gs>
              <a:gs pos="100000">
                <a:srgbClr val="372947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ผู้สูงอายุที่ได้รับการคัดกรองหกล้ม มีภาวะเสี่ยงหกล้ม ได้รับการดูแลแก้ไขปัญหาป้องกันปัจจัย</a:t>
            </a:r>
            <a:r>
              <a:rPr lang="th-TH" sz="18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เสี่ยง</a:t>
            </a:r>
          </a:p>
          <a:p>
            <a:r>
              <a:rPr lang="th-TH" sz="18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และ</a:t>
            </a:r>
            <a:r>
              <a:rPr lang="th-TH" sz="18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ส่งเสริมสุขภาพ และการส่งต่อ </a:t>
            </a:r>
          </a:p>
        </p:txBody>
      </p:sp>
    </p:spTree>
    <p:extLst>
      <p:ext uri="{BB962C8B-B14F-4D97-AF65-F5344CB8AC3E}">
        <p14:creationId xmlns:p14="http://schemas.microsoft.com/office/powerpoint/2010/main" val="5436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2"/>
          <p:cNvGraphicFramePr/>
          <p:nvPr>
            <p:extLst>
              <p:ext uri="{D42A27DB-BD31-4B8C-83A1-F6EECF244321}">
                <p14:modId xmlns:p14="http://schemas.microsoft.com/office/powerpoint/2010/main" val="1410483086"/>
              </p:ext>
            </p:extLst>
          </p:nvPr>
        </p:nvGraphicFramePr>
        <p:xfrm>
          <a:off x="971600" y="915566"/>
          <a:ext cx="69082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099245"/>
              </p:ext>
            </p:extLst>
          </p:nvPr>
        </p:nvGraphicFramePr>
        <p:xfrm>
          <a:off x="683565" y="3435845"/>
          <a:ext cx="7848875" cy="144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/>
                <a:gridCol w="792088"/>
                <a:gridCol w="720080"/>
                <a:gridCol w="720080"/>
                <a:gridCol w="864096"/>
                <a:gridCol w="864096"/>
                <a:gridCol w="936104"/>
                <a:gridCol w="864096"/>
                <a:gridCol w="792092"/>
              </a:tblGrid>
              <a:tr h="486099">
                <a:tc>
                  <a:txBody>
                    <a:bodyPr/>
                    <a:lstStyle/>
                    <a:p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bg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อุดรธานี</a:t>
                      </a:r>
                      <a:endParaRPr lang="th-TH" sz="1200" b="0" dirty="0">
                        <a:solidFill>
                          <a:schemeClr val="bg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bg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สกุลนคร</a:t>
                      </a:r>
                      <a:endParaRPr lang="th-TH" sz="1200" b="0" dirty="0">
                        <a:solidFill>
                          <a:schemeClr val="bg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bg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นครพนม</a:t>
                      </a:r>
                      <a:endParaRPr lang="th-TH" sz="1200" b="0" dirty="0">
                        <a:solidFill>
                          <a:schemeClr val="bg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bg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หนองคาย</a:t>
                      </a:r>
                      <a:endParaRPr lang="th-TH" sz="1200" b="0" dirty="0">
                        <a:solidFill>
                          <a:schemeClr val="bg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bg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เลย</a:t>
                      </a:r>
                      <a:endParaRPr lang="th-TH" sz="1200" b="0" dirty="0">
                        <a:solidFill>
                          <a:schemeClr val="bg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bg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หนองบัวลำภู</a:t>
                      </a:r>
                      <a:endParaRPr lang="th-TH" sz="1200" b="0" dirty="0">
                        <a:solidFill>
                          <a:schemeClr val="bg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bg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บึงกาฬ</a:t>
                      </a:r>
                      <a:endParaRPr lang="th-TH" sz="1200" b="0" dirty="0">
                        <a:solidFill>
                          <a:schemeClr val="bg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bg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เขต8</a:t>
                      </a:r>
                      <a:endParaRPr lang="th-TH" sz="1200" b="0" dirty="0">
                        <a:solidFill>
                          <a:schemeClr val="bg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 anchor="ctr"/>
                </a:tc>
              </a:tr>
              <a:tr h="285941">
                <a:tc>
                  <a:txBody>
                    <a:bodyPr/>
                    <a:lstStyle/>
                    <a:p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เสี่ยงสมองเสื่อม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1.06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0.57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1.58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1.23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0.78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0.55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0.88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0.98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</a:tr>
              <a:tr h="285941">
                <a:tc>
                  <a:txBody>
                    <a:bodyPr/>
                    <a:lstStyle/>
                    <a:p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ได้รับการดูแล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97.10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77.46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97.91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</a:tr>
              <a:tr h="382180">
                <a:tc>
                  <a:txBody>
                    <a:bodyPr/>
                    <a:lstStyle/>
                    <a:p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ได้รับการส่งต่อ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70.15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100.00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Kanit Thin" pitchFamily="2" charset="-34"/>
                          <a:cs typeface="Kanit Thin" pitchFamily="2" charset="-34"/>
                        </a:rPr>
                        <a:t>99.45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 Thin" pitchFamily="2" charset="-34"/>
                        <a:cs typeface="Kanit Thin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0"/>
            <a:ext cx="9144000" cy="762083"/>
          </a:xfrm>
          <a:prstGeom prst="rect">
            <a:avLst/>
          </a:prstGeom>
          <a:gradFill flip="none" rotWithShape="1">
            <a:gsLst>
              <a:gs pos="0">
                <a:srgbClr val="372947">
                  <a:shade val="30000"/>
                  <a:satMod val="115000"/>
                </a:srgbClr>
              </a:gs>
              <a:gs pos="50000">
                <a:srgbClr val="372947">
                  <a:shade val="67500"/>
                  <a:satMod val="115000"/>
                </a:srgbClr>
              </a:gs>
              <a:gs pos="100000">
                <a:srgbClr val="372947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ผู้สูงอายุที่ได้รับการคัด</a:t>
            </a:r>
            <a:r>
              <a:rPr lang="th-TH" sz="18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กรองสมองเสื่อม </a:t>
            </a:r>
            <a:r>
              <a:rPr lang="th-TH" sz="18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มี</a:t>
            </a:r>
            <a:r>
              <a:rPr lang="th-TH" sz="18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ภาวะสมองเสื่อม </a:t>
            </a:r>
            <a:r>
              <a:rPr lang="th-TH" sz="18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ได้รับการดูแลแก้ไขปัญหาป้องกันปัจจัย</a:t>
            </a:r>
            <a:r>
              <a:rPr lang="th-TH" sz="18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เสี่ยง</a:t>
            </a:r>
          </a:p>
          <a:p>
            <a:r>
              <a:rPr lang="th-TH" sz="18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และ</a:t>
            </a:r>
            <a:r>
              <a:rPr lang="th-TH" sz="1800" b="1" dirty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ส่งเสริมสุขภาพ และการส่งต่อ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464496" y="2859782"/>
            <a:ext cx="37799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000" dirty="0">
                <a:latin typeface="Kanit Thin" pitchFamily="2" charset="-34"/>
                <a:cs typeface="Kanit Thin" pitchFamily="2" charset="-34"/>
              </a:rPr>
              <a:t>ข้อมูลจาก : </a:t>
            </a:r>
            <a:r>
              <a:rPr lang="en-US" sz="1000" dirty="0" smtClean="0">
                <a:latin typeface="Kanit Thin" pitchFamily="2" charset="-34"/>
                <a:cs typeface="Kanit Thin" pitchFamily="2" charset="-34"/>
              </a:rPr>
              <a:t>HDC </a:t>
            </a:r>
            <a:r>
              <a:rPr lang="th-TH" sz="1000" dirty="0" smtClean="0">
                <a:latin typeface="Kanit Thin" pitchFamily="2" charset="-34"/>
                <a:cs typeface="Kanit Thin" pitchFamily="2" charset="-34"/>
              </a:rPr>
              <a:t>กระทรวงสาธารณสุข ณ วันที่ 1 ก.ค. 2563</a:t>
            </a:r>
            <a:endParaRPr lang="th-TH" sz="1000" dirty="0">
              <a:latin typeface="Kanit Thin" pitchFamily="2" charset="-34"/>
              <a:cs typeface="Kanit Thi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02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" y="681540"/>
            <a:ext cx="9144000" cy="73808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nit Thin" pitchFamily="2" charset="-34"/>
                <a:cs typeface="Kanit Thin" pitchFamily="2" charset="-34"/>
              </a:rPr>
              <a:t>ตัวชี้วัดที่ </a:t>
            </a:r>
            <a:r>
              <a:rPr lang="th-TH" alt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2 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nit Thin" pitchFamily="2" charset="-34"/>
                <a:cs typeface="Kanit Thin" pitchFamily="2" charset="-34"/>
              </a:rPr>
              <a:t> </a:t>
            </a:r>
            <a:r>
              <a:rPr lang="th-TH" altLang="th-TH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คลินิก</a:t>
            </a:r>
            <a:r>
              <a:rPr lang="th-TH" altLang="th-TH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ผู้สูงอายุผ่านเกณฑ์ประเมินของกรมการ</a:t>
            </a:r>
            <a:r>
              <a:rPr lang="th-TH" altLang="th-TH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แพทย์ </a:t>
            </a:r>
            <a:r>
              <a:rPr lang="th-TH" altLang="th-TH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รพศ</a:t>
            </a:r>
            <a:r>
              <a:rPr lang="th-TH" altLang="th-TH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/</a:t>
            </a:r>
            <a:r>
              <a:rPr lang="th-TH" altLang="th-TH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รพท</a:t>
            </a:r>
            <a:r>
              <a:rPr lang="th-TH" altLang="th-TH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. ทุกแห่ง / </a:t>
            </a:r>
            <a:r>
              <a:rPr lang="th-TH" altLang="th-TH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รพช</a:t>
            </a:r>
            <a:r>
              <a:rPr lang="th-TH" altLang="th-TH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.อย่าง</a:t>
            </a:r>
            <a:r>
              <a:rPr lang="th-TH" altLang="th-TH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น้อยจังหวัดละ 1 แห่ง</a:t>
            </a:r>
            <a:endParaRPr lang="th-TH" sz="1400" dirty="0">
              <a:solidFill>
                <a:schemeClr val="tx1">
                  <a:lumMod val="95000"/>
                  <a:lumOff val="5000"/>
                </a:schemeClr>
              </a:solidFill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09682" y="1666060"/>
            <a:ext cx="1728192" cy="311624"/>
          </a:xfrm>
        </p:spPr>
        <p:txBody>
          <a:bodyPr>
            <a:normAutofit fontScale="85000" lnSpcReduction="20000"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โรงพยาบาลศูนย์</a:t>
            </a:r>
            <a:endParaRPr lang="th-TH" altLang="th-TH" sz="21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1187624" y="4011910"/>
            <a:ext cx="6840760" cy="864096"/>
          </a:xfrm>
          <a:prstGeom prst="rect">
            <a:avLst/>
          </a:prstGeom>
          <a:solidFill>
            <a:srgbClr val="FDEADA">
              <a:alpha val="49020"/>
            </a:srgbClr>
          </a:solidFill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h-TH" altLang="th-TH" sz="1400" b="1" dirty="0">
                <a:solidFill>
                  <a:schemeClr val="accent4">
                    <a:lumMod val="50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โรงพยาบาลทั้งหมด 87 แห่ง </a:t>
            </a:r>
            <a:endParaRPr lang="th-TH" altLang="th-TH" sz="1400" b="1" dirty="0" smtClean="0">
              <a:solidFill>
                <a:schemeClr val="accent4">
                  <a:lumMod val="50000"/>
                </a:schemeClr>
              </a:solidFill>
              <a:latin typeface="Kanit Thin" pitchFamily="2" charset="-34"/>
              <a:ea typeface="Calibri" panose="020F0502020204030204" pitchFamily="34" charset="0"/>
              <a:cs typeface="Kanit Thin" pitchFamily="2" charset="-34"/>
            </a:endParaRPr>
          </a:p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h-TH" altLang="th-TH" sz="1400" b="1" dirty="0" smtClean="0">
                <a:solidFill>
                  <a:schemeClr val="accent4">
                    <a:lumMod val="50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- มีการดำเนินงานคลินิกผู้สูงอายุทุกแห่ง</a:t>
            </a:r>
          </a:p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h-TH" altLang="th-TH" sz="1400" b="1" dirty="0" smtClean="0">
                <a:solidFill>
                  <a:schemeClr val="accent4">
                    <a:lumMod val="50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- ผ่าน</a:t>
            </a:r>
            <a:r>
              <a:rPr lang="th-TH" sz="1400" b="1" dirty="0" smtClean="0">
                <a:solidFill>
                  <a:schemeClr val="accent4">
                    <a:lumMod val="50000"/>
                  </a:schemeClr>
                </a:solidFill>
                <a:latin typeface="Kanit Thin" pitchFamily="2" charset="-34"/>
                <a:cs typeface="Kanit Thin" pitchFamily="2" charset="-34"/>
              </a:rPr>
              <a:t>การรับรองของ</a:t>
            </a:r>
            <a:r>
              <a:rPr lang="th-TH" sz="1400" b="1" dirty="0">
                <a:solidFill>
                  <a:schemeClr val="accent4">
                    <a:lumMod val="50000"/>
                  </a:schemeClr>
                </a:solidFill>
                <a:latin typeface="Kanit Thin" pitchFamily="2" charset="-34"/>
                <a:cs typeface="Kanit Thin" pitchFamily="2" charset="-34"/>
              </a:rPr>
              <a:t>กรมการ</a:t>
            </a:r>
            <a:r>
              <a:rPr lang="th-TH" sz="1400" b="1" dirty="0" smtClean="0">
                <a:solidFill>
                  <a:schemeClr val="accent4">
                    <a:lumMod val="50000"/>
                  </a:schemeClr>
                </a:solidFill>
                <a:latin typeface="Kanit Thin" pitchFamily="2" charset="-34"/>
                <a:cs typeface="Kanit Thin" pitchFamily="2" charset="-34"/>
              </a:rPr>
              <a:t>แพทย์เป็นทางการ </a:t>
            </a:r>
            <a:r>
              <a:rPr lang="th-TH" altLang="th-TH" sz="1400" b="1" dirty="0" smtClean="0">
                <a:solidFill>
                  <a:schemeClr val="accent4">
                    <a:lumMod val="50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4 </a:t>
            </a:r>
            <a:r>
              <a:rPr lang="th-TH" altLang="th-TH" sz="1400" b="1" dirty="0">
                <a:solidFill>
                  <a:schemeClr val="accent4">
                    <a:lumMod val="50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แห่ง 5.97 </a:t>
            </a:r>
            <a:r>
              <a:rPr lang="en-US" altLang="th-TH" sz="1400" b="1" dirty="0">
                <a:solidFill>
                  <a:schemeClr val="accent4">
                    <a:lumMod val="50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%</a:t>
            </a:r>
            <a:endParaRPr lang="th-TH" altLang="th-TH" sz="1400" b="1" dirty="0">
              <a:solidFill>
                <a:schemeClr val="accent4">
                  <a:lumMod val="50000"/>
                </a:schemeClr>
              </a:solidFill>
              <a:latin typeface="Kanit Thin" pitchFamily="2" charset="-34"/>
              <a:ea typeface="Calibri" panose="020F0502020204030204" pitchFamily="34" charset="0"/>
              <a:cs typeface="Kanit Thin" pitchFamily="2" charset="-34"/>
            </a:endParaRPr>
          </a:p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h-TH" altLang="th-TH" sz="1400" b="1" dirty="0" smtClean="0">
                <a:solidFill>
                  <a:schemeClr val="accent4">
                    <a:lumMod val="50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- ส่ง</a:t>
            </a:r>
            <a:r>
              <a:rPr lang="th-TH" altLang="th-TH" sz="1400" b="1" dirty="0">
                <a:solidFill>
                  <a:schemeClr val="accent4">
                    <a:lumMod val="50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แบบประเมินผ่านกรมการแพทย์ 6 แห่ง คิดเป็น 5.97 </a:t>
            </a:r>
            <a:r>
              <a:rPr lang="en-US" altLang="th-TH" sz="1400" b="1" dirty="0">
                <a:solidFill>
                  <a:schemeClr val="accent4">
                    <a:lumMod val="50000"/>
                  </a:schemeClr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rPr>
              <a:t>%</a:t>
            </a:r>
            <a:endParaRPr lang="th-TH" altLang="th-TH" sz="1400" b="1" dirty="0">
              <a:solidFill>
                <a:schemeClr val="accent4">
                  <a:lumMod val="50000"/>
                </a:schemeClr>
              </a:solidFill>
              <a:latin typeface="Kanit Thin" pitchFamily="2" charset="-34"/>
              <a:ea typeface="Calibri" panose="020F0502020204030204" pitchFamily="34" charset="0"/>
              <a:cs typeface="Kanit Thin" pitchFamily="2" charset="-34"/>
            </a:endParaRPr>
          </a:p>
        </p:txBody>
      </p:sp>
      <p:grpSp>
        <p:nvGrpSpPr>
          <p:cNvPr id="14" name="กลุ่ม 13"/>
          <p:cNvGrpSpPr/>
          <p:nvPr/>
        </p:nvGrpSpPr>
        <p:grpSpPr>
          <a:xfrm>
            <a:off x="1967572" y="3075806"/>
            <a:ext cx="1812340" cy="504057"/>
            <a:chOff x="683568" y="4101075"/>
            <a:chExt cx="3880970" cy="840094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683568" y="4533123"/>
              <a:ext cx="288033" cy="2880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800">
                <a:solidFill>
                  <a:prstClr val="white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683568" y="4101075"/>
              <a:ext cx="288033" cy="288031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800" dirty="0">
                <a:solidFill>
                  <a:prstClr val="white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  <p:sp>
          <p:nvSpPr>
            <p:cNvPr id="11" name="ตัวแทนเนื้อหา 2"/>
            <p:cNvSpPr txBox="1">
              <a:spLocks/>
            </p:cNvSpPr>
            <p:nvPr/>
          </p:nvSpPr>
          <p:spPr>
            <a:xfrm>
              <a:off x="1107615" y="4223966"/>
              <a:ext cx="3456923" cy="717203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th-TH" altLang="th-TH" sz="1100" b="1" dirty="0">
                  <a:solidFill>
                    <a:prstClr val="black"/>
                  </a:solidFill>
                  <a:latin typeface="Kanit Thin" pitchFamily="2" charset="-34"/>
                  <a:ea typeface="Calibri" panose="020F0502020204030204" pitchFamily="34" charset="0"/>
                  <a:cs typeface="Kanit Thin" pitchFamily="2" charset="-34"/>
                </a:rPr>
                <a:t>ผ่า</a:t>
              </a:r>
              <a:r>
                <a:rPr lang="th-TH" altLang="th-TH" sz="1100" b="1" dirty="0" smtClean="0">
                  <a:solidFill>
                    <a:prstClr val="black"/>
                  </a:solidFill>
                  <a:latin typeface="Kanit Thin" pitchFamily="2" charset="-34"/>
                  <a:ea typeface="Calibri" panose="020F0502020204030204" pitchFamily="34" charset="0"/>
                  <a:cs typeface="Kanit Thin" pitchFamily="2" charset="-34"/>
                </a:rPr>
                <a:t>นการรับรอง </a:t>
              </a:r>
              <a:r>
                <a:rPr lang="th-TH" altLang="th-TH" sz="1100" b="1" dirty="0">
                  <a:solidFill>
                    <a:prstClr val="black"/>
                  </a:solidFill>
                  <a:latin typeface="Kanit Thin" pitchFamily="2" charset="-34"/>
                  <a:ea typeface="Calibri" panose="020F0502020204030204" pitchFamily="34" charset="0"/>
                  <a:cs typeface="Kanit Thin" pitchFamily="2" charset="-34"/>
                </a:rPr>
                <a:t>1 แห่ง</a:t>
              </a:r>
            </a:p>
            <a:p>
              <a:pPr marL="0" indent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th-TH" altLang="th-TH" sz="1100" b="1" dirty="0" smtClean="0">
                <a:solidFill>
                  <a:prstClr val="black"/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endParaRPr>
            </a:p>
            <a:p>
              <a:pPr marL="0" indent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th-TH" altLang="th-TH" sz="1100" b="1" dirty="0" smtClean="0">
                  <a:solidFill>
                    <a:prstClr val="black"/>
                  </a:solidFill>
                  <a:latin typeface="Kanit Thin" pitchFamily="2" charset="-34"/>
                  <a:ea typeface="Calibri" panose="020F0502020204030204" pitchFamily="34" charset="0"/>
                  <a:cs typeface="Kanit Thin" pitchFamily="2" charset="-34"/>
                </a:rPr>
                <a:t>ยังไม่ผ่านการประเมิน 1 </a:t>
              </a:r>
              <a:r>
                <a:rPr lang="th-TH" altLang="th-TH" sz="1100" b="1" dirty="0">
                  <a:solidFill>
                    <a:prstClr val="black"/>
                  </a:solidFill>
                  <a:latin typeface="Kanit Thin" pitchFamily="2" charset="-34"/>
                  <a:ea typeface="Calibri" panose="020F0502020204030204" pitchFamily="34" charset="0"/>
                  <a:cs typeface="Kanit Thin" pitchFamily="2" charset="-34"/>
                </a:rPr>
                <a:t>แห่ง</a:t>
              </a:r>
            </a:p>
          </p:txBody>
        </p:sp>
      </p:grpSp>
      <p:sp>
        <p:nvSpPr>
          <p:cNvPr id="15" name="ตัวแทนเนื้อหา 2"/>
          <p:cNvSpPr txBox="1">
            <a:spLocks/>
          </p:cNvSpPr>
          <p:nvPr/>
        </p:nvSpPr>
        <p:spPr>
          <a:xfrm>
            <a:off x="3707904" y="1666060"/>
            <a:ext cx="1728192" cy="311624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h-TH" sz="21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โรงพยาบาลทั่วไป</a:t>
            </a:r>
            <a:endParaRPr lang="th-TH" altLang="th-TH" sz="21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6" name="ตัวแทนเนื้อหา 2"/>
          <p:cNvSpPr txBox="1">
            <a:spLocks/>
          </p:cNvSpPr>
          <p:nvPr/>
        </p:nvSpPr>
        <p:spPr>
          <a:xfrm>
            <a:off x="5706126" y="1653648"/>
            <a:ext cx="1728192" cy="311624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h-TH" sz="21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โรงพยาบาลชุมชน</a:t>
            </a:r>
            <a:endParaRPr lang="th-TH" altLang="th-TH" sz="21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17" name="แผนภูมิ 16"/>
          <p:cNvGraphicFramePr/>
          <p:nvPr>
            <p:extLst>
              <p:ext uri="{D42A27DB-BD31-4B8C-83A1-F6EECF244321}">
                <p14:modId xmlns:p14="http://schemas.microsoft.com/office/powerpoint/2010/main" val="849007808"/>
              </p:ext>
            </p:extLst>
          </p:nvPr>
        </p:nvGraphicFramePr>
        <p:xfrm>
          <a:off x="1703739" y="1666061"/>
          <a:ext cx="1745940" cy="140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2" name="กลุ่ม 31"/>
          <p:cNvGrpSpPr/>
          <p:nvPr/>
        </p:nvGrpSpPr>
        <p:grpSpPr>
          <a:xfrm>
            <a:off x="4117115" y="3075806"/>
            <a:ext cx="2471110" cy="864096"/>
            <a:chOff x="3203848" y="4005064"/>
            <a:chExt cx="3294812" cy="1152127"/>
          </a:xfrm>
        </p:grpSpPr>
        <p:sp>
          <p:nvSpPr>
            <p:cNvPr id="23" name="สี่เหลี่ยมผืนผ้า 22"/>
            <p:cNvSpPr/>
            <p:nvPr/>
          </p:nvSpPr>
          <p:spPr>
            <a:xfrm>
              <a:off x="3203848" y="4734743"/>
              <a:ext cx="173559" cy="23042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800">
                <a:solidFill>
                  <a:prstClr val="white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3203848" y="4005064"/>
              <a:ext cx="173558" cy="230426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800">
                <a:solidFill>
                  <a:prstClr val="white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  <p:sp>
          <p:nvSpPr>
            <p:cNvPr id="25" name="ตัวแทนเนื้อหา 2"/>
            <p:cNvSpPr txBox="1">
              <a:spLocks/>
            </p:cNvSpPr>
            <p:nvPr/>
          </p:nvSpPr>
          <p:spPr>
            <a:xfrm>
              <a:off x="3436739" y="4103377"/>
              <a:ext cx="3061921" cy="1053814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th-TH" altLang="th-TH" sz="800" b="1" dirty="0">
                  <a:solidFill>
                    <a:prstClr val="black"/>
                  </a:solidFill>
                  <a:latin typeface="Kanit Thin" pitchFamily="2" charset="-34"/>
                  <a:ea typeface="Calibri" panose="020F0502020204030204" pitchFamily="34" charset="0"/>
                  <a:cs typeface="Kanit Thin" pitchFamily="2" charset="-34"/>
                </a:rPr>
                <a:t>ผ่า</a:t>
              </a:r>
              <a:r>
                <a:rPr lang="th-TH" altLang="th-TH" sz="800" b="1" dirty="0" smtClean="0">
                  <a:solidFill>
                    <a:prstClr val="black"/>
                  </a:solidFill>
                  <a:latin typeface="Kanit Thin" pitchFamily="2" charset="-34"/>
                  <a:ea typeface="Calibri" panose="020F0502020204030204" pitchFamily="34" charset="0"/>
                  <a:cs typeface="Kanit Thin" pitchFamily="2" charset="-34"/>
                </a:rPr>
                <a:t>นการรับรอง </a:t>
              </a:r>
              <a:r>
                <a:rPr lang="th-TH" altLang="th-TH" sz="800" b="1" dirty="0">
                  <a:solidFill>
                    <a:prstClr val="black"/>
                  </a:solidFill>
                  <a:latin typeface="Kanit Thin" pitchFamily="2" charset="-34"/>
                  <a:ea typeface="Calibri" panose="020F0502020204030204" pitchFamily="34" charset="0"/>
                  <a:cs typeface="Kanit Thin" pitchFamily="2" charset="-34"/>
                </a:rPr>
                <a:t>3 แห่ง        </a:t>
              </a:r>
              <a:r>
                <a:rPr lang="th-TH" altLang="th-TH" sz="800" b="1" dirty="0" smtClean="0">
                  <a:solidFill>
                    <a:prstClr val="black"/>
                  </a:solidFill>
                  <a:latin typeface="Kanit Thin" pitchFamily="2" charset="-34"/>
                  <a:ea typeface="Calibri" panose="020F0502020204030204" pitchFamily="34" charset="0"/>
                  <a:cs typeface="Kanit Thin" pitchFamily="2" charset="-34"/>
                </a:rPr>
                <a:t>    </a:t>
              </a:r>
            </a:p>
            <a:p>
              <a:pPr marL="0" indent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th-TH" altLang="th-TH" sz="800" b="1" dirty="0" smtClean="0">
                <a:solidFill>
                  <a:prstClr val="black"/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endParaRPr>
            </a:p>
            <a:p>
              <a:pPr marL="0" indent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th-TH" altLang="th-TH" sz="800" b="1" dirty="0" smtClean="0">
                  <a:solidFill>
                    <a:prstClr val="black"/>
                  </a:solidFill>
                  <a:latin typeface="Kanit Thin" pitchFamily="2" charset="-34"/>
                  <a:ea typeface="Calibri" panose="020F0502020204030204" pitchFamily="34" charset="0"/>
                  <a:cs typeface="Kanit Thin" pitchFamily="2" charset="-34"/>
                </a:rPr>
                <a:t>ส่งแบบประเมินผ่านกรมการแพทย์ 3 </a:t>
              </a:r>
              <a:r>
                <a:rPr lang="th-TH" altLang="th-TH" sz="800" b="1" dirty="0">
                  <a:solidFill>
                    <a:prstClr val="black"/>
                  </a:solidFill>
                  <a:latin typeface="Kanit Thin" pitchFamily="2" charset="-34"/>
                  <a:ea typeface="Calibri" panose="020F0502020204030204" pitchFamily="34" charset="0"/>
                  <a:cs typeface="Kanit Thin" pitchFamily="2" charset="-34"/>
                </a:rPr>
                <a:t>แห่ง</a:t>
              </a:r>
            </a:p>
            <a:p>
              <a:pPr marL="0" indent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th-TH" altLang="th-TH" sz="800" b="1" dirty="0" smtClean="0">
                <a:solidFill>
                  <a:prstClr val="black"/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endParaRPr>
            </a:p>
            <a:p>
              <a:pPr marL="0" indent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th-TH" altLang="th-TH" sz="800" b="1" dirty="0" smtClean="0">
                  <a:solidFill>
                    <a:prstClr val="black"/>
                  </a:solidFill>
                  <a:latin typeface="Kanit Thin" pitchFamily="2" charset="-34"/>
                  <a:ea typeface="Calibri" panose="020F0502020204030204" pitchFamily="34" charset="0"/>
                  <a:cs typeface="Kanit Thin" pitchFamily="2" charset="-34"/>
                </a:rPr>
                <a:t>ยัง</a:t>
              </a:r>
              <a:r>
                <a:rPr lang="th-TH" altLang="th-TH" sz="800" b="1" dirty="0">
                  <a:solidFill>
                    <a:prstClr val="black"/>
                  </a:solidFill>
                  <a:latin typeface="Kanit Thin" pitchFamily="2" charset="-34"/>
                  <a:ea typeface="Calibri" panose="020F0502020204030204" pitchFamily="34" charset="0"/>
                  <a:cs typeface="Kanit Thin" pitchFamily="2" charset="-34"/>
                </a:rPr>
                <a:t>ไม่รับประเมิน 2 แห่ง</a:t>
              </a: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3203848" y="4389106"/>
              <a:ext cx="173559" cy="230426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800">
                <a:solidFill>
                  <a:prstClr val="white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</p:grpSp>
      <p:grpSp>
        <p:nvGrpSpPr>
          <p:cNvPr id="31" name="กลุ่ม 30"/>
          <p:cNvGrpSpPr/>
          <p:nvPr/>
        </p:nvGrpSpPr>
        <p:grpSpPr>
          <a:xfrm>
            <a:off x="6228185" y="3075807"/>
            <a:ext cx="2327093" cy="504055"/>
            <a:chOff x="6077724" y="4005064"/>
            <a:chExt cx="3102790" cy="672073"/>
          </a:xfrm>
        </p:grpSpPr>
        <p:sp>
          <p:nvSpPr>
            <p:cNvPr id="27" name="สี่เหลี่ยมผืนผ้า 26"/>
            <p:cNvSpPr/>
            <p:nvPr/>
          </p:nvSpPr>
          <p:spPr>
            <a:xfrm>
              <a:off x="6077724" y="4389105"/>
              <a:ext cx="173559" cy="23042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800">
                <a:solidFill>
                  <a:prstClr val="white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6077724" y="4005064"/>
              <a:ext cx="173558" cy="230426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800">
                <a:solidFill>
                  <a:prstClr val="white"/>
                </a:solidFill>
                <a:latin typeface="Kanit Thin" pitchFamily="2" charset="-34"/>
                <a:cs typeface="Kanit Thin" pitchFamily="2" charset="-34"/>
              </a:endParaRPr>
            </a:p>
          </p:txBody>
        </p:sp>
        <p:sp>
          <p:nvSpPr>
            <p:cNvPr id="29" name="ตัวแทนเนื้อหา 2"/>
            <p:cNvSpPr txBox="1">
              <a:spLocks/>
            </p:cNvSpPr>
            <p:nvPr/>
          </p:nvSpPr>
          <p:spPr>
            <a:xfrm>
              <a:off x="6310615" y="4007365"/>
              <a:ext cx="2869899" cy="669772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th-TH" altLang="th-TH" sz="1100" b="1" dirty="0">
                  <a:solidFill>
                    <a:prstClr val="black"/>
                  </a:solidFill>
                  <a:latin typeface="Kanit Thin" pitchFamily="2" charset="-34"/>
                  <a:ea typeface="Calibri" panose="020F0502020204030204" pitchFamily="34" charset="0"/>
                  <a:cs typeface="Kanit Thin" pitchFamily="2" charset="-34"/>
                </a:rPr>
                <a:t>ส่งแบบประเมินผ่านกรมการแพทย์ 3 แห่ง</a:t>
              </a:r>
            </a:p>
            <a:p>
              <a:pPr marL="0" indent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th-TH" altLang="th-TH" sz="1100" b="1" dirty="0" smtClean="0">
                <a:solidFill>
                  <a:prstClr val="black"/>
                </a:solidFill>
                <a:latin typeface="Kanit Thin" pitchFamily="2" charset="-34"/>
                <a:ea typeface="Calibri" panose="020F0502020204030204" pitchFamily="34" charset="0"/>
                <a:cs typeface="Kanit Thin" pitchFamily="2" charset="-34"/>
              </a:endParaRPr>
            </a:p>
            <a:p>
              <a:pPr marL="0" indent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th-TH" altLang="th-TH" sz="1100" b="1" dirty="0" smtClean="0">
                  <a:solidFill>
                    <a:prstClr val="black"/>
                  </a:solidFill>
                  <a:latin typeface="Kanit Thin" pitchFamily="2" charset="-34"/>
                  <a:ea typeface="Calibri" panose="020F0502020204030204" pitchFamily="34" charset="0"/>
                  <a:cs typeface="Kanit Thin" pitchFamily="2" charset="-34"/>
                </a:rPr>
                <a:t>ยัง</a:t>
              </a:r>
              <a:r>
                <a:rPr lang="th-TH" altLang="th-TH" sz="1100" b="1" dirty="0">
                  <a:solidFill>
                    <a:prstClr val="black"/>
                  </a:solidFill>
                  <a:latin typeface="Kanit Thin" pitchFamily="2" charset="-34"/>
                  <a:ea typeface="Calibri" panose="020F0502020204030204" pitchFamily="34" charset="0"/>
                  <a:cs typeface="Kanit Thin" pitchFamily="2" charset="-34"/>
                </a:rPr>
                <a:t>ไม่รับประเมิน 74 แห่ง</a:t>
              </a:r>
            </a:p>
          </p:txBody>
        </p:sp>
      </p:grpSp>
      <p:graphicFrame>
        <p:nvGraphicFramePr>
          <p:cNvPr id="33" name="แผนภูมิ 32"/>
          <p:cNvGraphicFramePr/>
          <p:nvPr>
            <p:extLst>
              <p:ext uri="{D42A27DB-BD31-4B8C-83A1-F6EECF244321}">
                <p14:modId xmlns:p14="http://schemas.microsoft.com/office/powerpoint/2010/main" val="3454812653"/>
              </p:ext>
            </p:extLst>
          </p:nvPr>
        </p:nvGraphicFramePr>
        <p:xfrm>
          <a:off x="3703863" y="1619246"/>
          <a:ext cx="1745940" cy="140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แผนภูมิ 33"/>
          <p:cNvGraphicFramePr/>
          <p:nvPr>
            <p:extLst>
              <p:ext uri="{D42A27DB-BD31-4B8C-83A1-F6EECF244321}">
                <p14:modId xmlns:p14="http://schemas.microsoft.com/office/powerpoint/2010/main" val="3977635098"/>
              </p:ext>
            </p:extLst>
          </p:nvPr>
        </p:nvGraphicFramePr>
        <p:xfrm>
          <a:off x="5714944" y="1601369"/>
          <a:ext cx="1745940" cy="140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139952" y="2571750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1800" b="1" dirty="0">
                <a:solidFill>
                  <a:prstClr val="white"/>
                </a:solidFill>
                <a:latin typeface="Kanit Thin" pitchFamily="2" charset="-34"/>
                <a:cs typeface="Kanit Thin" pitchFamily="2" charset="-34"/>
              </a:rPr>
              <a:t>   </a:t>
            </a:r>
          </a:p>
        </p:txBody>
      </p:sp>
      <p:sp>
        <p:nvSpPr>
          <p:cNvPr id="30" name="ชื่อเรื่อง 1"/>
          <p:cNvSpPr txBox="1">
            <a:spLocks/>
          </p:cNvSpPr>
          <p:nvPr/>
        </p:nvSpPr>
        <p:spPr>
          <a:xfrm>
            <a:off x="0" y="77366"/>
            <a:ext cx="9144000" cy="694184"/>
          </a:xfrm>
          <a:prstGeom prst="rect">
            <a:avLst/>
          </a:prstGeom>
          <a:gradFill flip="none" rotWithShape="1">
            <a:gsLst>
              <a:gs pos="0">
                <a:srgbClr val="372947">
                  <a:shade val="30000"/>
                  <a:satMod val="115000"/>
                </a:srgbClr>
              </a:gs>
              <a:gs pos="50000">
                <a:srgbClr val="372947">
                  <a:shade val="67500"/>
                  <a:satMod val="115000"/>
                </a:srgbClr>
              </a:gs>
              <a:gs pos="100000">
                <a:srgbClr val="372947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TH Baijam" pitchFamily="2" charset="-34"/>
              </a:defRPr>
            </a:lvl1pPr>
          </a:lstStyle>
          <a:p>
            <a:r>
              <a:rPr lang="th-TH" sz="2400" b="1" dirty="0" smtClean="0">
                <a:solidFill>
                  <a:schemeClr val="bg1"/>
                </a:solidFill>
                <a:latin typeface="Kanit Thin" pitchFamily="2" charset="-34"/>
                <a:cs typeface="Kanit Thin" pitchFamily="2" charset="-34"/>
              </a:rPr>
              <a:t>ผลการดำเนินงาน</a:t>
            </a:r>
            <a:endParaRPr lang="th-TH" sz="2400" b="1" dirty="0">
              <a:solidFill>
                <a:schemeClr val="bg1"/>
              </a:solidFill>
              <a:latin typeface="Kanit Thin" pitchFamily="2" charset="-34"/>
              <a:cs typeface="Kanit Thin" pitchFamily="2" charset="-34"/>
            </a:endParaRPr>
          </a:p>
        </p:txBody>
      </p:sp>
      <p:sp>
        <p:nvSpPr>
          <p:cNvPr id="35" name="Rectangle 4"/>
          <p:cNvSpPr/>
          <p:nvPr/>
        </p:nvSpPr>
        <p:spPr>
          <a:xfrm>
            <a:off x="4932040" y="4948594"/>
            <a:ext cx="41044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800" dirty="0">
                <a:latin typeface="Kanit Thin" pitchFamily="2" charset="-34"/>
                <a:cs typeface="Kanit Thin" pitchFamily="2" charset="-34"/>
              </a:rPr>
              <a:t>ข้อมูลจาก </a:t>
            </a:r>
            <a:r>
              <a:rPr lang="en-US" sz="800" dirty="0">
                <a:latin typeface="Kanit Thin" pitchFamily="2" charset="-34"/>
                <a:cs typeface="Kanit Thin" pitchFamily="2" charset="-34"/>
              </a:rPr>
              <a:t>: </a:t>
            </a:r>
            <a:r>
              <a:rPr lang="th-TH" sz="800" dirty="0" err="1" smtClean="0">
                <a:latin typeface="Kanit Thin" pitchFamily="2" charset="-34"/>
                <a:cs typeface="Kanit Thin" pitchFamily="2" charset="-34"/>
              </a:rPr>
              <a:t>สสจ</a:t>
            </a:r>
            <a:r>
              <a:rPr lang="th-TH" sz="800" dirty="0" smtClean="0">
                <a:latin typeface="Kanit Thin" pitchFamily="2" charset="-34"/>
                <a:cs typeface="Kanit Thin" pitchFamily="2" charset="-34"/>
              </a:rPr>
              <a:t>.ทั้ง 7 จังหวัด และสถาบันเวชศาสตร์สมเด็จพระสังฆราชฯ ณ 30 มิถุนายน 2563</a:t>
            </a:r>
            <a:endParaRPr lang="en-US" sz="800" dirty="0">
              <a:latin typeface="Kanit Thin" pitchFamily="2" charset="-34"/>
              <a:cs typeface="Kanit Thi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43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1828</Words>
  <Application>Microsoft Office PowerPoint</Application>
  <PresentationFormat>นำเสนอทางหน้าจอ (16:9)</PresentationFormat>
  <Paragraphs>391</Paragraphs>
  <Slides>18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4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22" baseType="lpstr">
      <vt:lpstr>ชุดรูปแบบของ Office</vt:lpstr>
      <vt:lpstr>1_ชุดรูปแบบของ Office</vt:lpstr>
      <vt:lpstr>Office Theme</vt:lpstr>
      <vt:lpstr>1_Office Theme</vt:lpstr>
      <vt:lpstr>สาขาผู้สูงอายุ เขตสุขภาพที่ 8</vt:lpstr>
      <vt:lpstr>สถานการณ์</vt:lpstr>
      <vt:lpstr>งานนำเสนอ PowerPoint</vt:lpstr>
      <vt:lpstr>แผนพัฒนาคุณภาพชีวิตผู้สูงอายุ เขตสุขภาพที่ 8 ปี 63</vt:lpstr>
      <vt:lpstr>กระบวนการทำงาน</vt:lpstr>
      <vt:lpstr>ผลการดำเนินงาน</vt:lpstr>
      <vt:lpstr>งานนำเสนอ PowerPoint</vt:lpstr>
      <vt:lpstr>งานนำเสนอ PowerPoint</vt:lpstr>
      <vt:lpstr>ตัวชี้วัดที่ 2  คลินิกผู้สูงอายุผ่านเกณฑ์ประเมินของกรมการแพทย์ รพศ/รพท. ทุกแห่ง / รพช.อย่างน้อยจังหวัดละ 1 แห่ง</vt:lpstr>
      <vt:lpstr>ผลการดำเนินงาน</vt:lpstr>
      <vt:lpstr>งานนำเสนอ PowerPoint</vt:lpstr>
      <vt:lpstr>การดำเนินงานในสถานการณ์ COVID – 19</vt:lpstr>
      <vt:lpstr>ปัจจัยความสำเร็จ อุปสรรคการดำเนินงาน</vt:lpstr>
      <vt:lpstr>ข้อเสนอแนะ</vt:lpstr>
      <vt:lpstr>แผนงานโครงการการส่งเสริมสุขภาพผู้สูงอายุ ปี 2564</vt:lpstr>
      <vt:lpstr>  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เขตสุขภาพที่ 8</dc:title>
  <dc:creator>FF</dc:creator>
  <cp:lastModifiedBy>FF</cp:lastModifiedBy>
  <cp:revision>270</cp:revision>
  <cp:lastPrinted>2020-07-31T06:47:18Z</cp:lastPrinted>
  <dcterms:created xsi:type="dcterms:W3CDTF">2020-05-14T06:16:34Z</dcterms:created>
  <dcterms:modified xsi:type="dcterms:W3CDTF">2020-07-31T06:54:50Z</dcterms:modified>
</cp:coreProperties>
</file>