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2"/>
  </p:notesMasterIdLst>
  <p:sldIdLst>
    <p:sldId id="377" r:id="rId3"/>
    <p:sldId id="376" r:id="rId4"/>
    <p:sldId id="374" r:id="rId5"/>
    <p:sldId id="378" r:id="rId6"/>
    <p:sldId id="375" r:id="rId7"/>
    <p:sldId id="367" r:id="rId8"/>
    <p:sldId id="366" r:id="rId9"/>
    <p:sldId id="257" r:id="rId10"/>
    <p:sldId id="380" r:id="rId11"/>
    <p:sldId id="368" r:id="rId12"/>
    <p:sldId id="370" r:id="rId13"/>
    <p:sldId id="382" r:id="rId14"/>
    <p:sldId id="383" r:id="rId15"/>
    <p:sldId id="384" r:id="rId16"/>
    <p:sldId id="386" r:id="rId17"/>
    <p:sldId id="387" r:id="rId18"/>
    <p:sldId id="388" r:id="rId19"/>
    <p:sldId id="389" r:id="rId20"/>
    <p:sldId id="369" r:id="rId21"/>
  </p:sldIdLst>
  <p:sldSz cx="12192000" cy="6858000"/>
  <p:notesSz cx="6858000" cy="9144000"/>
  <p:embeddedFontLst>
    <p:embeddedFont>
      <p:font typeface="Angsana New" pitchFamily="18" charset="-34"/>
      <p:regular r:id="rId23"/>
      <p:bold r:id="rId24"/>
      <p:italic r:id="rId25"/>
      <p:boldItalic r:id="rId26"/>
    </p:embeddedFont>
    <p:embeddedFont>
      <p:font typeface="TH SarabunIT๙" pitchFamily="34" charset="-34"/>
      <p:regular r:id="rId27"/>
      <p:bold r:id="rId28"/>
      <p:italic r:id="rId29"/>
      <p:bold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Calibri Light" pitchFamily="34" charset="0"/>
      <p:regular r:id="rId35"/>
      <p:italic r:id="rId36"/>
    </p:embeddedFont>
    <p:embeddedFont>
      <p:font typeface="Helvetica" pitchFamily="34" charset="0"/>
      <p:regular r:id="rId37"/>
      <p:bold r:id="rId38"/>
      <p:italic r:id="rId39"/>
      <p:boldItalic r:id="rId40"/>
    </p:embeddedFont>
    <p:embeddedFont>
      <p:font typeface="Tahoma" pitchFamily="34" charset="0"/>
      <p:regular r:id="rId41"/>
      <p:bold r:id="rId42"/>
    </p:embeddedFont>
    <p:embeddedFont>
      <p:font typeface="TH SarabunPSK" pitchFamily="34" charset="-34"/>
      <p:regular r:id="rId43"/>
      <p:bold r:id="rId44"/>
      <p:italic r:id="rId45"/>
      <p:boldItalic r:id="rId46"/>
    </p:embeddedFont>
    <p:embeddedFont>
      <p:font typeface="Cordia New" pitchFamily="34" charset="-34"/>
      <p:regular r:id="rId47"/>
      <p:bold r:id="rId48"/>
      <p:italic r:id="rId49"/>
      <p:boldItalic r:id="rId50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font" Target="fonts/font2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font" Target="fonts/font2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font" Target="fonts/font26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2562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IMC bed/ward</c:v>
                </c:pt>
                <c:pt idx="1">
                  <c:v>ขึ้นทะเบียน IMC</c:v>
                </c:pt>
                <c:pt idx="2">
                  <c:v>ครบ 6 เดือน </c:v>
                </c:pt>
                <c:pt idx="3">
                  <c:v>Refer back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39</c:v>
                </c:pt>
                <c:pt idx="2">
                  <c:v>78</c:v>
                </c:pt>
                <c:pt idx="3">
                  <c:v>28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2563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IMC bed/ward</c:v>
                </c:pt>
                <c:pt idx="1">
                  <c:v>ขึ้นทะเบียน IMC</c:v>
                </c:pt>
                <c:pt idx="2">
                  <c:v>ครบ 6 เดือน </c:v>
                </c:pt>
                <c:pt idx="3">
                  <c:v>Refer back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98.8</c:v>
                </c:pt>
                <c:pt idx="1">
                  <c:v>62.8</c:v>
                </c:pt>
                <c:pt idx="2">
                  <c:v>82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969024"/>
        <c:axId val="153972096"/>
      </c:barChart>
      <c:catAx>
        <c:axId val="153969024"/>
        <c:scaling>
          <c:orientation val="minMax"/>
        </c:scaling>
        <c:delete val="0"/>
        <c:axPos val="b"/>
        <c:majorTickMark val="out"/>
        <c:minorTickMark val="none"/>
        <c:tickLblPos val="nextTo"/>
        <c:crossAx val="153972096"/>
        <c:crosses val="autoZero"/>
        <c:auto val="1"/>
        <c:lblAlgn val="ctr"/>
        <c:lblOffset val="100"/>
        <c:noMultiLvlLbl val="0"/>
      </c:catAx>
      <c:valAx>
        <c:axId val="153972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3969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9055593594279"/>
          <c:y val="0.32827259109726709"/>
          <c:w val="9.3698029594126819E-2"/>
          <c:h val="0.28800061038696601"/>
        </c:manualLayout>
      </c:layout>
      <c:overlay val="0"/>
      <c:txPr>
        <a:bodyPr/>
        <a:lstStyle/>
        <a:p>
          <a:pPr>
            <a:defRPr sz="2800"/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defRPr>
            </a:pPr>
            <a:r>
              <a:rPr lang="th-TH" sz="2400" dirty="0" smtClean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ร้อย</a:t>
            </a:r>
            <a:r>
              <a:rPr lang="th-TH" sz="2400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ละของ</a:t>
            </a:r>
            <a:r>
              <a:rPr lang="th-TH" sz="2400" dirty="0" err="1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ผู้ปวยตา</a:t>
            </a:r>
            <a:r>
              <a:rPr lang="th-TH" sz="2400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มกลุ่ม</a:t>
            </a:r>
            <a:r>
              <a:rPr lang="th-TH" sz="2400" dirty="0" smtClean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โรค</a:t>
            </a:r>
            <a:endParaRPr lang="th-TH" sz="2400" baseline="0" dirty="0">
              <a:solidFill>
                <a:schemeClr val="accent1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c:rich>
      </c:tx>
      <c:layout>
        <c:manualLayout>
          <c:xMode val="edge"/>
          <c:yMode val="edge"/>
          <c:x val="0.73770425187881039"/>
          <c:y val="0.18911722885609816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กลุ่มผู้ป่วย ปีงบประมาณ 2563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3600" b="1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stroke</a:t>
                    </a:r>
                    <a:r>
                      <a:rPr lang="en-US" sz="3600" b="1" baseline="0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 </a:t>
                    </a:r>
                    <a:r>
                      <a:rPr lang="en-US" sz="3600" b="1" baseline="0" dirty="0" smtClean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 </a:t>
                    </a:r>
                    <a:r>
                      <a:rPr lang="th-TH" sz="3600" b="1" dirty="0" smtClean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 </a:t>
                    </a:r>
                    <a:r>
                      <a:rPr lang="en-US" sz="3600" b="1" dirty="0" smtClean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76.4 </a:t>
                    </a:r>
                    <a:r>
                      <a:rPr lang="th-TH" sz="3600" b="1" dirty="0" smtClean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%</a:t>
                    </a:r>
                    <a:endParaRPr lang="th-TH" sz="360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-5.8439295610729636E-2"/>
                  <c:y val="2.4635444100010468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TBI</a:t>
                    </a:r>
                    <a:r>
                      <a:rPr lang="en-US" sz="2400" b="1" baseline="0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 </a:t>
                    </a:r>
                    <a:r>
                      <a:rPr lang="en-US" sz="2400" b="1" baseline="0" dirty="0" smtClean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 </a:t>
                    </a:r>
                    <a:r>
                      <a:rPr lang="en-US" sz="2400" b="1" baseline="0" dirty="0" smtClean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15.4 %</a:t>
                    </a:r>
                    <a:endParaRPr lang="th-TH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2"/>
              <c:layout>
                <c:manualLayout>
                  <c:x val="2.5710507093456899E-2"/>
                  <c:y val="-4.3132555648116869E-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defRPr>
                    </a:pPr>
                    <a:r>
                      <a:rPr lang="en-US" sz="2400" b="1" dirty="0" smtClean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SCI  </a:t>
                    </a:r>
                    <a:r>
                      <a:rPr lang="en-US" sz="2400" b="1" dirty="0" smtClean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8.1 </a:t>
                    </a:r>
                    <a:r>
                      <a:rPr lang="th-TH" sz="2400" b="1" dirty="0" smtClean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%</a:t>
                    </a:r>
                    <a:endParaRPr lang="th-TH" dirty="0"/>
                  </a:p>
                </c:rich>
              </c:tx>
              <c:spPr>
                <a:solidFill>
                  <a:schemeClr val="accent3">
                    <a:lumMod val="20000"/>
                    <a:lumOff val="80000"/>
                  </a:schemeClr>
                </a:solidFill>
              </c:spPr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3"/>
              <c:layout>
                <c:manualLayout>
                  <c:x val="0.1685628098571012"/>
                  <c:y val="1.0073428321459818E-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defRPr>
                    </a:pPr>
                    <a:r>
                      <a:rPr lang="en-US" sz="2400" b="1" dirty="0" err="1" smtClean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FxArHip</a:t>
                    </a:r>
                    <a:r>
                      <a:rPr lang="en-US" sz="2400" b="1" dirty="0" smtClean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 </a:t>
                    </a:r>
                    <a:r>
                      <a:rPr lang="th-TH" sz="2400" b="1" dirty="0" smtClean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2.6 %</a:t>
                    </a:r>
                    <a:endParaRPr lang="th-TH" dirty="0"/>
                  </a:p>
                </c:rich>
              </c:tx>
              <c:spPr>
                <a:solidFill>
                  <a:schemeClr val="accent6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2400" b="1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BIS</a:t>
                    </a:r>
                    <a:r>
                      <a:rPr lang="en-US" sz="2400" b="1" baseline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 </a:t>
                    </a:r>
                    <a:r>
                      <a:rPr lang="th-TH" sz="2400" b="1" baseline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คงที่</a:t>
                    </a:r>
                    <a:r>
                      <a:rPr lang="en-US" sz="2400" b="1" baseline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=</a:t>
                    </a:r>
                    <a:r>
                      <a:rPr lang="th-TH" sz="2400" b="1" baseline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17.33</a:t>
                    </a:r>
                    <a:r>
                      <a:rPr lang="th-TH" sz="2400" b="1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%</a:t>
                    </a:r>
                    <a:endParaRPr lang="th-TH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th-TH" sz="2400" b="1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 ย้ายที่อยู่</a:t>
                    </a:r>
                    <a:r>
                      <a:rPr lang="en-US" sz="2400" b="1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=</a:t>
                    </a:r>
                    <a:r>
                      <a:rPr lang="th-TH" sz="2400" b="1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2.74%</a:t>
                    </a:r>
                    <a:endParaRPr lang="th-TH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rgbClr val="0000CC"/>
                    </a:solidFill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Stroke</c:v>
                </c:pt>
                <c:pt idx="1">
                  <c:v>TBI</c:v>
                </c:pt>
                <c:pt idx="2">
                  <c:v>SCI</c:v>
                </c:pt>
                <c:pt idx="3">
                  <c:v>FxArHip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0.76400000000000001</c:v>
                </c:pt>
                <c:pt idx="1">
                  <c:v>7.2700000000000001E-2</c:v>
                </c:pt>
                <c:pt idx="2">
                  <c:v>3.1300000000000001E-2</c:v>
                </c:pt>
                <c:pt idx="3">
                  <c:v>2.5999999999999999E-2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9620735603841386"/>
          <c:y val="0.36355436577867373"/>
          <c:w val="0.15218569539731694"/>
          <c:h val="0.37825658166247872"/>
        </c:manualLayout>
      </c:layout>
      <c:overlay val="0"/>
      <c:txPr>
        <a:bodyPr/>
        <a:lstStyle/>
        <a:p>
          <a:pPr>
            <a:defRPr sz="2400"/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240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defRPr>
            </a:pPr>
            <a:r>
              <a:rPr lang="th-TH" sz="2400" dirty="0" smtClean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ร้อย</a:t>
            </a:r>
            <a:r>
              <a:rPr lang="th-TH" sz="2400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ละของผลการติดตาม</a:t>
            </a:r>
            <a:r>
              <a:rPr lang="th-TH" sz="2400" baseline="0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aseline="0" dirty="0" smtClean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400" baseline="0" dirty="0" smtClean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2400" baseline="0" dirty="0" smtClean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Ending phase</a:t>
            </a:r>
            <a:endParaRPr lang="th-TH" sz="2400" dirty="0">
              <a:solidFill>
                <a:schemeClr val="accent1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c:rich>
      </c:tx>
      <c:layout>
        <c:manualLayout>
          <c:xMode val="edge"/>
          <c:yMode val="edge"/>
          <c:x val="0.78618297585615893"/>
          <c:y val="0.1716089880434377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Ending  Phase ปีงบประมาณ 2563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5144587578997179"/>
                  <c:y val="-0.29968164909198897"/>
                </c:manualLayout>
              </c:layout>
              <c:tx>
                <c:rich>
                  <a:bodyPr/>
                  <a:lstStyle/>
                  <a:p>
                    <a:pPr>
                      <a:defRPr sz="2800" b="1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defRPr>
                    </a:pPr>
                    <a:r>
                      <a:rPr lang="th-TH" sz="32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บริบาลครบตามเกณฑ์</a:t>
                    </a:r>
                    <a:endParaRPr lang="en-US" sz="3200" b="1" dirty="0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endParaRPr>
                  </a:p>
                  <a:p>
                    <a:pPr>
                      <a:defRPr sz="2800" b="1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defRPr>
                    </a:pPr>
                    <a:r>
                      <a:rPr lang="th-TH" sz="4400" b="1" baseline="0" dirty="0" smtClean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 </a:t>
                    </a:r>
                    <a:r>
                      <a:rPr lang="th-TH" sz="4400" b="1" dirty="0" smtClean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7</a:t>
                    </a:r>
                    <a:r>
                      <a:rPr lang="en-US" sz="4400" b="1" dirty="0" smtClean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2</a:t>
                    </a:r>
                    <a:r>
                      <a:rPr lang="th-TH" sz="4400" b="1" dirty="0" smtClean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.9 %</a:t>
                    </a:r>
                    <a:endParaRPr lang="th-TH" sz="4000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th-TH" sz="2800" dirty="0" smtClean="0">
                        <a:latin typeface="TH SarabunPSK" pitchFamily="34" charset="-34"/>
                        <a:cs typeface="TH SarabunPSK" pitchFamily="34" charset="-34"/>
                      </a:rPr>
                      <a:t>เสียชีวิต</a:t>
                    </a:r>
                    <a:r>
                      <a:rPr lang="en-US" sz="2800" baseline="0" dirty="0" smtClean="0">
                        <a:latin typeface="TH SarabunPSK" pitchFamily="34" charset="-34"/>
                        <a:cs typeface="TH SarabunPSK" pitchFamily="34" charset="-34"/>
                      </a:rPr>
                      <a:t> </a:t>
                    </a:r>
                    <a:r>
                      <a:rPr lang="en-US" sz="2800" dirty="0" smtClean="0">
                        <a:latin typeface="TH SarabunPSK" pitchFamily="34" charset="-34"/>
                        <a:cs typeface="TH SarabunPSK" pitchFamily="34" charset="-34"/>
                      </a:rPr>
                      <a:t>11</a:t>
                    </a:r>
                    <a:r>
                      <a:rPr lang="th-TH" sz="2800" dirty="0" smtClean="0">
                        <a:latin typeface="TH SarabunPSK" pitchFamily="34" charset="-34"/>
                        <a:cs typeface="TH SarabunPSK" pitchFamily="34" charset="-34"/>
                      </a:rPr>
                      <a:t>.2 %</a:t>
                    </a:r>
                    <a:endParaRPr lang="th-TH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2800">
                        <a:latin typeface="TH SarabunPSK" pitchFamily="34" charset="-34"/>
                        <a:cs typeface="TH SarabunPSK" pitchFamily="34" charset="-34"/>
                      </a:defRPr>
                    </a:pPr>
                    <a:r>
                      <a:rPr lang="th-TH" sz="2800" dirty="0">
                        <a:latin typeface="TH SarabunPSK" pitchFamily="34" charset="-34"/>
                        <a:cs typeface="TH SarabunPSK" pitchFamily="34" charset="-34"/>
                      </a:rPr>
                      <a:t>ย้ายที่</a:t>
                    </a:r>
                    <a:r>
                      <a:rPr lang="th-TH" sz="2800" dirty="0" smtClean="0">
                        <a:latin typeface="TH SarabunPSK" pitchFamily="34" charset="-34"/>
                        <a:cs typeface="TH SarabunPSK" pitchFamily="34" charset="-34"/>
                      </a:rPr>
                      <a:t>อยู่</a:t>
                    </a:r>
                    <a:r>
                      <a:rPr lang="th-TH" sz="2800" baseline="0" dirty="0">
                        <a:latin typeface="TH SarabunPSK" pitchFamily="34" charset="-34"/>
                        <a:cs typeface="TH SarabunPSK" pitchFamily="34" charset="-34"/>
                      </a:rPr>
                      <a:t> </a:t>
                    </a:r>
                    <a:r>
                      <a:rPr lang="th-TH" sz="2800" dirty="0" smtClean="0">
                        <a:latin typeface="TH SarabunPSK" pitchFamily="34" charset="-34"/>
                        <a:cs typeface="TH SarabunPSK" pitchFamily="34" charset="-34"/>
                      </a:rPr>
                      <a:t>2.3 %</a:t>
                    </a:r>
                    <a:endParaRPr lang="th-TH" dirty="0"/>
                  </a:p>
                </c:rich>
              </c:tx>
              <c:spPr>
                <a:solidFill>
                  <a:schemeClr val="accent3">
                    <a:lumMod val="20000"/>
                    <a:lumOff val="80000"/>
                  </a:schemeClr>
                </a:solidFill>
              </c:spPr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3"/>
              <c:layout>
                <c:manualLayout>
                  <c:x val="0.11995169874599008"/>
                  <c:y val="2.1369203849518812E-3"/>
                </c:manualLayout>
              </c:layout>
              <c:tx>
                <c:rich>
                  <a:bodyPr/>
                  <a:lstStyle/>
                  <a:p>
                    <a:pPr>
                      <a:defRPr sz="2800">
                        <a:latin typeface="TH SarabunPSK" pitchFamily="34" charset="-34"/>
                        <a:cs typeface="TH SarabunPSK" pitchFamily="34" charset="-34"/>
                      </a:defRPr>
                    </a:pPr>
                    <a:r>
                      <a:rPr lang="th-TH" sz="2800" dirty="0">
                        <a:latin typeface="TH SarabunPSK" pitchFamily="34" charset="-34"/>
                        <a:cs typeface="TH SarabunPSK" pitchFamily="34" charset="-34"/>
                      </a:rPr>
                      <a:t>ติดตามไม่ได้</a:t>
                    </a:r>
                    <a:r>
                      <a:rPr lang="en-US" sz="2800" dirty="0">
                        <a:latin typeface="TH SarabunPSK" pitchFamily="34" charset="-34"/>
                        <a:cs typeface="TH SarabunPSK" pitchFamily="34" charset="-34"/>
                      </a:rPr>
                      <a:t>=</a:t>
                    </a:r>
                    <a:r>
                      <a:rPr lang="th-TH" sz="2800" dirty="0" smtClean="0">
                        <a:latin typeface="TH SarabunPSK" pitchFamily="34" charset="-34"/>
                        <a:cs typeface="TH SarabunPSK" pitchFamily="34" charset="-34"/>
                      </a:rPr>
                      <a:t>1.9 %</a:t>
                    </a:r>
                    <a:endParaRPr lang="th-TH" dirty="0"/>
                  </a:p>
                </c:rich>
              </c:tx>
              <c:spPr>
                <a:solidFill>
                  <a:schemeClr val="accent6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2800">
                        <a:latin typeface="TH SarabunPSK" pitchFamily="34" charset="-34"/>
                        <a:cs typeface="TH SarabunPSK" pitchFamily="34" charset="-34"/>
                      </a:rPr>
                      <a:t>BIS</a:t>
                    </a:r>
                    <a:r>
                      <a:rPr lang="en-US" sz="2800" baseline="0">
                        <a:latin typeface="TH SarabunPSK" pitchFamily="34" charset="-34"/>
                        <a:cs typeface="TH SarabunPSK" pitchFamily="34" charset="-34"/>
                      </a:rPr>
                      <a:t> </a:t>
                    </a:r>
                    <a:r>
                      <a:rPr lang="th-TH" sz="2800" baseline="0">
                        <a:latin typeface="TH SarabunPSK" pitchFamily="34" charset="-34"/>
                        <a:cs typeface="TH SarabunPSK" pitchFamily="34" charset="-34"/>
                      </a:rPr>
                      <a:t>คงที่</a:t>
                    </a:r>
                    <a:r>
                      <a:rPr lang="en-US" sz="2800" baseline="0">
                        <a:latin typeface="TH SarabunPSK" pitchFamily="34" charset="-34"/>
                        <a:cs typeface="TH SarabunPSK" pitchFamily="34" charset="-34"/>
                      </a:rPr>
                      <a:t>=</a:t>
                    </a:r>
                    <a:r>
                      <a:rPr lang="th-TH" sz="2800" baseline="0">
                        <a:latin typeface="TH SarabunPSK" pitchFamily="34" charset="-34"/>
                        <a:cs typeface="TH SarabunPSK" pitchFamily="34" charset="-34"/>
                      </a:rPr>
                      <a:t>17.33</a:t>
                    </a:r>
                    <a:r>
                      <a:rPr lang="th-TH" sz="2800">
                        <a:latin typeface="TH SarabunPSK" pitchFamily="34" charset="-34"/>
                        <a:cs typeface="TH SarabunPSK" pitchFamily="34" charset="-34"/>
                      </a:rPr>
                      <a:t>%</a:t>
                    </a:r>
                    <a:endParaRPr lang="th-TH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th-TH" sz="2800">
                        <a:latin typeface="TH SarabunPSK" pitchFamily="34" charset="-34"/>
                        <a:cs typeface="TH SarabunPSK" pitchFamily="34" charset="-34"/>
                      </a:rPr>
                      <a:t> ย้ายที่อยู่</a:t>
                    </a:r>
                    <a:r>
                      <a:rPr lang="en-US" sz="2800">
                        <a:latin typeface="TH SarabunPSK" pitchFamily="34" charset="-34"/>
                        <a:cs typeface="TH SarabunPSK" pitchFamily="34" charset="-34"/>
                      </a:rPr>
                      <a:t>=</a:t>
                    </a:r>
                    <a:r>
                      <a:rPr lang="th-TH" sz="2800">
                        <a:latin typeface="TH SarabunPSK" pitchFamily="34" charset="-34"/>
                        <a:cs typeface="TH SarabunPSK" pitchFamily="34" charset="-34"/>
                      </a:rPr>
                      <a:t>2.74%</a:t>
                    </a:r>
                    <a:endParaRPr lang="th-TH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28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บริบาลครบเกณฑ์</c:v>
                </c:pt>
                <c:pt idx="1">
                  <c:v>เสียชีวิต</c:v>
                </c:pt>
                <c:pt idx="2">
                  <c:v>ย้ายที่อยู่</c:v>
                </c:pt>
                <c:pt idx="3">
                  <c:v>ติดตามไม่ได้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0.71089999999999998</c:v>
                </c:pt>
                <c:pt idx="1">
                  <c:v>0.13270000000000001</c:v>
                </c:pt>
                <c:pt idx="2">
                  <c:v>2.3699999999999999E-2</c:v>
                </c:pt>
                <c:pt idx="3">
                  <c:v>1.9E-2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9680053911908799"/>
          <c:y val="0.35775603449927551"/>
          <c:w val="0.19342388632777174"/>
          <c:h val="0.58782602732957334"/>
        </c:manualLayout>
      </c:layout>
      <c:overlay val="0"/>
      <c:txPr>
        <a:bodyPr/>
        <a:lstStyle/>
        <a:p>
          <a:pPr>
            <a:defRPr sz="2400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defRPr>
            </a:pPr>
            <a:r>
              <a:rPr lang="th-TH" sz="2800" dirty="0" smtClean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ผล</a:t>
            </a:r>
            <a:r>
              <a:rPr lang="th-TH" sz="2800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800" smtClean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บริบาลเมื่อ</a:t>
            </a:r>
            <a:r>
              <a:rPr lang="th-TH" sz="2800" dirty="0" smtClean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dirty="0" smtClean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ครบ</a:t>
            </a:r>
            <a:r>
              <a:rPr lang="th-TH" sz="2800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ตาม</a:t>
            </a:r>
            <a:r>
              <a:rPr lang="th-TH" sz="2800" dirty="0" smtClean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เกณฑ์</a:t>
            </a:r>
            <a:endParaRPr lang="th-TH" sz="2800" baseline="0" dirty="0">
              <a:solidFill>
                <a:schemeClr val="accent1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c:rich>
      </c:tx>
      <c:layout>
        <c:manualLayout>
          <c:xMode val="edge"/>
          <c:yMode val="edge"/>
          <c:x val="0.76975812865232895"/>
          <c:y val="0.1774492892247761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308326042578015E-2"/>
          <c:y val="0.2623509561304837"/>
          <c:w val="0.70368766404199479"/>
          <c:h val="0.6456155480564929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บริบาลครบเกณฑ์ ปีงบประมาณ 2563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8.4692330125400991E-2"/>
                  <c:y val="-1.4858455193100863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>
                        <a:latin typeface="TH SarabunPSK" pitchFamily="34" charset="-34"/>
                        <a:cs typeface="TH SarabunPSK" pitchFamily="34" charset="-34"/>
                      </a:rPr>
                      <a:t>BIS </a:t>
                    </a:r>
                    <a:r>
                      <a:rPr lang="en-US" sz="2400" baseline="0" dirty="0">
                        <a:latin typeface="TH SarabunPSK" pitchFamily="34" charset="-34"/>
                        <a:cs typeface="TH SarabunPSK" pitchFamily="34" charset="-34"/>
                      </a:rPr>
                      <a:t> </a:t>
                    </a:r>
                    <a:r>
                      <a:rPr lang="th-TH" sz="2400" baseline="0" dirty="0" smtClean="0">
                        <a:latin typeface="TH SarabunPSK" pitchFamily="34" charset="-34"/>
                        <a:cs typeface="TH SarabunPSK" pitchFamily="34" charset="-34"/>
                      </a:rPr>
                      <a:t>คงที่</a:t>
                    </a:r>
                    <a:r>
                      <a:rPr lang="en-US" sz="2400" baseline="0" dirty="0" smtClean="0">
                        <a:latin typeface="TH SarabunPSK" pitchFamily="34" charset="-34"/>
                        <a:cs typeface="TH SarabunPSK" pitchFamily="34" charset="-34"/>
                      </a:rPr>
                      <a:t> 17.3 </a:t>
                    </a:r>
                    <a:r>
                      <a:rPr lang="th-TH" sz="2400" dirty="0" smtClean="0">
                        <a:latin typeface="TH SarabunPSK" pitchFamily="34" charset="-34"/>
                        <a:cs typeface="TH SarabunPSK" pitchFamily="34" charset="-34"/>
                      </a:rPr>
                      <a:t>%</a:t>
                    </a:r>
                    <a:endParaRPr lang="th-TH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-2.7457607338116273E-2"/>
                  <c:y val="-4.0673013855416155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>
                        <a:latin typeface="TH SarabunPSK" pitchFamily="34" charset="-34"/>
                        <a:cs typeface="TH SarabunPSK" pitchFamily="34" charset="-34"/>
                      </a:rPr>
                      <a:t>BIS </a:t>
                    </a:r>
                    <a:r>
                      <a:rPr lang="th-TH" sz="2400" dirty="0" smtClean="0">
                        <a:latin typeface="TH SarabunPSK" pitchFamily="34" charset="-34"/>
                        <a:cs typeface="TH SarabunPSK" pitchFamily="34" charset="-34"/>
                      </a:rPr>
                      <a:t>ลดลง</a:t>
                    </a:r>
                    <a:r>
                      <a:rPr lang="en-US" sz="2400" baseline="0" dirty="0" smtClean="0">
                        <a:latin typeface="TH SarabunPSK" pitchFamily="34" charset="-34"/>
                        <a:cs typeface="TH SarabunPSK" pitchFamily="34" charset="-34"/>
                      </a:rPr>
                      <a:t> </a:t>
                    </a:r>
                    <a:r>
                      <a:rPr lang="en-US" sz="2400" dirty="0" smtClean="0">
                        <a:latin typeface="TH SarabunPSK" pitchFamily="34" charset="-34"/>
                        <a:cs typeface="TH SarabunPSK" pitchFamily="34" charset="-34"/>
                      </a:rPr>
                      <a:t>4.67</a:t>
                    </a:r>
                    <a:r>
                      <a:rPr lang="th-TH" sz="2400" dirty="0" smtClean="0">
                        <a:latin typeface="TH SarabunPSK" pitchFamily="34" charset="-34"/>
                        <a:cs typeface="TH SarabunPSK" pitchFamily="34" charset="-34"/>
                      </a:rPr>
                      <a:t> %</a:t>
                    </a:r>
                    <a:endParaRPr lang="th-TH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2"/>
              <c:layout>
                <c:manualLayout>
                  <c:x val="-0.17007450303856822"/>
                  <c:y val="-0.22546858389079821"/>
                </c:manualLayout>
              </c:layout>
              <c:tx>
                <c:rich>
                  <a:bodyPr/>
                  <a:lstStyle/>
                  <a:p>
                    <a:pPr>
                      <a:defRPr sz="2800">
                        <a:latin typeface="TH SarabunPSK" pitchFamily="34" charset="-34"/>
                        <a:cs typeface="TH SarabunPSK" pitchFamily="34" charset="-34"/>
                      </a:defRPr>
                    </a:pPr>
                    <a:r>
                      <a:rPr lang="en-US" sz="2800" b="0" i="0" u="none" strike="noStrike" baseline="0" dirty="0" smtClean="0">
                        <a:effectLst/>
                      </a:rPr>
                      <a:t>BIS </a:t>
                    </a:r>
                    <a:r>
                      <a:rPr lang="th-TH" sz="2800" b="0" i="0" u="none" strike="noStrike" baseline="0" dirty="0" smtClean="0">
                        <a:effectLst/>
                      </a:rPr>
                      <a:t>เพิ่มขึ้น</a:t>
                    </a:r>
                    <a:r>
                      <a:rPr lang="en-US" sz="2800" b="0" i="0" u="none" strike="noStrike" baseline="0" dirty="0" smtClean="0">
                        <a:effectLst/>
                      </a:rPr>
                      <a:t> </a:t>
                    </a:r>
                    <a:r>
                      <a:rPr lang="en-US" sz="2800" baseline="0" dirty="0" smtClean="0">
                        <a:latin typeface="TH SarabunPSK" pitchFamily="34" charset="-34"/>
                        <a:cs typeface="TH SarabunPSK" pitchFamily="34" charset="-34"/>
                      </a:rPr>
                      <a:t>40.6 </a:t>
                    </a:r>
                    <a:r>
                      <a:rPr lang="th-TH" sz="2800" dirty="0" smtClean="0">
                        <a:latin typeface="TH SarabunPSK" pitchFamily="34" charset="-34"/>
                        <a:cs typeface="TH SarabunPSK" pitchFamily="34" charset="-34"/>
                      </a:rPr>
                      <a:t>%</a:t>
                    </a:r>
                    <a:endParaRPr lang="th-TH" sz="2800" dirty="0"/>
                  </a:p>
                </c:rich>
              </c:tx>
              <c:spPr>
                <a:solidFill>
                  <a:schemeClr val="accent3">
                    <a:lumMod val="20000"/>
                    <a:lumOff val="80000"/>
                  </a:schemeClr>
                </a:solidFill>
              </c:spPr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3"/>
              <c:layout>
                <c:manualLayout>
                  <c:x val="0.11995169874599008"/>
                  <c:y val="2.1369203849518812E-3"/>
                </c:manualLayout>
              </c:layout>
              <c:tx>
                <c:rich>
                  <a:bodyPr/>
                  <a:lstStyle/>
                  <a:p>
                    <a:pPr>
                      <a:defRPr sz="2400">
                        <a:latin typeface="TH SarabunPSK" pitchFamily="34" charset="-34"/>
                        <a:cs typeface="TH SarabunPSK" pitchFamily="34" charset="-34"/>
                      </a:defRPr>
                    </a:pPr>
                    <a:r>
                      <a:rPr lang="en-US" sz="2400" b="0" i="0" u="none" strike="noStrike" baseline="0" dirty="0" smtClean="0">
                        <a:effectLst/>
                      </a:rPr>
                      <a:t>BIS =</a:t>
                    </a:r>
                    <a:r>
                      <a:rPr lang="th-TH" sz="2400" b="0" i="0" u="none" strike="noStrike" baseline="0" dirty="0" smtClean="0">
                        <a:effectLst/>
                      </a:rPr>
                      <a:t> 20</a:t>
                    </a:r>
                    <a:r>
                      <a:rPr lang="en-US" sz="2400" b="0" i="0" u="none" strike="noStrike" baseline="0" dirty="0" smtClean="0">
                        <a:effectLst/>
                      </a:rPr>
                      <a:t>  </a:t>
                    </a:r>
                    <a:r>
                      <a:rPr lang="en-US" sz="2400" baseline="0" dirty="0" smtClean="0">
                        <a:latin typeface="TH SarabunPSK" pitchFamily="34" charset="-34"/>
                        <a:cs typeface="TH SarabunPSK" pitchFamily="34" charset="-34"/>
                      </a:rPr>
                      <a:t>38.0</a:t>
                    </a:r>
                    <a:r>
                      <a:rPr lang="th-TH" sz="2400" dirty="0" smtClean="0">
                        <a:latin typeface="TH SarabunPSK" pitchFamily="34" charset="-34"/>
                        <a:cs typeface="TH SarabunPSK" pitchFamily="34" charset="-34"/>
                      </a:rPr>
                      <a:t>%</a:t>
                    </a:r>
                    <a:endParaRPr lang="th-TH" dirty="0"/>
                  </a:p>
                </c:rich>
              </c:tx>
              <c:spPr>
                <a:solidFill>
                  <a:schemeClr val="accent6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2400">
                        <a:latin typeface="TH SarabunPSK" pitchFamily="34" charset="-34"/>
                        <a:cs typeface="TH SarabunPSK" pitchFamily="34" charset="-34"/>
                      </a:rPr>
                      <a:t>BIS</a:t>
                    </a:r>
                    <a:r>
                      <a:rPr lang="en-US" sz="2400" baseline="0">
                        <a:latin typeface="TH SarabunPSK" pitchFamily="34" charset="-34"/>
                        <a:cs typeface="TH SarabunPSK" pitchFamily="34" charset="-34"/>
                      </a:rPr>
                      <a:t> </a:t>
                    </a:r>
                    <a:r>
                      <a:rPr lang="th-TH" sz="2400" baseline="0">
                        <a:latin typeface="TH SarabunPSK" pitchFamily="34" charset="-34"/>
                        <a:cs typeface="TH SarabunPSK" pitchFamily="34" charset="-34"/>
                      </a:rPr>
                      <a:t>คงที่</a:t>
                    </a:r>
                    <a:r>
                      <a:rPr lang="en-US" sz="2400" baseline="0">
                        <a:latin typeface="TH SarabunPSK" pitchFamily="34" charset="-34"/>
                        <a:cs typeface="TH SarabunPSK" pitchFamily="34" charset="-34"/>
                      </a:rPr>
                      <a:t>=</a:t>
                    </a:r>
                    <a:r>
                      <a:rPr lang="th-TH" sz="2400" baseline="0">
                        <a:latin typeface="TH SarabunPSK" pitchFamily="34" charset="-34"/>
                        <a:cs typeface="TH SarabunPSK" pitchFamily="34" charset="-34"/>
                      </a:rPr>
                      <a:t>17.33</a:t>
                    </a:r>
                    <a:r>
                      <a:rPr lang="th-TH" sz="2400">
                        <a:latin typeface="TH SarabunPSK" pitchFamily="34" charset="-34"/>
                        <a:cs typeface="TH SarabunPSK" pitchFamily="34" charset="-34"/>
                      </a:rPr>
                      <a:t>%</a:t>
                    </a:r>
                    <a:endParaRPr lang="th-TH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th-TH" sz="2400">
                        <a:latin typeface="TH SarabunPSK" pitchFamily="34" charset="-34"/>
                        <a:cs typeface="TH SarabunPSK" pitchFamily="34" charset="-34"/>
                      </a:rPr>
                      <a:t> ย้ายที่อยู่</a:t>
                    </a:r>
                    <a:r>
                      <a:rPr lang="en-US" sz="2400">
                        <a:latin typeface="TH SarabunPSK" pitchFamily="34" charset="-34"/>
                        <a:cs typeface="TH SarabunPSK" pitchFamily="34" charset="-34"/>
                      </a:rPr>
                      <a:t>=</a:t>
                    </a:r>
                    <a:r>
                      <a:rPr lang="th-TH" sz="2400">
                        <a:latin typeface="TH SarabunPSK" pitchFamily="34" charset="-34"/>
                        <a:cs typeface="TH SarabunPSK" pitchFamily="34" charset="-34"/>
                      </a:rPr>
                      <a:t>2.74%</a:t>
                    </a:r>
                    <a:endParaRPr lang="th-TH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BIS คงที่</c:v>
                </c:pt>
                <c:pt idx="1">
                  <c:v>BIS ลดลง</c:v>
                </c:pt>
                <c:pt idx="2">
                  <c:v>BIS เพิ่มขึ้น</c:v>
                </c:pt>
                <c:pt idx="3">
                  <c:v>BIS = 20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0.17330000000000001</c:v>
                </c:pt>
                <c:pt idx="1">
                  <c:v>4.6699999999999998E-2</c:v>
                </c:pt>
                <c:pt idx="2">
                  <c:v>0.40600000000000003</c:v>
                </c:pt>
                <c:pt idx="3">
                  <c:v>0.38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8442824376686449"/>
          <c:y val="0.4207809684938687"/>
          <c:w val="0.15102629912085286"/>
          <c:h val="0.38658714915840331"/>
        </c:manualLayout>
      </c:layout>
      <c:overlay val="0"/>
      <c:txPr>
        <a:bodyPr/>
        <a:lstStyle/>
        <a:p>
          <a:pPr>
            <a:defRPr sz="2400"/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th-TH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30428-F805-47A1-9375-73A61FD37BBE}" type="datetimeFigureOut">
              <a:rPr lang="th-TH" smtClean="0"/>
              <a:t>03/08/63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A00FC-A9FD-48C5-A3B7-6ADB85C203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728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FDA91-02EB-4462-94A7-F8B613370D7E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73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FDA91-02EB-4462-94A7-F8B613370D7E}" type="slidenum">
              <a:rPr lang="th-TH" smtClean="0">
                <a:solidFill>
                  <a:prstClr val="black"/>
                </a:solidFill>
              </a:rPr>
              <a:pPr/>
              <a:t>3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73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FDA91-02EB-4462-94A7-F8B613370D7E}" type="slidenum">
              <a:rPr lang="th-TH" smtClean="0">
                <a:solidFill>
                  <a:prstClr val="black"/>
                </a:solidFill>
              </a:rPr>
              <a:pPr/>
              <a:t>4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73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21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FDA91-02EB-4462-94A7-F8B613370D7E}" type="slidenum">
              <a:rPr lang="th-TH" smtClean="0">
                <a:solidFill>
                  <a:prstClr val="black"/>
                </a:solidFill>
              </a:rPr>
              <a:pPr/>
              <a:t>8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73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712-84AD-459F-B2C4-498C9D416DBF}" type="datetimeFigureOut">
              <a:rPr lang="th-TH" smtClean="0"/>
              <a:t>03/08/63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FF7F-A1E0-40DF-B539-AA177A8D20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579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712-84AD-459F-B2C4-498C9D416DBF}" type="datetimeFigureOut">
              <a:rPr lang="th-TH" smtClean="0"/>
              <a:t>03/08/63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FF7F-A1E0-40DF-B539-AA177A8D20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754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712-84AD-459F-B2C4-498C9D416DBF}" type="datetimeFigureOut">
              <a:rPr lang="th-TH" smtClean="0"/>
              <a:t>03/08/63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FF7F-A1E0-40DF-B539-AA177A8D20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261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6878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712-84AD-459F-B2C4-498C9D416DBF}" type="datetimeFigureOut">
              <a:rPr lang="th-TH" smtClean="0"/>
              <a:t>03/08/63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FF7F-A1E0-40DF-B539-AA177A8D20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613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712-84AD-459F-B2C4-498C9D416DBF}" type="datetimeFigureOut">
              <a:rPr lang="th-TH" smtClean="0"/>
              <a:t>03/08/63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FF7F-A1E0-40DF-B539-AA177A8D20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6616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712-84AD-459F-B2C4-498C9D416DBF}" type="datetimeFigureOut">
              <a:rPr lang="th-TH" smtClean="0"/>
              <a:t>03/08/63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FF7F-A1E0-40DF-B539-AA177A8D20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932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712-84AD-459F-B2C4-498C9D416DBF}" type="datetimeFigureOut">
              <a:rPr lang="th-TH" smtClean="0"/>
              <a:t>03/08/63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FF7F-A1E0-40DF-B539-AA177A8D20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204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712-84AD-459F-B2C4-498C9D416DBF}" type="datetimeFigureOut">
              <a:rPr lang="th-TH" smtClean="0"/>
              <a:t>03/08/63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FF7F-A1E0-40DF-B539-AA177A8D20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941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712-84AD-459F-B2C4-498C9D416DBF}" type="datetimeFigureOut">
              <a:rPr lang="th-TH" smtClean="0"/>
              <a:t>03/08/63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FF7F-A1E0-40DF-B539-AA177A8D20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672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712-84AD-459F-B2C4-498C9D416DBF}" type="datetimeFigureOut">
              <a:rPr lang="th-TH" smtClean="0"/>
              <a:t>03/08/63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FF7F-A1E0-40DF-B539-AA177A8D20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640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712-84AD-459F-B2C4-498C9D416DBF}" type="datetimeFigureOut">
              <a:rPr lang="th-TH" smtClean="0"/>
              <a:t>03/08/63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FF7F-A1E0-40DF-B539-AA177A8D20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351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4F712-84AD-459F-B2C4-498C9D416DBF}" type="datetimeFigureOut">
              <a:rPr lang="th-TH" smtClean="0"/>
              <a:t>03/08/63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6FF7F-A1E0-40DF-B539-AA177A8D20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448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3" tooltip="PresentationGo!"/>
              </a:rPr>
              <a:t>presentationgo.com</a:t>
            </a:r>
            <a:endParaRPr lang="en-US" sz="1100" dirty="0"/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91178" y="17358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582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 flipH="1">
            <a:off x="-1" y="740707"/>
            <a:ext cx="12192132" cy="1118703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C:\Users\asus pc\Desktop\Presentati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" y="3691949"/>
            <a:ext cx="12192000" cy="273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42282" y="735362"/>
            <a:ext cx="9162230" cy="3170088"/>
          </a:xfrm>
          <a:prstGeom prst="rect">
            <a:avLst/>
          </a:prstGeom>
          <a:noFill/>
        </p:spPr>
        <p:txBody>
          <a:bodyPr wrap="square" lIns="121909" tIns="60955" rIns="121909" bIns="60955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66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TH Sarabun New" pitchFamily="34" charset="-34"/>
                <a:cs typeface="TH Sarabun New" pitchFamily="34" charset="-34"/>
              </a:rPr>
              <a:t>ยินดีต้อนรับผู้เข้าร่วมประชุม </a:t>
            </a:r>
            <a:r>
              <a:rPr lang="en-US" sz="6600" b="1" dirty="0" smtClean="0">
                <a:ln w="11430"/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Service Plan </a:t>
            </a:r>
            <a:r>
              <a:rPr lang="th-TH" sz="6600" b="1" dirty="0" smtClean="0">
                <a:ln w="11430"/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/>
            </a:r>
            <a:br>
              <a:rPr lang="th-TH" sz="6600" b="1" dirty="0" smtClean="0">
                <a:ln w="11430"/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6600" b="1" dirty="0" smtClean="0">
                <a:ln w="11430"/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สาขา </a:t>
            </a:r>
            <a:r>
              <a:rPr lang="en-US" sz="6600" b="1" dirty="0" smtClean="0">
                <a:ln w="11430"/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Intermediate Care</a:t>
            </a:r>
            <a:endParaRPr lang="th-TH" sz="6600" b="1" dirty="0">
              <a:ln w="11430"/>
              <a:solidFill>
                <a:srgbClr val="C0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4512" y="89167"/>
            <a:ext cx="1253248" cy="57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2" y="606572"/>
            <a:ext cx="1489364" cy="13869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62266DC-BD0D-4F37-A198-97C5EC70D752}"/>
              </a:ext>
            </a:extLst>
          </p:cNvPr>
          <p:cNvSpPr/>
          <p:nvPr/>
        </p:nvSpPr>
        <p:spPr>
          <a:xfrm>
            <a:off x="5372489" y="4755598"/>
            <a:ext cx="37593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6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สิงหาคม </a:t>
            </a:r>
            <a:r>
              <a:rPr lang="en-US" sz="6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2563</a:t>
            </a:r>
            <a:endParaRPr lang="en-US" sz="4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9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CA22DC-C8F7-441B-8D10-FE570842E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065"/>
          </a:xfrm>
          <a:solidFill>
            <a:srgbClr val="0000CC"/>
          </a:solidFill>
        </p:spPr>
        <p:txBody>
          <a:bodyPr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ผลการดำเนินงานปี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2563 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 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)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64B1CD-DC63-4D43-8222-3480DD9FA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17984"/>
            <a:ext cx="10791423" cy="507489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ผู้ป่วยกลุ่มเป้าหมายจำนวนรวม </a:t>
            </a:r>
            <a:r>
              <a:rPr lang="en-US" sz="52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8,135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 ได้รับการขึ้นทะเบียน 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IMC </a:t>
            </a:r>
            <a:r>
              <a:rPr lang="en-US" sz="52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5,112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ราย คิดเป็นร้อยละ </a:t>
            </a:r>
            <a:r>
              <a:rPr lang="en-US" sz="5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62.8</a:t>
            </a:r>
            <a:endParaRPr lang="th-TH" sz="5800" b="1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โรงพยาบาล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ให้การบริบาลฟื้นสภาพระยะกลาง  </a:t>
            </a:r>
            <a:b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แบบผู้ป่วยใน (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intermediate bed/ward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87 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 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88 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แห่งคิดเป็นร้อยละ </a:t>
            </a:r>
            <a:r>
              <a:rPr lang="en-US" sz="5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98.8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ระยะกลาง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กลุ่มเป้าหมาย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จำนวนรวม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8,135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 ได้รับ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ติดตามจน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ครบ</a:t>
            </a:r>
            <a:b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 เดือน หรือจน </a:t>
            </a:r>
            <a:r>
              <a:rPr lang="en-US" sz="4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Barthel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index = 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คิดเป็นร้อยละ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82.0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4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IMC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 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Refer back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ไปรับการฟื้นฟูสมรรถภาพต่อที่ </a:t>
            </a:r>
            <a:r>
              <a:rPr lang="th-TH" sz="40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รพช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b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ร้อยละ </a:t>
            </a:r>
            <a:r>
              <a:rPr lang="en-US" sz="5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09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510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09CA22DC-C8F7-441B-8D10-FE570842E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065"/>
          </a:xfrm>
          <a:solidFill>
            <a:srgbClr val="0000CC"/>
          </a:solidFill>
        </p:spPr>
        <p:txBody>
          <a:bodyPr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ดำเนินงาน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9CA22DC-C8F7-441B-8D10-FE570842ED62}"/>
              </a:ext>
            </a:extLst>
          </p:cNvPr>
          <p:cNvSpPr txBox="1">
            <a:spLocks/>
          </p:cNvSpPr>
          <p:nvPr/>
        </p:nvSpPr>
        <p:spPr>
          <a:xfrm>
            <a:off x="4716379" y="1383800"/>
            <a:ext cx="2021305" cy="40053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</a:t>
            </a:r>
            <a:endParaRPr lang="en-US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84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3"/>
          <p:cNvGraphicFramePr/>
          <p:nvPr>
            <p:extLst>
              <p:ext uri="{D42A27DB-BD31-4B8C-83A1-F6EECF244321}">
                <p14:modId xmlns:p14="http://schemas.microsoft.com/office/powerpoint/2010/main" val="1796900412"/>
              </p:ext>
            </p:extLst>
          </p:nvPr>
        </p:nvGraphicFramePr>
        <p:xfrm>
          <a:off x="1622738" y="1468193"/>
          <a:ext cx="9105363" cy="470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09CA22DC-C8F7-441B-8D10-FE570842E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065"/>
          </a:xfrm>
          <a:solidFill>
            <a:srgbClr val="0000CC"/>
          </a:solidFill>
        </p:spPr>
        <p:txBody>
          <a:bodyPr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ผลการดำเนินงานปี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2563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9493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3"/>
          <p:cNvGraphicFramePr/>
          <p:nvPr>
            <p:extLst>
              <p:ext uri="{D42A27DB-BD31-4B8C-83A1-F6EECF244321}">
                <p14:modId xmlns:p14="http://schemas.microsoft.com/office/powerpoint/2010/main" val="1968307595"/>
              </p:ext>
            </p:extLst>
          </p:nvPr>
        </p:nvGraphicFramePr>
        <p:xfrm>
          <a:off x="901521" y="1300766"/>
          <a:ext cx="10393251" cy="4958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09CA22DC-C8F7-441B-8D10-FE570842E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065"/>
          </a:xfrm>
          <a:solidFill>
            <a:srgbClr val="0000CC"/>
          </a:solidFill>
        </p:spPr>
        <p:txBody>
          <a:bodyPr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ผลการดำเนินงานปี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2563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95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3"/>
          <p:cNvGraphicFramePr/>
          <p:nvPr>
            <p:extLst>
              <p:ext uri="{D42A27DB-BD31-4B8C-83A1-F6EECF244321}">
                <p14:modId xmlns:p14="http://schemas.microsoft.com/office/powerpoint/2010/main" val="928055161"/>
              </p:ext>
            </p:extLst>
          </p:nvPr>
        </p:nvGraphicFramePr>
        <p:xfrm>
          <a:off x="643944" y="1210614"/>
          <a:ext cx="10625070" cy="500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09CA22DC-C8F7-441B-8D10-FE570842E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065"/>
          </a:xfrm>
          <a:solidFill>
            <a:srgbClr val="0000CC"/>
          </a:solidFill>
        </p:spPr>
        <p:txBody>
          <a:bodyPr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ผลการดำเนินงานปี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2563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5510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วิสัยทัศน์ พันธกิจ | ศูนย์อนามัยที่ 8 อุดรธานี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320431"/>
              </p:ext>
            </p:extLst>
          </p:nvPr>
        </p:nvGraphicFramePr>
        <p:xfrm>
          <a:off x="965915" y="1506828"/>
          <a:ext cx="10135674" cy="504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7837"/>
                <a:gridCol w="5067837"/>
              </a:tblGrid>
              <a:tr h="508387">
                <a:tc>
                  <a:txBody>
                    <a:bodyPr/>
                    <a:lstStyle/>
                    <a:p>
                      <a:pPr marL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en-US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GAP Analysis</a:t>
                      </a:r>
                      <a:endParaRPr lang="en-US" sz="32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8372" marR="48372" marT="0" marB="0" anchor="ctr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th-TH" sz="32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แผนการดำเนินงาน</a:t>
                      </a:r>
                      <a:endParaRPr lang="en-US" sz="3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8372" marR="48372" marT="0" marB="0" anchor="ctr"/>
                </a:tc>
              </a:tr>
              <a:tr h="3522700">
                <a:tc>
                  <a:txBody>
                    <a:bodyPr/>
                    <a:lstStyle/>
                    <a:p>
                      <a:pPr marL="342900" lvl="0" indent="-342900" algn="thaiDi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3200" u="non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Information</a:t>
                      </a:r>
                      <a:r>
                        <a:rPr lang="th-TH" sz="3200" u="non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en-US" sz="3200" u="non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914400" lvl="1" indent="-45720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ผู้ป่วยบางรายได้รับการส่งตัวกลับไปยังโรงพยาบาลชุมชนโดยไม่ได้ผ่าน </a:t>
                      </a:r>
                      <a:r>
                        <a:rPr lang="th-TH" sz="3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ระบบงานด้านการฟื้นฟูสมรรถภาพ </a:t>
                      </a:r>
                      <a:r>
                        <a:rPr lang="th-TH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ทำให้การส่งต่อข้อมูลไม่</a:t>
                      </a:r>
                      <a:r>
                        <a:rPr lang="th-TH" sz="3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ครบถ้วน</a:t>
                      </a:r>
                    </a:p>
                    <a:p>
                      <a:pPr marL="914400" lvl="1" indent="-45720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โปรแกรมและการคีย์ข้อมูลหลากหลาย</a:t>
                      </a:r>
                      <a:endParaRPr lang="en-US" sz="32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32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4572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marL="457200" lvl="0" indent="-4572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ประชุมชี้แจงแนวทางการส่งต่อผู้ป่วยร่วมกันกับ</a:t>
                      </a:r>
                      <a:r>
                        <a:rPr lang="th-TH" sz="3200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ทีมสห</a:t>
                      </a:r>
                      <a:r>
                        <a:rPr lang="th-TH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สาขาวิชาชีพและแพทย์สาขาอื่นที่เกี่ยวข้อง เพื่อให้มีการดำเนินการไปในทิศทางเดียวกัน และส่งต่อข้อมูลไปยังโรงพยาบาลลูกข่ายได้อย่างครบถ้วน</a:t>
                      </a:r>
                      <a:endParaRPr lang="en-US" sz="32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32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8372" marR="48372" marT="0" marB="0"/>
                </a:tc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09CA22DC-C8F7-441B-8D10-FE570842E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1688"/>
          </a:xfrm>
          <a:solidFill>
            <a:srgbClr val="0000CC"/>
          </a:solidFill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ปัญหา อุปสรรค และข้อเสนอเชิงนโยบาย  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031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วิสัยทัศน์ พันธกิจ | ศูนย์อนามัยที่ 8 อุดรธานี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350935"/>
              </p:ext>
            </p:extLst>
          </p:nvPr>
        </p:nvGraphicFramePr>
        <p:xfrm>
          <a:off x="965915" y="1506828"/>
          <a:ext cx="10135674" cy="4486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7837"/>
                <a:gridCol w="5067837"/>
              </a:tblGrid>
              <a:tr h="503514">
                <a:tc>
                  <a:txBody>
                    <a:bodyPr/>
                    <a:lstStyle/>
                    <a:p>
                      <a:pPr marL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en-US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GAP Analysis</a:t>
                      </a:r>
                      <a:endParaRPr lang="en-US" sz="32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8372" marR="48372" marT="0" marB="0" anchor="ctr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th-TH" sz="32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แผนการดำเนินงาน</a:t>
                      </a:r>
                      <a:endParaRPr lang="en-US" sz="3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8372" marR="48372" marT="0" marB="0" anchor="ctr"/>
                </a:tc>
              </a:tr>
              <a:tr h="3488937">
                <a:tc>
                  <a:txBody>
                    <a:bodyPr/>
                    <a:lstStyle/>
                    <a:p>
                      <a:pPr marL="0" lvl="0" indent="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3200" u="non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</a:t>
                      </a:r>
                      <a:r>
                        <a:rPr lang="en-US" sz="3200" u="none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3200" u="non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Health </a:t>
                      </a:r>
                      <a:r>
                        <a:rPr lang="en-US" sz="3200" u="non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workforce</a:t>
                      </a:r>
                    </a:p>
                    <a:p>
                      <a:pPr marL="914400" lvl="1" indent="-4572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ขาดแคลนกำลังคน เช่น </a:t>
                      </a:r>
                      <a:r>
                        <a:rPr lang="en-GB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OT, S</a:t>
                      </a:r>
                      <a:r>
                        <a:rPr lang="en-US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T</a:t>
                      </a:r>
                      <a:r>
                        <a:rPr lang="en-GB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, </a:t>
                      </a:r>
                      <a:r>
                        <a:rPr lang="en-US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PT, PMR</a:t>
                      </a:r>
                      <a:r>
                        <a:rPr lang="th-TH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en-US" sz="32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914400" lvl="1" indent="-4572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การพัฒนาศักยภาพพยาบาลฟื้นฟูยังไม่เพียงพอและไม่ครอบคลุม</a:t>
                      </a:r>
                      <a:endParaRPr lang="en-US" sz="32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32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4572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marL="457200" lvl="0" indent="-4572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3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พัฒนาศักยภาพบุคลากรในพื้นที่ (จัดอบรมบุคลากร ในพื้นที่เพิ่มเติม โดยขอรับการสนับสนุน งบประมาณและวิทยากรจากส่วนกลาง )</a:t>
                      </a:r>
                    </a:p>
                    <a:p>
                      <a:pPr marL="457200" lvl="0" indent="-4572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3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จัดทำคู่มือและ </a:t>
                      </a:r>
                      <a:r>
                        <a:rPr lang="en-US" sz="3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care protocol </a:t>
                      </a:r>
                      <a:r>
                        <a:rPr lang="th-TH" sz="3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เพื่อเป็นแนวทางในการดูแลผู้ป่วย </a:t>
                      </a:r>
                      <a:r>
                        <a:rPr lang="en-US" sz="3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IMC</a:t>
                      </a:r>
                      <a:endParaRPr lang="en-US" sz="32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8372" marR="48372" marT="0" marB="0"/>
                </a:tc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09CA22DC-C8F7-441B-8D10-FE570842E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1688"/>
          </a:xfrm>
          <a:solidFill>
            <a:srgbClr val="0000CC"/>
          </a:solidFill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ปัญหา อุปสรรค และข้อเสนอเชิงนโยบาย  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360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วิสัยทัศน์ พันธกิจ | ศูนย์อนามัยที่ 8 อุดรธานี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152626"/>
              </p:ext>
            </p:extLst>
          </p:nvPr>
        </p:nvGraphicFramePr>
        <p:xfrm>
          <a:off x="965915" y="1506828"/>
          <a:ext cx="10135674" cy="4457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7837"/>
                <a:gridCol w="5067837"/>
              </a:tblGrid>
              <a:tr h="531126">
                <a:tc>
                  <a:txBody>
                    <a:bodyPr/>
                    <a:lstStyle/>
                    <a:p>
                      <a:pPr marL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en-US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GAP Analysis</a:t>
                      </a:r>
                      <a:endParaRPr lang="en-US" sz="32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8372" marR="48372" marT="0" marB="0" anchor="ctr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th-TH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แผนการดำเนินงาน</a:t>
                      </a:r>
                      <a:endParaRPr lang="en-US" sz="32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8372" marR="48372" marT="0" marB="0" anchor="ctr"/>
                </a:tc>
              </a:tr>
              <a:tr h="3680266">
                <a:tc>
                  <a:txBody>
                    <a:bodyPr/>
                    <a:lstStyle/>
                    <a:p>
                      <a:pPr marL="0" lvl="0" indent="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3200" u="non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 Service </a:t>
                      </a:r>
                      <a:r>
                        <a:rPr lang="en-US" sz="3200" u="non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Delivery</a:t>
                      </a:r>
                      <a:r>
                        <a:rPr lang="th-TH" sz="3200" u="non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en-US" sz="3200" u="non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914400" lvl="1" indent="-4572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ความถี่ในการติดตามประเมินค่า </a:t>
                      </a:r>
                      <a:r>
                        <a:rPr lang="en-US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BI </a:t>
                      </a:r>
                      <a:r>
                        <a:rPr lang="th-TH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ในระยะเวลา </a:t>
                      </a:r>
                      <a:r>
                        <a:rPr lang="en-US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 </a:t>
                      </a:r>
                      <a:r>
                        <a:rPr lang="th-TH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เดือนยังไม่ครอบคลุมตามเกณฑ์</a:t>
                      </a:r>
                      <a:endParaRPr lang="en-US" sz="32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914400" lvl="1" indent="-4572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โรงพยาบาลชุมชนบางแห่งยังไม่มีความพร้อมในการจัดตั้ง </a:t>
                      </a:r>
                      <a:r>
                        <a:rPr lang="en-US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IMC bed</a:t>
                      </a:r>
                      <a:r>
                        <a:rPr lang="th-TH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แบบเต็ม</a:t>
                      </a:r>
                      <a:r>
                        <a:rPr lang="th-TH" sz="3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รูปแบบ</a:t>
                      </a:r>
                      <a:endParaRPr lang="en-US" sz="32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en-US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marL="457200" lvl="0" indent="-4572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52400" algn="l"/>
                        </a:tabLst>
                      </a:pPr>
                      <a:r>
                        <a:rPr lang="th-TH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จัดประชุมการดำเนินงาน </a:t>
                      </a:r>
                      <a:r>
                        <a:rPr lang="en-US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IMC </a:t>
                      </a:r>
                      <a:r>
                        <a:rPr lang="th-TH" sz="3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เพื่อ</a:t>
                      </a:r>
                      <a:r>
                        <a:rPr lang="th-TH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สร้างความเข้าใจให้กับผู้ปฏิบัติงาน</a:t>
                      </a:r>
                      <a:endParaRPr lang="en-US" sz="32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457200" lvl="0" indent="-4572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52400" algn="l"/>
                        </a:tabLst>
                      </a:pPr>
                      <a:r>
                        <a:rPr lang="th-TH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ชี้แจงนโยบายร่วมถึงแนวทางดำเนินงาน </a:t>
                      </a:r>
                      <a:r>
                        <a:rPr lang="en-US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IMC </a:t>
                      </a:r>
                      <a:r>
                        <a:rPr lang="th-TH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ให้กับผู้บริหารระดับพื้นที่และผู้ปฏิบัติงาน ในการจัดตั้ง </a:t>
                      </a:r>
                      <a:r>
                        <a:rPr lang="en-US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IMC </a:t>
                      </a:r>
                      <a:r>
                        <a:rPr lang="en-US" sz="3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bed</a:t>
                      </a:r>
                      <a:endParaRPr lang="en-US" sz="32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8372" marR="48372" marT="0" marB="0"/>
                </a:tc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09CA22DC-C8F7-441B-8D10-FE570842E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1688"/>
          </a:xfrm>
          <a:solidFill>
            <a:srgbClr val="0000CC"/>
          </a:solidFill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ปัญหา อุปสรรค และข้อเสนอเชิงนโยบาย  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360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วิสัยทัศน์ พันธกิจ | ศูนย์อนามัยที่ 8 อุดรธานี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572876"/>
              </p:ext>
            </p:extLst>
          </p:nvPr>
        </p:nvGraphicFramePr>
        <p:xfrm>
          <a:off x="965915" y="1506828"/>
          <a:ext cx="10135674" cy="4597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7837"/>
                <a:gridCol w="5067837"/>
              </a:tblGrid>
              <a:tr h="579853">
                <a:tc>
                  <a:txBody>
                    <a:bodyPr/>
                    <a:lstStyle/>
                    <a:p>
                      <a:pPr marL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en-US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GAP Analysis</a:t>
                      </a:r>
                      <a:endParaRPr lang="en-US" sz="32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8372" marR="48372" marT="0" marB="0" anchor="ctr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th-TH" sz="32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แผนการดำเนินงาน</a:t>
                      </a:r>
                      <a:endParaRPr lang="en-US" sz="3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8372" marR="48372" marT="0" marB="0" anchor="ctr"/>
                </a:tc>
              </a:tr>
              <a:tr h="4017905">
                <a:tc>
                  <a:txBody>
                    <a:bodyPr/>
                    <a:lstStyle/>
                    <a:p>
                      <a:pPr marL="0" lvl="0" indent="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32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4. Medication and technology</a:t>
                      </a:r>
                    </a:p>
                    <a:p>
                      <a:pPr marL="457200" lvl="0" indent="-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3200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</a:t>
                      </a:r>
                      <a:r>
                        <a:rPr lang="th-TH" sz="32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โรงพยาบาลบางแห่งยังขาดยาและอุปกรณ์บางอย่าง เช่น ยา </a:t>
                      </a:r>
                      <a:r>
                        <a:rPr lang="en-US" sz="32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Baclofen, Gabapentin, </a:t>
                      </a:r>
                      <a:r>
                        <a:rPr lang="en-US" sz="3200" dirty="0" err="1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Diutropan</a:t>
                      </a:r>
                      <a:r>
                        <a:rPr lang="en-US" sz="32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, </a:t>
                      </a:r>
                      <a:r>
                        <a:rPr lang="th-TH" sz="32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สาย </a:t>
                      </a:r>
                      <a:r>
                        <a:rPr lang="en-US" sz="32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silicone </a:t>
                      </a:r>
                      <a:r>
                        <a:rPr lang="th-TH" sz="32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สำหรับสวนปัสสาวะด้วยตนเอง และ </a:t>
                      </a:r>
                      <a:r>
                        <a:rPr lang="en-US" sz="32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Plastic AFO</a:t>
                      </a:r>
                    </a:p>
                    <a:p>
                      <a:pPr marL="0" lvl="0" indent="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32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52400" algn="l"/>
                        </a:tabLst>
                      </a:pPr>
                      <a:r>
                        <a:rPr lang="en-US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r>
                        <a:rPr lang="th-TH" sz="3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มีการจัดการทรัพยากรร่วมกันโดยการสนับสนุนจากโรงพยาบาลแม่ข่าย</a:t>
                      </a:r>
                    </a:p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52400" algn="l"/>
                        </a:tabLst>
                      </a:pPr>
                      <a:r>
                        <a:rPr lang="th-TH" sz="3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จัดทำแผนของบประมาณสนับสนุนในระดับจังหวัด</a:t>
                      </a:r>
                      <a:endParaRPr lang="en-US" sz="32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8372" marR="48372" marT="0" marB="0"/>
                </a:tc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09CA22DC-C8F7-441B-8D10-FE570842E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1688"/>
          </a:xfrm>
          <a:solidFill>
            <a:srgbClr val="0000CC"/>
          </a:solidFill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ปัญหา อุปสรรค และข้อเสนอเชิงนโยบาย  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97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12443" y="234847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th-TH" sz="138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จบการนำเสนอ</a:t>
            </a:r>
            <a:endParaRPr lang="th-TH" sz="13800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7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197767"/>
            <a:ext cx="10972800" cy="999967"/>
          </a:xfrm>
          <a:solidFill>
            <a:srgbClr val="0000CC"/>
          </a:solidFill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วาระการประชุม</a:t>
            </a:r>
            <a:endParaRPr lang="th-TH" sz="48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600" y="1365162"/>
            <a:ext cx="10972800" cy="5204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วาระที่ </a:t>
            </a:r>
            <a:r>
              <a:rPr lang="en-US" sz="44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44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ประธานแจ้งให้ทราบ</a:t>
            </a:r>
          </a:p>
          <a:p>
            <a:pPr marL="0" indent="0">
              <a:buNone/>
            </a:pPr>
            <a:r>
              <a:rPr lang="th-TH" sz="44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วาระที่ </a:t>
            </a:r>
            <a:r>
              <a:rPr lang="en-US" sz="44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44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สรุปรายงานการประชุมครั้งที่ </a:t>
            </a:r>
            <a:r>
              <a:rPr lang="en-US" sz="44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1 / 2563 </a:t>
            </a:r>
            <a:r>
              <a:rPr lang="th-TH" sz="44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และผลการ</a:t>
            </a:r>
            <a:br>
              <a:rPr lang="th-TH" sz="44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           ดำเนินงานรอบ </a:t>
            </a:r>
            <a:r>
              <a:rPr lang="en-US" sz="44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9 </a:t>
            </a:r>
            <a:r>
              <a:rPr lang="th-TH" sz="44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เดือน ปี </a:t>
            </a:r>
            <a:r>
              <a:rPr lang="en-US" sz="44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2563</a:t>
            </a:r>
          </a:p>
          <a:p>
            <a:pPr marL="0" indent="0">
              <a:buNone/>
            </a:pPr>
            <a:r>
              <a:rPr lang="th-TH" sz="44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วาระที่ </a:t>
            </a:r>
            <a:r>
              <a:rPr lang="en-US" sz="44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44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เรื่องเพื่อพิจารณา</a:t>
            </a:r>
          </a:p>
          <a:p>
            <a:pPr marL="0" indent="0">
              <a:buNone/>
            </a:pPr>
            <a:r>
              <a:rPr lang="th-TH" sz="44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en-US" sz="44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3.1 </a:t>
            </a:r>
            <a:r>
              <a:rPr lang="th-TH" sz="44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แนวทางในการดำเนินงานปี </a:t>
            </a:r>
            <a:r>
              <a:rPr lang="en-US" sz="44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2564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4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       3.2 </a:t>
            </a:r>
            <a:r>
              <a:rPr lang="th-TH" sz="44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แนวทางในการดำเนินงาน </a:t>
            </a:r>
            <a:r>
              <a:rPr lang="en-US" sz="44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IMC-TTM</a:t>
            </a:r>
          </a:p>
          <a:p>
            <a:pPr marL="0" indent="0">
              <a:buNone/>
            </a:pPr>
            <a:r>
              <a:rPr lang="th-TH" sz="44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วาระที่ </a:t>
            </a:r>
            <a:r>
              <a:rPr lang="en-US" sz="44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44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เรื่องอื่นๆ</a:t>
            </a:r>
            <a:r>
              <a:rPr lang="en-US" sz="44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4400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179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 flipH="1">
            <a:off x="-1" y="740707"/>
            <a:ext cx="12192132" cy="1118703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4512" y="89167"/>
            <a:ext cx="1253248" cy="57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2" y="606572"/>
            <a:ext cx="1489364" cy="13869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62266DC-BD0D-4F37-A198-97C5EC70D752}"/>
              </a:ext>
            </a:extLst>
          </p:cNvPr>
          <p:cNvSpPr/>
          <p:nvPr/>
        </p:nvSpPr>
        <p:spPr>
          <a:xfrm>
            <a:off x="1596946" y="795517"/>
            <a:ext cx="66640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วาระที่ </a:t>
            </a:r>
            <a:r>
              <a:rPr lang="en-US" sz="6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6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ประธานแจ้งให้ทราบ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639" y="2292436"/>
            <a:ext cx="1149412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40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ผลการประเมินการดำเนินงานปี </a:t>
            </a:r>
            <a:r>
              <a:rPr lang="en-US" sz="40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2563 </a:t>
            </a:r>
            <a:br>
              <a:rPr lang="en-US" sz="40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40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40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จังหวัดที่ได้รับโล่ ได้แก่  </a:t>
            </a:r>
            <a:r>
              <a:rPr lang="th-TH" sz="44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เลย สกลนคร หนองคาย</a:t>
            </a:r>
            <a:r>
              <a:rPr lang="th-TH" sz="40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   จังหวัดที่ได้รับเกียรติบัตรได้แก่ </a:t>
            </a:r>
            <a:r>
              <a:rPr lang="th-TH" sz="44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บึงกาฬ  อุดรธานี นครพนม </a:t>
            </a:r>
            <a:r>
              <a:rPr lang="th-TH" sz="44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หนองบัวลำภู</a:t>
            </a:r>
            <a:r>
              <a:rPr lang="en-US" sz="44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         </a:t>
            </a:r>
            <a:endParaRPr lang="en-US" sz="4000" dirty="0" smtClean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40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40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กระทรวงสาธารณสุข และ </a:t>
            </a:r>
            <a:r>
              <a:rPr lang="th-TH" sz="4000" dirty="0" err="1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สปสช</a:t>
            </a:r>
            <a:r>
              <a:rPr lang="th-TH" sz="40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ให้ความสำคัญกับการสนับสนุนการ </a:t>
            </a:r>
            <a:r>
              <a:rPr lang="en-US" sz="40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Refer back</a:t>
            </a:r>
          </a:p>
          <a:p>
            <a:r>
              <a:rPr lang="en-US" sz="40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40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เขต </a:t>
            </a:r>
            <a:r>
              <a:rPr lang="en-US" sz="40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sz="40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จ่าย </a:t>
            </a:r>
            <a:r>
              <a:rPr lang="en-US" sz="4000" dirty="0" err="1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Ontop</a:t>
            </a:r>
            <a:r>
              <a:rPr lang="en-US" sz="40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for IMC </a:t>
            </a:r>
            <a:r>
              <a:rPr lang="th-TH" sz="40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ต้นทาง </a:t>
            </a:r>
            <a:r>
              <a:rPr lang="en-US" sz="40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2,000 </a:t>
            </a:r>
            <a:r>
              <a:rPr lang="th-TH" sz="40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บาท ปลายทาง </a:t>
            </a:r>
            <a:r>
              <a:rPr lang="en-US" sz="40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4,000 </a:t>
            </a:r>
            <a:r>
              <a:rPr lang="th-TH" sz="40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บาท</a:t>
            </a:r>
            <a:endParaRPr lang="en-US" sz="4000" dirty="0" smtClean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40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40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เขต </a:t>
            </a:r>
            <a:r>
              <a:rPr lang="en-US" sz="40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8 </a:t>
            </a:r>
            <a:r>
              <a:rPr lang="th-TH" sz="40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เริ่มให้สมัคร </a:t>
            </a:r>
            <a:r>
              <a:rPr lang="en-US" sz="40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IMC-TTM </a:t>
            </a:r>
            <a:r>
              <a:rPr lang="th-TH" sz="40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เพื่อนำร่องในการจ่าย </a:t>
            </a:r>
            <a:r>
              <a:rPr lang="en-US" sz="4000" dirty="0" err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Ontop</a:t>
            </a:r>
            <a:r>
              <a:rPr lang="en-US" sz="400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สำหรับ </a:t>
            </a:r>
            <a:r>
              <a:rPr lang="en-US" sz="400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Refer back</a:t>
            </a:r>
            <a:endParaRPr lang="th-TH" sz="4000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3311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 flipH="1">
            <a:off x="-1" y="740707"/>
            <a:ext cx="12192132" cy="134567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C:\Users\asus pc\Desktop\Presentati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" y="3691949"/>
            <a:ext cx="12192000" cy="273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4512" y="89167"/>
            <a:ext cx="1253248" cy="57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2" y="606572"/>
            <a:ext cx="1489364" cy="138697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249850" y="4523722"/>
            <a:ext cx="6454662" cy="1296000"/>
            <a:chOff x="2411765" y="2395908"/>
            <a:chExt cx="4840997" cy="972000"/>
          </a:xfrm>
        </p:grpSpPr>
        <p:pic>
          <p:nvPicPr>
            <p:cNvPr id="26" name="Picture 2" descr="C:\Users\USER\Desktop\ศศิพงา     care conferrence\2.jpg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70"/>
            <a:stretch/>
          </p:blipFill>
          <p:spPr bwMode="auto">
            <a:xfrm>
              <a:off x="4662695" y="2395956"/>
              <a:ext cx="432000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4" name="Picture 2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34503" y="2892940"/>
              <a:ext cx="432000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7" name="Picture 3" descr="C:\Users\asus pc\Desktop\R8way นำเสนอเขต 2 ดูงาน\hearthealth-300x300.png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5" y="2395956"/>
              <a:ext cx="432000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8" name="Picture 2" descr="C:\Users\asus pc\Desktop\แผนคน เงิน ของ 2560 เขต 8\akachan.jpg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695" y="2931838"/>
              <a:ext cx="432000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9" name="Picture 3" descr="C:\Users\asus pc\Desktop\ประชุมเครือข่ายความร่วมมือ กรมการแพทย์ รพ.นครพนม 3-4 ก.ค.60\ประกอบสไลด์\พิการ.jpg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567" y="2395956"/>
              <a:ext cx="432000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20" name="Picture 4" descr="C:\Users\asus pc\Desktop\ประชุมเครือข่ายความร่วมมือ กรมการแพทย์ รพ.นครพนม 3-4 ก.ค.60\ประกอบสไลด์\ยาเสพติด.png"/>
            <p:cNvPicPr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4086632" y="2395908"/>
              <a:ext cx="432000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22" name="Picture 2" descr="C:\Users\asus pc\Desktop\ประชุมเครือข่ายความร่วมมือ กรมการแพทย์ รพ.นครพนม 3-4 ก.ค.60\ประกอบสไลด์\eye.png"/>
            <p:cNvPicPr>
              <a:picLocks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6631" y="2899964"/>
              <a:ext cx="432000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23" name="Picture 3" descr="C:\Users\Superman\Desktop\NCDs Forum Impact 10-11 Aug 2015\รูปประกอบ\untitled.png"/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567" y="2899964"/>
              <a:ext cx="432000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24" name="Picture 3" descr="C:\Users\asus pc\Desktop\ประชุมเครือข่ายความร่วมมือ กรมการแพทย์ รพ.นครพนม 3-4 ก.ค.60\ประกอบสไลด์\AGING.png"/>
            <p:cNvPicPr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503" y="2395956"/>
              <a:ext cx="432000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27" name="Picture 2" descr="C:\Users\asus pc\Desktop\ประชุมเครือข่ายความร่วมมือ กรมการแพทย์ รพ.นครพนม 3-4 ก.ค.60\ประกอบสไลด์\mch.png"/>
            <p:cNvPicPr>
              <a:picLocks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759" y="2395956"/>
              <a:ext cx="432000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28" name="Picture 3" descr="C:\Users\asus pc\Desktop\ประชุมเครือข่ายความร่วมมือ กรมการแพทย์ รพ.นครพนม 3-4 ก.ค.60\ประกอบสไลด์\แผนไทย.jpg"/>
            <p:cNvPicPr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759" y="2921846"/>
              <a:ext cx="432000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3074" name="Picture 2" descr="C:\Users\asus pc\Desktop\ประชุมเครือข่ายความร่วมมือ กรมการแพทย์ รพ.นครพนม 3-4 ก.ค.60\ประกอบสไลด์\strok.jpg"/>
            <p:cNvPicPr>
              <a:picLocks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708" y="2406973"/>
              <a:ext cx="432000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29" name="Picture 2" descr="D:\#SP60\images.jpg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5746790" y="2931838"/>
              <a:ext cx="450918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2" name="Picture 4" descr="C:\Users\asus pc\Desktop\ประชุมเครือข่ายความร่วมมือ กรมการแพทย์ รพ.นครพนม 3-4 ก.ค.60\ประกอบสไลด์\breasts.jpg"/>
            <p:cNvPicPr>
              <a:picLocks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5" y="2912719"/>
              <a:ext cx="462274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34" name="Picture 2" descr="C:\Users\asus pc\Desktop\ประชุมเครือข่ายความร่วมมือ กรมการแพทย์ รพ.นครพนม 3-4 ก.ค.60\สไลด์เขต\plan20years_webbps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0762" y="2395908"/>
              <a:ext cx="972000" cy="97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62266DC-BD0D-4F37-A198-97C5EC70D752}"/>
              </a:ext>
            </a:extLst>
          </p:cNvPr>
          <p:cNvSpPr/>
          <p:nvPr/>
        </p:nvSpPr>
        <p:spPr>
          <a:xfrm>
            <a:off x="1596946" y="795517"/>
            <a:ext cx="10360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วาระที่ </a:t>
            </a:r>
            <a:r>
              <a:rPr lang="en-US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สรุปรายงานการประชุมครั้งที่ </a:t>
            </a:r>
            <a:r>
              <a:rPr lang="en-US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 / 2563 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และผลการ</a:t>
            </a:r>
            <a:b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        ดำเนินงานรอบ </a:t>
            </a:r>
            <a:r>
              <a:rPr lang="en-US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9 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เดือน ปี 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2563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3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CA22DC-C8F7-441B-8D10-FE570842E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065"/>
          </a:xfrm>
          <a:solidFill>
            <a:srgbClr val="0000CC"/>
          </a:solidFill>
        </p:spPr>
        <p:txBody>
          <a:bodyPr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ตัวชี้วัดกระทรวงสาธารณสุขปี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64B1CD-DC63-4D43-8222-3480DD9FA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984"/>
            <a:ext cx="10515600" cy="50748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ตัวชี้วัดหลัก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50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ของโรงพยาบาลระดับ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ในจังหวัดที่ให้การบริบาลฟื้นสภาพระยะกลาง แบบผู้ป่วยใน (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intermediate bed/ward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b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 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คณะทำงานตั้งเป้าหมายร้อย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ละ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75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ตัวชี้วัดรอง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ของผู้ป่วย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Stroke, Traumatic Brain Injury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Spinal Cord Injury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ที่รอดชีวิตและมีคะแนน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Barthel index &lt; 15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รวมทั้งคะแนน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Barthel index &gt;15 with multiple impairment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ได้รับการบริบาลฟื้นสภาพ ระยะกลางและติดตามจนครบ 6 เดือน หรือจน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Barthel index = 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191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1782EFA4-8B87-4E21-B7B5-36606C8025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70" b="84558"/>
          <a:stretch/>
        </p:blipFill>
        <p:spPr>
          <a:xfrm>
            <a:off x="53008" y="30676"/>
            <a:ext cx="12085983" cy="1058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982" y="166491"/>
            <a:ext cx="8627165" cy="564904"/>
          </a:xfrm>
          <a:solidFill>
            <a:srgbClr val="0000CC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แผนพัฒนาระบบบริการ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IMC</a:t>
            </a:r>
          </a:p>
        </p:txBody>
      </p:sp>
      <p:sp>
        <p:nvSpPr>
          <p:cNvPr id="33" name="Freeform 9">
            <a:extLst>
              <a:ext uri="{FF2B5EF4-FFF2-40B4-BE49-F238E27FC236}">
                <a16:creationId xmlns:a16="http://schemas.microsoft.com/office/drawing/2014/main" xmlns="" id="{05F05017-1A72-4EC8-8330-7D37BF4FB3EB}"/>
              </a:ext>
            </a:extLst>
          </p:cNvPr>
          <p:cNvSpPr>
            <a:spLocks/>
          </p:cNvSpPr>
          <p:nvPr/>
        </p:nvSpPr>
        <p:spPr bwMode="auto">
          <a:xfrm>
            <a:off x="5332947" y="3634403"/>
            <a:ext cx="1199347" cy="1387816"/>
          </a:xfrm>
          <a:custGeom>
            <a:avLst/>
            <a:gdLst>
              <a:gd name="T0" fmla="*/ 2398 w 2398"/>
              <a:gd name="T1" fmla="*/ 0 h 2774"/>
              <a:gd name="T2" fmla="*/ 1249 w 2398"/>
              <a:gd name="T3" fmla="*/ 2774 h 2774"/>
              <a:gd name="T4" fmla="*/ 0 w 2398"/>
              <a:gd name="T5" fmla="*/ 1526 h 2774"/>
              <a:gd name="T6" fmla="*/ 632 w 2398"/>
              <a:gd name="T7" fmla="*/ 0 h 2774"/>
              <a:gd name="T8" fmla="*/ 2398 w 2398"/>
              <a:gd name="T9" fmla="*/ 0 h 2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8" h="2774">
                <a:moveTo>
                  <a:pt x="2398" y="0"/>
                </a:moveTo>
                <a:cubicBezTo>
                  <a:pt x="2398" y="1040"/>
                  <a:pt x="1985" y="2038"/>
                  <a:pt x="1249" y="2774"/>
                </a:cubicBezTo>
                <a:lnTo>
                  <a:pt x="0" y="1526"/>
                </a:lnTo>
                <a:cubicBezTo>
                  <a:pt x="405" y="1121"/>
                  <a:pt x="632" y="572"/>
                  <a:pt x="632" y="0"/>
                </a:cubicBezTo>
                <a:lnTo>
                  <a:pt x="2398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2743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</a:t>
            </a:r>
          </a:p>
        </p:txBody>
      </p:sp>
      <p:sp>
        <p:nvSpPr>
          <p:cNvPr id="34" name="Freeform 11">
            <a:extLst>
              <a:ext uri="{FF2B5EF4-FFF2-40B4-BE49-F238E27FC236}">
                <a16:creationId xmlns:a16="http://schemas.microsoft.com/office/drawing/2014/main" xmlns="" id="{884089BF-6B6E-4016-A3F4-377C00F58667}"/>
              </a:ext>
            </a:extLst>
          </p:cNvPr>
          <p:cNvSpPr>
            <a:spLocks/>
          </p:cNvSpPr>
          <p:nvPr/>
        </p:nvSpPr>
        <p:spPr bwMode="auto">
          <a:xfrm>
            <a:off x="4464032" y="4503317"/>
            <a:ext cx="1387816" cy="1200571"/>
          </a:xfrm>
          <a:custGeom>
            <a:avLst/>
            <a:gdLst>
              <a:gd name="T0" fmla="*/ 2774 w 2774"/>
              <a:gd name="T1" fmla="*/ 1249 h 2398"/>
              <a:gd name="T2" fmla="*/ 0 w 2774"/>
              <a:gd name="T3" fmla="*/ 2398 h 2398"/>
              <a:gd name="T4" fmla="*/ 0 w 2774"/>
              <a:gd name="T5" fmla="*/ 632 h 2398"/>
              <a:gd name="T6" fmla="*/ 1526 w 2774"/>
              <a:gd name="T7" fmla="*/ 0 h 2398"/>
              <a:gd name="T8" fmla="*/ 2774 w 2774"/>
              <a:gd name="T9" fmla="*/ 1249 h 2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4" h="2398">
                <a:moveTo>
                  <a:pt x="2774" y="1249"/>
                </a:moveTo>
                <a:cubicBezTo>
                  <a:pt x="2038" y="1985"/>
                  <a:pt x="1040" y="2398"/>
                  <a:pt x="0" y="2398"/>
                </a:cubicBezTo>
                <a:lnTo>
                  <a:pt x="0" y="632"/>
                </a:lnTo>
                <a:cubicBezTo>
                  <a:pt x="572" y="632"/>
                  <a:pt x="1121" y="405"/>
                  <a:pt x="1526" y="0"/>
                </a:cubicBezTo>
                <a:lnTo>
                  <a:pt x="2774" y="1249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36576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</a:p>
        </p:txBody>
      </p:sp>
      <p:sp>
        <p:nvSpPr>
          <p:cNvPr id="35" name="Freeform 13">
            <a:extLst>
              <a:ext uri="{FF2B5EF4-FFF2-40B4-BE49-F238E27FC236}">
                <a16:creationId xmlns:a16="http://schemas.microsoft.com/office/drawing/2014/main" xmlns="" id="{1F5066E7-8B16-4365-8AD2-6EFF0334CCB0}"/>
              </a:ext>
            </a:extLst>
          </p:cNvPr>
          <p:cNvSpPr>
            <a:spLocks/>
          </p:cNvSpPr>
          <p:nvPr/>
        </p:nvSpPr>
        <p:spPr bwMode="auto">
          <a:xfrm rot="20586499">
            <a:off x="2865444" y="4741923"/>
            <a:ext cx="1387816" cy="1200571"/>
          </a:xfrm>
          <a:custGeom>
            <a:avLst/>
            <a:gdLst>
              <a:gd name="T0" fmla="*/ 2774 w 2774"/>
              <a:gd name="T1" fmla="*/ 2398 h 2398"/>
              <a:gd name="T2" fmla="*/ 0 w 2774"/>
              <a:gd name="T3" fmla="*/ 1249 h 2398"/>
              <a:gd name="T4" fmla="*/ 1248 w 2774"/>
              <a:gd name="T5" fmla="*/ 0 h 2398"/>
              <a:gd name="T6" fmla="*/ 2774 w 2774"/>
              <a:gd name="T7" fmla="*/ 632 h 2398"/>
              <a:gd name="T8" fmla="*/ 2774 w 2774"/>
              <a:gd name="T9" fmla="*/ 2398 h 2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4" h="2398">
                <a:moveTo>
                  <a:pt x="2774" y="2398"/>
                </a:moveTo>
                <a:cubicBezTo>
                  <a:pt x="1734" y="2398"/>
                  <a:pt x="735" y="1985"/>
                  <a:pt x="0" y="1249"/>
                </a:cubicBezTo>
                <a:lnTo>
                  <a:pt x="1248" y="0"/>
                </a:lnTo>
                <a:cubicBezTo>
                  <a:pt x="1653" y="405"/>
                  <a:pt x="2202" y="632"/>
                  <a:pt x="2774" y="632"/>
                </a:cubicBezTo>
                <a:lnTo>
                  <a:pt x="2774" y="2398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xmlns="" id="{9DB01D48-7F58-4061-817B-2720086A9391}"/>
              </a:ext>
            </a:extLst>
          </p:cNvPr>
          <p:cNvSpPr>
            <a:spLocks/>
          </p:cNvSpPr>
          <p:nvPr/>
        </p:nvSpPr>
        <p:spPr bwMode="auto">
          <a:xfrm rot="20151940">
            <a:off x="7982979" y="1020519"/>
            <a:ext cx="1387816" cy="1200571"/>
          </a:xfrm>
          <a:custGeom>
            <a:avLst/>
            <a:gdLst>
              <a:gd name="T0" fmla="*/ 0 w 2774"/>
              <a:gd name="T1" fmla="*/ 0 h 2398"/>
              <a:gd name="T2" fmla="*/ 2774 w 2774"/>
              <a:gd name="T3" fmla="*/ 1149 h 2398"/>
              <a:gd name="T4" fmla="*/ 1526 w 2774"/>
              <a:gd name="T5" fmla="*/ 2398 h 2398"/>
              <a:gd name="T6" fmla="*/ 0 w 2774"/>
              <a:gd name="T7" fmla="*/ 1766 h 2398"/>
              <a:gd name="T8" fmla="*/ 0 w 2774"/>
              <a:gd name="T9" fmla="*/ 0 h 2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4" h="2398">
                <a:moveTo>
                  <a:pt x="0" y="0"/>
                </a:moveTo>
                <a:cubicBezTo>
                  <a:pt x="1040" y="0"/>
                  <a:pt x="2038" y="413"/>
                  <a:pt x="2774" y="1149"/>
                </a:cubicBezTo>
                <a:lnTo>
                  <a:pt x="1526" y="2398"/>
                </a:lnTo>
                <a:cubicBezTo>
                  <a:pt x="1121" y="1993"/>
                  <a:pt x="572" y="1766"/>
                  <a:pt x="0" y="176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36576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</a:t>
            </a:r>
          </a:p>
        </p:txBody>
      </p:sp>
      <p:sp>
        <p:nvSpPr>
          <p:cNvPr id="37" name="Freeform 17">
            <a:extLst>
              <a:ext uri="{FF2B5EF4-FFF2-40B4-BE49-F238E27FC236}">
                <a16:creationId xmlns:a16="http://schemas.microsoft.com/office/drawing/2014/main" xmlns="" id="{4DE37E95-4E07-452C-90B0-9F39E8DD9D01}"/>
              </a:ext>
            </a:extLst>
          </p:cNvPr>
          <p:cNvSpPr>
            <a:spLocks/>
          </p:cNvSpPr>
          <p:nvPr/>
        </p:nvSpPr>
        <p:spPr bwMode="auto">
          <a:xfrm>
            <a:off x="5658484" y="2094833"/>
            <a:ext cx="1199347" cy="1389040"/>
          </a:xfrm>
          <a:custGeom>
            <a:avLst/>
            <a:gdLst>
              <a:gd name="T0" fmla="*/ 0 w 2398"/>
              <a:gd name="T1" fmla="*/ 2774 h 2774"/>
              <a:gd name="T2" fmla="*/ 1149 w 2398"/>
              <a:gd name="T3" fmla="*/ 0 h 2774"/>
              <a:gd name="T4" fmla="*/ 2398 w 2398"/>
              <a:gd name="T5" fmla="*/ 1248 h 2774"/>
              <a:gd name="T6" fmla="*/ 1766 w 2398"/>
              <a:gd name="T7" fmla="*/ 2774 h 2774"/>
              <a:gd name="T8" fmla="*/ 0 w 2398"/>
              <a:gd name="T9" fmla="*/ 2774 h 2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8" h="2774">
                <a:moveTo>
                  <a:pt x="0" y="2774"/>
                </a:moveTo>
                <a:cubicBezTo>
                  <a:pt x="0" y="1734"/>
                  <a:pt x="413" y="735"/>
                  <a:pt x="1149" y="0"/>
                </a:cubicBezTo>
                <a:lnTo>
                  <a:pt x="2398" y="1248"/>
                </a:lnTo>
                <a:cubicBezTo>
                  <a:pt x="1993" y="1653"/>
                  <a:pt x="1766" y="2202"/>
                  <a:pt x="1766" y="2774"/>
                </a:cubicBezTo>
                <a:lnTo>
                  <a:pt x="0" y="2774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2743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</a:t>
            </a:r>
          </a:p>
        </p:txBody>
      </p:sp>
      <p:sp>
        <p:nvSpPr>
          <p:cNvPr id="38" name="Freeform 19">
            <a:extLst>
              <a:ext uri="{FF2B5EF4-FFF2-40B4-BE49-F238E27FC236}">
                <a16:creationId xmlns:a16="http://schemas.microsoft.com/office/drawing/2014/main" xmlns="" id="{CC602BC0-26C0-4616-B275-DAFD25EABABE}"/>
              </a:ext>
            </a:extLst>
          </p:cNvPr>
          <p:cNvSpPr>
            <a:spLocks/>
          </p:cNvSpPr>
          <p:nvPr/>
        </p:nvSpPr>
        <p:spPr bwMode="auto">
          <a:xfrm rot="21313525">
            <a:off x="6340153" y="1413163"/>
            <a:ext cx="1387816" cy="1200571"/>
          </a:xfrm>
          <a:custGeom>
            <a:avLst/>
            <a:gdLst>
              <a:gd name="T0" fmla="*/ 0 w 2774"/>
              <a:gd name="T1" fmla="*/ 1149 h 2398"/>
              <a:gd name="T2" fmla="*/ 2774 w 2774"/>
              <a:gd name="T3" fmla="*/ 0 h 2398"/>
              <a:gd name="T4" fmla="*/ 2774 w 2774"/>
              <a:gd name="T5" fmla="*/ 1766 h 2398"/>
              <a:gd name="T6" fmla="*/ 1248 w 2774"/>
              <a:gd name="T7" fmla="*/ 2398 h 2398"/>
              <a:gd name="T8" fmla="*/ 0 w 2774"/>
              <a:gd name="T9" fmla="*/ 1149 h 2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4" h="2398">
                <a:moveTo>
                  <a:pt x="0" y="1149"/>
                </a:moveTo>
                <a:cubicBezTo>
                  <a:pt x="735" y="413"/>
                  <a:pt x="1734" y="0"/>
                  <a:pt x="2774" y="0"/>
                </a:cubicBezTo>
                <a:lnTo>
                  <a:pt x="2774" y="1766"/>
                </a:lnTo>
                <a:cubicBezTo>
                  <a:pt x="2202" y="1766"/>
                  <a:pt x="1653" y="1993"/>
                  <a:pt x="1248" y="2398"/>
                </a:cubicBezTo>
                <a:lnTo>
                  <a:pt x="0" y="1149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CA856C9E-28CF-4026-B5FA-DF3947B07E95}"/>
              </a:ext>
            </a:extLst>
          </p:cNvPr>
          <p:cNvGrpSpPr/>
          <p:nvPr/>
        </p:nvGrpSpPr>
        <p:grpSpPr>
          <a:xfrm rot="16200000" flipV="1">
            <a:off x="5534992" y="5422918"/>
            <a:ext cx="353285" cy="768732"/>
            <a:chOff x="1674896" y="4702311"/>
            <a:chExt cx="353285" cy="768732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7E45191F-F166-40D9-AABF-846166317823}"/>
                </a:ext>
              </a:extLst>
            </p:cNvPr>
            <p:cNvSpPr/>
            <p:nvPr/>
          </p:nvSpPr>
          <p:spPr>
            <a:xfrm>
              <a:off x="1912678" y="5355540"/>
              <a:ext cx="115503" cy="11550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Connector: Elbow 84">
              <a:extLst>
                <a:ext uri="{FF2B5EF4-FFF2-40B4-BE49-F238E27FC236}">
                  <a16:creationId xmlns:a16="http://schemas.microsoft.com/office/drawing/2014/main" xmlns="" id="{6818B3B3-BC50-42B6-B701-9B84393F1A59}"/>
                </a:ext>
              </a:extLst>
            </p:cNvPr>
            <p:cNvCxnSpPr>
              <a:cxnSpLocks/>
              <a:endCxn id="84" idx="2"/>
            </p:cNvCxnSpPr>
            <p:nvPr/>
          </p:nvCxnSpPr>
          <p:spPr>
            <a:xfrm rot="5400000" flipV="1">
              <a:off x="1438297" y="4938910"/>
              <a:ext cx="710980" cy="237782"/>
            </a:xfrm>
            <a:prstGeom prst="bentConnector2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11B9007A-F32F-413C-A741-4C3BFC74C90A}"/>
              </a:ext>
            </a:extLst>
          </p:cNvPr>
          <p:cNvGrpSpPr/>
          <p:nvPr/>
        </p:nvGrpSpPr>
        <p:grpSpPr>
          <a:xfrm rot="16200000" flipV="1">
            <a:off x="7049143" y="2699568"/>
            <a:ext cx="326337" cy="1106259"/>
            <a:chOff x="1519581" y="4721742"/>
            <a:chExt cx="508600" cy="749301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8F0552C2-17B0-46D6-9286-0E9817F72F5E}"/>
                </a:ext>
              </a:extLst>
            </p:cNvPr>
            <p:cNvSpPr/>
            <p:nvPr/>
          </p:nvSpPr>
          <p:spPr>
            <a:xfrm>
              <a:off x="1912678" y="5355540"/>
              <a:ext cx="115503" cy="11550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Connector: Elbow 88">
              <a:extLst>
                <a:ext uri="{FF2B5EF4-FFF2-40B4-BE49-F238E27FC236}">
                  <a16:creationId xmlns:a16="http://schemas.microsoft.com/office/drawing/2014/main" xmlns="" id="{3023BD4B-0BC1-4DCB-B80E-EEC84B05FF05}"/>
                </a:ext>
              </a:extLst>
            </p:cNvPr>
            <p:cNvCxnSpPr>
              <a:cxnSpLocks/>
              <a:endCxn id="88" idx="2"/>
            </p:cNvCxnSpPr>
            <p:nvPr/>
          </p:nvCxnSpPr>
          <p:spPr>
            <a:xfrm rot="16200000" flipH="1">
              <a:off x="1370355" y="4870968"/>
              <a:ext cx="691549" cy="393098"/>
            </a:xfrm>
            <a:prstGeom prst="bentConnector2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1F7DD017-6B56-4573-AD63-2278059466E2}"/>
              </a:ext>
            </a:extLst>
          </p:cNvPr>
          <p:cNvGrpSpPr/>
          <p:nvPr/>
        </p:nvGrpSpPr>
        <p:grpSpPr>
          <a:xfrm rot="5400000" flipV="1">
            <a:off x="6342539" y="1096291"/>
            <a:ext cx="226905" cy="749301"/>
            <a:chOff x="1519581" y="4721742"/>
            <a:chExt cx="508600" cy="749301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EE54BD81-DB6F-491A-A7B7-BCEE545128D3}"/>
                </a:ext>
              </a:extLst>
            </p:cNvPr>
            <p:cNvSpPr/>
            <p:nvPr/>
          </p:nvSpPr>
          <p:spPr>
            <a:xfrm>
              <a:off x="1912678" y="5355540"/>
              <a:ext cx="115503" cy="11550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Connector: Elbow 92">
              <a:extLst>
                <a:ext uri="{FF2B5EF4-FFF2-40B4-BE49-F238E27FC236}">
                  <a16:creationId xmlns:a16="http://schemas.microsoft.com/office/drawing/2014/main" xmlns="" id="{8AC2FEE4-9E3C-4B91-A845-F41FBE2B010C}"/>
                </a:ext>
              </a:extLst>
            </p:cNvPr>
            <p:cNvCxnSpPr>
              <a:cxnSpLocks/>
              <a:endCxn id="92" idx="2"/>
            </p:cNvCxnSpPr>
            <p:nvPr/>
          </p:nvCxnSpPr>
          <p:spPr>
            <a:xfrm rot="16200000" flipH="1">
              <a:off x="1370355" y="4870968"/>
              <a:ext cx="691549" cy="393098"/>
            </a:xfrm>
            <a:prstGeom prst="bentConnector2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08BA5F1C-BB20-4F1F-96FE-92935BBBA712}"/>
              </a:ext>
            </a:extLst>
          </p:cNvPr>
          <p:cNvGrpSpPr/>
          <p:nvPr/>
        </p:nvGrpSpPr>
        <p:grpSpPr>
          <a:xfrm rot="5400000" flipV="1">
            <a:off x="4682142" y="3105710"/>
            <a:ext cx="449916" cy="1199346"/>
            <a:chOff x="1519581" y="4721742"/>
            <a:chExt cx="508600" cy="749301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700B5F04-F441-43FF-AFB2-7CD80B764675}"/>
                </a:ext>
              </a:extLst>
            </p:cNvPr>
            <p:cNvSpPr/>
            <p:nvPr/>
          </p:nvSpPr>
          <p:spPr>
            <a:xfrm>
              <a:off x="1912678" y="5355540"/>
              <a:ext cx="115503" cy="11550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Connector: Elbow 108">
              <a:extLst>
                <a:ext uri="{FF2B5EF4-FFF2-40B4-BE49-F238E27FC236}">
                  <a16:creationId xmlns:a16="http://schemas.microsoft.com/office/drawing/2014/main" xmlns="" id="{ED505D81-4EA1-4DF2-AE10-DD956F915D8C}"/>
                </a:ext>
              </a:extLst>
            </p:cNvPr>
            <p:cNvCxnSpPr>
              <a:cxnSpLocks/>
              <a:endCxn id="108" idx="2"/>
            </p:cNvCxnSpPr>
            <p:nvPr/>
          </p:nvCxnSpPr>
          <p:spPr>
            <a:xfrm rot="16200000" flipH="1">
              <a:off x="1370355" y="4870968"/>
              <a:ext cx="691549" cy="393098"/>
            </a:xfrm>
            <a:prstGeom prst="bentConnector2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xmlns="" id="{D87EA448-6B36-460B-A350-E057D7C8D315}"/>
              </a:ext>
            </a:extLst>
          </p:cNvPr>
          <p:cNvGrpSpPr/>
          <p:nvPr/>
        </p:nvGrpSpPr>
        <p:grpSpPr>
          <a:xfrm>
            <a:off x="367295" y="4493111"/>
            <a:ext cx="4126571" cy="2198397"/>
            <a:chOff x="8943750" y="1713405"/>
            <a:chExt cx="2944424" cy="1020026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B87CAB39-2B8C-47B5-8B0D-F05D68C482AD}"/>
                </a:ext>
              </a:extLst>
            </p:cNvPr>
            <p:cNvSpPr txBox="1"/>
            <p:nvPr/>
          </p:nvSpPr>
          <p:spPr>
            <a:xfrm>
              <a:off x="8951086" y="1713405"/>
              <a:ext cx="2937088" cy="67658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Service &amp; </a:t>
              </a:r>
              <a:br>
                <a:rPr lang="en-US" sz="32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en-US" sz="32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Workforce phase1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4080DFED-2970-4EF3-BA8C-46E9B6DBFB32}"/>
                </a:ext>
              </a:extLst>
            </p:cNvPr>
            <p:cNvSpPr txBox="1"/>
            <p:nvPr/>
          </p:nvSpPr>
          <p:spPr>
            <a:xfrm>
              <a:off x="8943750" y="2255758"/>
              <a:ext cx="2929293" cy="477673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r>
                <a:rPr lang="th-TH" b="1" dirty="0">
                  <a:solidFill>
                    <a:srgbClr val="0000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ส่งเสริมและสนับสนุนการฟื้นฟูใน</a:t>
              </a:r>
              <a:r>
                <a:rPr lang="en-US" b="1" dirty="0">
                  <a:solidFill>
                    <a:srgbClr val="0000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/>
              </a:r>
              <a:br>
                <a:rPr lang="en-US" b="1" dirty="0">
                  <a:solidFill>
                    <a:srgbClr val="0000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b="1" dirty="0">
                  <a:solidFill>
                    <a:srgbClr val="0000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รพ ระดับ </a:t>
              </a:r>
              <a:r>
                <a:rPr lang="en-US" b="1" dirty="0">
                  <a:solidFill>
                    <a:srgbClr val="0000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M</a:t>
              </a:r>
              <a:r>
                <a:rPr lang="th-TH" b="1" dirty="0">
                  <a:solidFill>
                    <a:srgbClr val="0000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และ </a:t>
              </a:r>
              <a:r>
                <a:rPr lang="en-US" b="1" dirty="0">
                  <a:solidFill>
                    <a:srgbClr val="0000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F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FC9AC4EC-A56E-4517-AE84-5152900790DB}"/>
              </a:ext>
            </a:extLst>
          </p:cNvPr>
          <p:cNvGrpSpPr/>
          <p:nvPr/>
        </p:nvGrpSpPr>
        <p:grpSpPr>
          <a:xfrm>
            <a:off x="1303406" y="3062912"/>
            <a:ext cx="3342948" cy="1506068"/>
            <a:chOff x="8909492" y="1636678"/>
            <a:chExt cx="2949573" cy="1031405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EAD65B28-8183-43E7-8399-54942F080587}"/>
                </a:ext>
              </a:extLst>
            </p:cNvPr>
            <p:cNvSpPr txBox="1"/>
            <p:nvPr/>
          </p:nvSpPr>
          <p:spPr>
            <a:xfrm>
              <a:off x="8909492" y="1636678"/>
              <a:ext cx="2937088" cy="400473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       Financing</a:t>
              </a:r>
              <a:endPara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413F9726-6492-4F7B-9563-5595999DAB70}"/>
                </a:ext>
              </a:extLst>
            </p:cNvPr>
            <p:cNvSpPr txBox="1"/>
            <p:nvPr/>
          </p:nvSpPr>
          <p:spPr>
            <a:xfrm>
              <a:off x="9289254" y="2014679"/>
              <a:ext cx="2569811" cy="65340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th-TH" b="1" dirty="0">
                  <a:solidFill>
                    <a:srgbClr val="0000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ประเมินต้นทุนและผลลัพธ์</a:t>
              </a:r>
              <a:r>
                <a:rPr lang="en-US" b="1" dirty="0">
                  <a:solidFill>
                    <a:srgbClr val="0000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/>
              </a:r>
              <a:br>
                <a:rPr lang="en-US" b="1" dirty="0">
                  <a:solidFill>
                    <a:srgbClr val="0000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b="1" dirty="0">
                  <a:solidFill>
                    <a:srgbClr val="0000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ของการจัดบริการ</a:t>
              </a:r>
              <a:endParaRPr lang="en-US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2A3333EA-621A-4A82-9331-9F077A226004}"/>
              </a:ext>
            </a:extLst>
          </p:cNvPr>
          <p:cNvGrpSpPr/>
          <p:nvPr/>
        </p:nvGrpSpPr>
        <p:grpSpPr>
          <a:xfrm>
            <a:off x="6153752" y="5193320"/>
            <a:ext cx="4057099" cy="1550842"/>
            <a:chOff x="8403493" y="1715780"/>
            <a:chExt cx="4057099" cy="1610946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EA844FB8-6FBF-41CD-93CB-5D8964775BC1}"/>
                </a:ext>
              </a:extLst>
            </p:cNvPr>
            <p:cNvSpPr txBox="1"/>
            <p:nvPr/>
          </p:nvSpPr>
          <p:spPr>
            <a:xfrm>
              <a:off x="8403493" y="1715780"/>
              <a:ext cx="3685592" cy="58477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Health Information System</a:t>
              </a:r>
              <a:endPara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6D7EA85C-8BBF-465E-B6E7-CFAEA0BB9A89}"/>
                </a:ext>
              </a:extLst>
            </p:cNvPr>
            <p:cNvSpPr txBox="1"/>
            <p:nvPr/>
          </p:nvSpPr>
          <p:spPr>
            <a:xfrm>
              <a:off x="8547910" y="2372619"/>
              <a:ext cx="3912682" cy="95410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just"/>
              <a:r>
                <a:rPr lang="th-TH" b="1" dirty="0">
                  <a:solidFill>
                    <a:srgbClr val="0000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พัฒนาระบบการติดตามผลการฟื้นฟูสมรรถภาพโดย </a:t>
              </a:r>
              <a:r>
                <a:rPr lang="en-US" b="1" dirty="0">
                  <a:solidFill>
                    <a:srgbClr val="0000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cloud technology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xmlns="" id="{7423A309-C293-4ECE-8D30-5999862A7875}"/>
              </a:ext>
            </a:extLst>
          </p:cNvPr>
          <p:cNvGrpSpPr/>
          <p:nvPr/>
        </p:nvGrpSpPr>
        <p:grpSpPr>
          <a:xfrm>
            <a:off x="9517759" y="750009"/>
            <a:ext cx="2541362" cy="2012485"/>
            <a:chOff x="9517252" y="1008749"/>
            <a:chExt cx="2541362" cy="2012485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xmlns="" id="{523E6CE3-2318-431B-8B4D-A181AE40EC35}"/>
                </a:ext>
              </a:extLst>
            </p:cNvPr>
            <p:cNvSpPr txBox="1"/>
            <p:nvPr/>
          </p:nvSpPr>
          <p:spPr>
            <a:xfrm>
              <a:off x="9517252" y="1008749"/>
              <a:ext cx="2289574" cy="156966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r>
                <a:rPr lang="en-US" sz="48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Sustainable System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xmlns="" id="{2AA179BA-7EF0-4E17-B3AC-0908D75647F2}"/>
                </a:ext>
              </a:extLst>
            </p:cNvPr>
            <p:cNvSpPr txBox="1"/>
            <p:nvPr/>
          </p:nvSpPr>
          <p:spPr>
            <a:xfrm>
              <a:off x="9555077" y="2498014"/>
              <a:ext cx="2503537" cy="52322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th-TH" dirty="0">
                  <a:solidFill>
                    <a:srgbClr val="0000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พัฒนาระบบสู่ความยั่งยืน</a:t>
              </a:r>
              <a:endParaRPr lang="en-US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DAA592B-2C03-47D0-958D-CF809C169F4B}"/>
              </a:ext>
            </a:extLst>
          </p:cNvPr>
          <p:cNvGrpSpPr/>
          <p:nvPr/>
        </p:nvGrpSpPr>
        <p:grpSpPr>
          <a:xfrm>
            <a:off x="1025741" y="929450"/>
            <a:ext cx="4876800" cy="1051741"/>
            <a:chOff x="8909492" y="1587210"/>
            <a:chExt cx="2949573" cy="100387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B06A2D1C-F96E-4F53-93D3-C32950BB854F}"/>
                </a:ext>
              </a:extLst>
            </p:cNvPr>
            <p:cNvSpPr txBox="1"/>
            <p:nvPr/>
          </p:nvSpPr>
          <p:spPr>
            <a:xfrm>
              <a:off x="8909492" y="1587210"/>
              <a:ext cx="2937088" cy="49940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US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Provincial Network Certification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3E0CBB4B-2B8C-46B3-B8B9-C11162E2B6C2}"/>
                </a:ext>
              </a:extLst>
            </p:cNvPr>
            <p:cNvSpPr txBox="1"/>
            <p:nvPr/>
          </p:nvSpPr>
          <p:spPr>
            <a:xfrm>
              <a:off x="9518642" y="2091677"/>
              <a:ext cx="2340423" cy="49940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r>
                <a:rPr lang="en-US" b="1" dirty="0">
                  <a:solidFill>
                    <a:srgbClr val="0000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</a:t>
              </a:r>
              <a:r>
                <a:rPr lang="th-TH" b="1" dirty="0">
                  <a:solidFill>
                    <a:srgbClr val="0000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เครือข่ายบริการสุขภาพระดับจังหวัด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B084A880-CF44-4575-87D0-81A6E9E678B1}"/>
              </a:ext>
            </a:extLst>
          </p:cNvPr>
          <p:cNvGrpSpPr/>
          <p:nvPr/>
        </p:nvGrpSpPr>
        <p:grpSpPr>
          <a:xfrm>
            <a:off x="7830407" y="2992689"/>
            <a:ext cx="3912682" cy="1267185"/>
            <a:chOff x="9518642" y="1587210"/>
            <a:chExt cx="2340423" cy="120951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8E6A19D-3E78-443B-A62D-73D7D733DD2C}"/>
                </a:ext>
              </a:extLst>
            </p:cNvPr>
            <p:cNvSpPr txBox="1"/>
            <p:nvPr/>
          </p:nvSpPr>
          <p:spPr>
            <a:xfrm>
              <a:off x="9518642" y="1587210"/>
              <a:ext cx="2327938" cy="49940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Community based Rehabilitation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BB1AD4EF-FB9A-47B4-9F8D-9C914B1E401B}"/>
                </a:ext>
              </a:extLst>
            </p:cNvPr>
            <p:cNvSpPr txBox="1"/>
            <p:nvPr/>
          </p:nvSpPr>
          <p:spPr>
            <a:xfrm>
              <a:off x="9518642" y="1886039"/>
              <a:ext cx="2340423" cy="91068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r>
                <a:rPr lang="th-TH" b="1" dirty="0">
                  <a:solidFill>
                    <a:srgbClr val="0000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ฟื้นฟูสมรรถภาพโดยใช้ชุมชนเป็นฐาน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937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98177007-73D2-4EEA-A5BC-904FBD8E5947}"/>
              </a:ext>
            </a:extLst>
          </p:cNvPr>
          <p:cNvSpPr/>
          <p:nvPr/>
        </p:nvSpPr>
        <p:spPr>
          <a:xfrm>
            <a:off x="1041147" y="-10505"/>
            <a:ext cx="11110519" cy="749356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6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lnSpc>
                <a:spcPts val="1700"/>
              </a:lnSpc>
            </a:pPr>
            <a:r>
              <a:rPr lang="th-TH" sz="240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เข้าถึงบริการ ฟื้นฟูเติมเต็มศักยภาพ เพื่อพัฒนาคุณภาพชีวิต</a:t>
            </a:r>
            <a:endParaRPr lang="th-TH" sz="36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4" name="สี่เหลี่ยมมุมมน 6">
            <a:extLst>
              <a:ext uri="{FF2B5EF4-FFF2-40B4-BE49-F238E27FC236}">
                <a16:creationId xmlns:a16="http://schemas.microsoft.com/office/drawing/2014/main" xmlns="" id="{F227DE31-B091-4932-8906-F222579DC0A1}"/>
              </a:ext>
            </a:extLst>
          </p:cNvPr>
          <p:cNvSpPr/>
          <p:nvPr/>
        </p:nvSpPr>
        <p:spPr>
          <a:xfrm>
            <a:off x="797045" y="764403"/>
            <a:ext cx="11373139" cy="5292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b="1" dirty="0">
              <a:solidFill>
                <a:schemeClr val="accent2">
                  <a:lumMod val="7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เป้าหมาย(1ปี) </a:t>
            </a:r>
            <a:r>
              <a:rPr lang="en-US" sz="18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18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เข้าถึงบริการ  พัฒนาคุณภาพชีวิต</a:t>
            </a:r>
          </a:p>
          <a:p>
            <a:pPr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เป้าหมาย </a:t>
            </a:r>
            <a:r>
              <a:rPr lang="en-US" sz="18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PA : </a:t>
            </a:r>
            <a:r>
              <a:rPr lang="th-TH" sz="18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โรงพยาบาลระดับ </a:t>
            </a:r>
            <a:r>
              <a:rPr lang="en-US" sz="18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M </a:t>
            </a:r>
            <a:r>
              <a:rPr lang="th-TH" sz="18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 </a:t>
            </a:r>
            <a:r>
              <a:rPr lang="en-US" sz="18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F </a:t>
            </a:r>
            <a:r>
              <a:rPr lang="th-TH" sz="18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ในจังหวัดที่ให้การบริบาลฟื้นสภาพระยะกลาง แบบผู้ป่วยใน (</a:t>
            </a:r>
            <a:r>
              <a:rPr lang="en-US" sz="18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intermediate bed/ward) </a:t>
            </a:r>
            <a:r>
              <a:rPr lang="th-TH" sz="18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ร้อยละ </a:t>
            </a:r>
            <a:r>
              <a:rPr lang="en-US" sz="18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75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th-TH" sz="1600" b="1" dirty="0">
              <a:solidFill>
                <a:schemeClr val="accent2">
                  <a:lumMod val="7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xmlns="" id="{56404727-B552-4CAD-A280-EADFB83EB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11215"/>
              </p:ext>
            </p:extLst>
          </p:nvPr>
        </p:nvGraphicFramePr>
        <p:xfrm>
          <a:off x="777203" y="2071172"/>
          <a:ext cx="11373136" cy="570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284">
                  <a:extLst>
                    <a:ext uri="{9D8B030D-6E8A-4147-A177-3AD203B41FA5}">
                      <a16:colId xmlns:a16="http://schemas.microsoft.com/office/drawing/2014/main" xmlns="" val="1150039330"/>
                    </a:ext>
                  </a:extLst>
                </a:gridCol>
                <a:gridCol w="2843284">
                  <a:extLst>
                    <a:ext uri="{9D8B030D-6E8A-4147-A177-3AD203B41FA5}">
                      <a16:colId xmlns:a16="http://schemas.microsoft.com/office/drawing/2014/main" xmlns="" val="35520750"/>
                    </a:ext>
                  </a:extLst>
                </a:gridCol>
                <a:gridCol w="2843284">
                  <a:extLst>
                    <a:ext uri="{9D8B030D-6E8A-4147-A177-3AD203B41FA5}">
                      <a16:colId xmlns:a16="http://schemas.microsoft.com/office/drawing/2014/main" xmlns="" val="905450934"/>
                    </a:ext>
                  </a:extLst>
                </a:gridCol>
                <a:gridCol w="28432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0963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บริหารจัดการ</a:t>
                      </a: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aseline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พัฒนาระบบ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สร้างการรับรู้ ทัศนคติ</a:t>
                      </a: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aseline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ระบบข้อมูล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569826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xmlns="" id="{9FC58EF3-619F-431B-8A99-44F12DBDC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587732"/>
              </p:ext>
            </p:extLst>
          </p:nvPr>
        </p:nvGraphicFramePr>
        <p:xfrm>
          <a:off x="797045" y="4463956"/>
          <a:ext cx="11325959" cy="2394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490">
                  <a:extLst>
                    <a:ext uri="{9D8B030D-6E8A-4147-A177-3AD203B41FA5}">
                      <a16:colId xmlns:a16="http://schemas.microsoft.com/office/drawing/2014/main" xmlns="" val="1150039330"/>
                    </a:ext>
                  </a:extLst>
                </a:gridCol>
                <a:gridCol w="2831490">
                  <a:extLst>
                    <a:ext uri="{9D8B030D-6E8A-4147-A177-3AD203B41FA5}">
                      <a16:colId xmlns:a16="http://schemas.microsoft.com/office/drawing/2014/main" xmlns="" val="35520750"/>
                    </a:ext>
                  </a:extLst>
                </a:gridCol>
                <a:gridCol w="2843001">
                  <a:extLst>
                    <a:ext uri="{9D8B030D-6E8A-4147-A177-3AD203B41FA5}">
                      <a16:colId xmlns:a16="http://schemas.microsoft.com/office/drawing/2014/main" xmlns="" val="905450934"/>
                    </a:ext>
                  </a:extLst>
                </a:gridCol>
                <a:gridCol w="2819978">
                  <a:extLst>
                    <a:ext uri="{9D8B030D-6E8A-4147-A177-3AD203B41FA5}">
                      <a16:colId xmlns:a16="http://schemas.microsoft.com/office/drawing/2014/main" xmlns="" val="2588709083"/>
                    </a:ext>
                  </a:extLst>
                </a:gridCol>
              </a:tblGrid>
              <a:tr h="36776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800" b="1" baseline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เดือน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6</a:t>
                      </a:r>
                      <a:r>
                        <a:rPr lang="th-TH" sz="2800" b="1" baseline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เดือน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9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เดือน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12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800" b="1" baseline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เดือน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5698260"/>
                  </a:ext>
                </a:extLst>
              </a:tr>
              <a:tr h="2026284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1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ตั้งคณะทำงานระดับเขต/ระดับจังหวัด</a:t>
                      </a:r>
                    </a:p>
                    <a:p>
                      <a:pPr marL="285750" indent="-285750" algn="l">
                        <a:lnSpc>
                          <a:spcPts val="1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ประชุมชี้แจงคณะทำงานและผู้ให้บริการ</a:t>
                      </a:r>
                    </a:p>
                    <a:p>
                      <a:pPr marL="285750" indent="-285750" algn="l">
                        <a:lnSpc>
                          <a:spcPts val="1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เริ่มคัดกรองผู้ป่วยและให้บริการ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มีระบบ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Project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manager (</a:t>
                      </a:r>
                      <a:r>
                        <a:rPr lang="th-TH" sz="1800" b="0" baseline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ระดับจังหวัด) และ 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Care manager </a:t>
                      </a:r>
                      <a:r>
                        <a:rPr lang="th-TH" sz="1800" b="0" baseline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(ระดับอำเภอ) 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nurse care manager (intermediate ward/bed)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800" b="0" baseline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มี 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Care protocol </a:t>
                      </a:r>
                      <a:r>
                        <a:rPr lang="th-TH" sz="1800" b="0" baseline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ให้บริการสำหรับ 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intermediate ward/bed </a:t>
                      </a:r>
                      <a:r>
                        <a:rPr lang="th-TH" sz="1800" b="0" baseline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และการให้บริการแบบ 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OPD, community</a:t>
                      </a:r>
                      <a:endParaRPr lang="th-TH" sz="1800" b="0" baseline="0" dirty="0">
                        <a:solidFill>
                          <a:schemeClr val="tx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ติดตามผลการให้บริการในผู้ป่วยแต่ละราย</a:t>
                      </a:r>
                      <a:endParaRPr lang="th-TH" sz="1800" b="0" baseline="0" dirty="0">
                        <a:solidFill>
                          <a:schemeClr val="tx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เยี่ยมเสริมพลัง</a:t>
                      </a:r>
                      <a:r>
                        <a:rPr lang="th-TH" sz="1800" b="0" baseline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7</a:t>
                      </a:r>
                      <a:r>
                        <a:rPr lang="th-TH" sz="1800" b="0" baseline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จังหวัด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ติดตามผลการให้บริการในผู้ป่วยแต่ละราย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มีระบบ</a:t>
                      </a:r>
                      <a:r>
                        <a:rPr lang="th-TH" sz="1800" b="0" baseline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intermediate ward </a:t>
                      </a:r>
                      <a:r>
                        <a:rPr lang="th-TH" sz="1800" b="0" baseline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ในโรงพยาบาลเป้าหมาย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เยี่ยมเสริมพลัง</a:t>
                      </a:r>
                      <a:r>
                        <a:rPr lang="th-TH" sz="1800" b="0" baseline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7</a:t>
                      </a:r>
                      <a:r>
                        <a:rPr lang="th-TH" sz="1800" b="0" baseline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จังหวัด</a:t>
                      </a:r>
                      <a:endParaRPr lang="th-TH" sz="1800" b="0" dirty="0">
                        <a:solidFill>
                          <a:schemeClr val="tx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จัดประชุมวิชาการแลกเปลี่ยนเรียนรู้ และ</a:t>
                      </a:r>
                      <a:r>
                        <a:rPr lang="th-TH" sz="1800" b="0" baseline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KM</a:t>
                      </a:r>
                      <a:endParaRPr lang="th-TH" sz="1800" b="0" dirty="0">
                        <a:solidFill>
                          <a:schemeClr val="tx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2CF3868-BE39-488C-AE46-81B4A6D4041C}"/>
              </a:ext>
            </a:extLst>
          </p:cNvPr>
          <p:cNvSpPr/>
          <p:nvPr/>
        </p:nvSpPr>
        <p:spPr>
          <a:xfrm rot="696833">
            <a:off x="8862667" y="89516"/>
            <a:ext cx="1000641" cy="4665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IMC</a:t>
            </a:r>
            <a:endParaRPr lang="th-TH" sz="36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839D2CE-D3D9-4EAE-AB86-6FD5B836EEAE}"/>
              </a:ext>
            </a:extLst>
          </p:cNvPr>
          <p:cNvSpPr/>
          <p:nvPr/>
        </p:nvSpPr>
        <p:spPr>
          <a:xfrm>
            <a:off x="76117" y="1332135"/>
            <a:ext cx="672476" cy="7178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สถานการณ์</a:t>
            </a:r>
            <a:r>
              <a:rPr lang="en-US" sz="12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/</a:t>
            </a:r>
            <a:r>
              <a:rPr lang="th-TH" sz="12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ข้อมูลพื้นฐาน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61D10DB0-538E-4292-9E18-3968FA568992}"/>
              </a:ext>
            </a:extLst>
          </p:cNvPr>
          <p:cNvSpPr/>
          <p:nvPr/>
        </p:nvSpPr>
        <p:spPr>
          <a:xfrm>
            <a:off x="38966" y="2660660"/>
            <a:ext cx="723331" cy="17500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กิจกรรมหลัก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56404727-B552-4CAD-A280-EADFB83EB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824819"/>
              </p:ext>
            </p:extLst>
          </p:nvPr>
        </p:nvGraphicFramePr>
        <p:xfrm>
          <a:off x="797045" y="2652301"/>
          <a:ext cx="11345844" cy="1773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798">
                  <a:extLst>
                    <a:ext uri="{9D8B030D-6E8A-4147-A177-3AD203B41FA5}">
                      <a16:colId xmlns:a16="http://schemas.microsoft.com/office/drawing/2014/main" xmlns="" val="1150039330"/>
                    </a:ext>
                  </a:extLst>
                </a:gridCol>
                <a:gridCol w="2852124">
                  <a:extLst>
                    <a:ext uri="{9D8B030D-6E8A-4147-A177-3AD203B41FA5}">
                      <a16:colId xmlns:a16="http://schemas.microsoft.com/office/drawing/2014/main" xmlns="" val="35520750"/>
                    </a:ext>
                  </a:extLst>
                </a:gridCol>
                <a:gridCol w="2836461">
                  <a:extLst>
                    <a:ext uri="{9D8B030D-6E8A-4147-A177-3AD203B41FA5}">
                      <a16:colId xmlns:a16="http://schemas.microsoft.com/office/drawing/2014/main" xmlns="" val="905450934"/>
                    </a:ext>
                  </a:extLst>
                </a:gridCol>
                <a:gridCol w="28364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73811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1500"/>
                        </a:lnSpc>
                        <a:buFont typeface="TH SarabunPSK" panose="020B0500040200020003" pitchFamily="34" charset="-34"/>
                        <a:buChar char="–"/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ตั้งคณะกรรมการระดับเขต/จังหวัด ประชุมชี้แจงแนวทางพัฒนาระบบ</a:t>
                      </a:r>
                    </a:p>
                    <a:p>
                      <a:pPr marL="285750" indent="-285750" algn="l">
                        <a:lnSpc>
                          <a:spcPts val="1500"/>
                        </a:lnSpc>
                        <a:buFont typeface="TH SarabunPSK" panose="020B0500040200020003" pitchFamily="34" charset="-34"/>
                        <a:buChar char="–"/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สร้างเครือข่ายให้บริการ</a:t>
                      </a:r>
                      <a:r>
                        <a:rPr lang="th-TH" sz="18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รพศ./</a:t>
                      </a:r>
                      <a:r>
                        <a:rPr lang="th-TH" sz="1800" b="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รพท</a:t>
                      </a:r>
                      <a:r>
                        <a:rPr lang="th-TH" sz="18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1800" b="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18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รพ.สต</a:t>
                      </a:r>
                      <a:endParaRPr lang="en-US" sz="1800" b="0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285750" indent="-285750" algn="l">
                        <a:lnSpc>
                          <a:spcPts val="1500"/>
                        </a:lnSpc>
                        <a:buFont typeface="TH SarabunPSK" panose="020B0500040200020003" pitchFamily="34" charset="-34"/>
                        <a:buChar char="–"/>
                      </a:pPr>
                      <a:r>
                        <a:rPr lang="th-TH" sz="18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 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18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งบเขตฯ </a:t>
                      </a:r>
                      <a:r>
                        <a:rPr lang="th-TH" sz="1800" b="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งบสปสช</a:t>
                      </a:r>
                      <a:r>
                        <a:rPr lang="th-TH" sz="18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1800" b="0" baseline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งบสำนักการแพทย์เขต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8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กองทุนฟื้นฟูฯจังหวัด การเรียกเก็บค่าบริการแบบ 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OPD IPD </a:t>
                      </a:r>
                      <a:r>
                        <a:rPr lang="th-TH" sz="18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การเยี่ยมบ้าน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H SarabunPSK" panose="020B0500040200020003" pitchFamily="34" charset="-34"/>
                        <a:buChar char="–"/>
                        <a:tabLst/>
                        <a:defRPr/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ระบบการคัดกรอง,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refer back </a:t>
                      </a:r>
                      <a:r>
                        <a:rPr lang="th-TH" sz="18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ติดตามผลโดยใช้ 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Barthel Index Score</a:t>
                      </a:r>
                      <a:endParaRPr lang="th-TH" sz="1800" b="1" baseline="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H SarabunPSK" panose="020B0500040200020003" pitchFamily="34" charset="-34"/>
                        <a:buChar char="–"/>
                        <a:tabLst/>
                        <a:defRPr/>
                      </a:pPr>
                      <a:r>
                        <a:rPr lang="th-TH" sz="18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สร้างแนวทางการให้บริการ 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IPD (Intermediate bed/ward </a:t>
                      </a:r>
                      <a:r>
                        <a:rPr lang="th-TH" sz="1800" b="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18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.), 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OPD </a:t>
                      </a:r>
                      <a:r>
                        <a:rPr lang="th-TH" sz="18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และในชุมชน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H SarabunPSK" panose="020B0500040200020003" pitchFamily="34" charset="-34"/>
                        <a:buChar char="–"/>
                        <a:tabLst/>
                        <a:defRPr/>
                      </a:pPr>
                      <a:r>
                        <a:rPr lang="th-TH" sz="18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แลกเปลี่ยนเรียนรู้ 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(KM)</a:t>
                      </a:r>
                      <a:endParaRPr lang="th-TH" sz="1800" b="0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H SarabunPSK" panose="020B0500040200020003" pitchFamily="34" charset="-34"/>
                        <a:buChar char="–"/>
                        <a:tabLst/>
                        <a:defRPr/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สร้างความเข้าใจ</a:t>
                      </a:r>
                      <a:r>
                        <a:rPr lang="th-TH" sz="18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และทัศนคติบุคลากรทางการแพทย์ </a:t>
                      </a:r>
                      <a:r>
                        <a:rPr lang="th-TH" sz="1800" b="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อปท</a:t>
                      </a:r>
                      <a:r>
                        <a:rPr lang="th-TH" sz="18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ภาคีเครือข่าย และประชาชน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H SarabunPSK" panose="020B0500040200020003" pitchFamily="34" charset="-34"/>
                        <a:buChar char="–"/>
                        <a:tabLst/>
                        <a:defRPr/>
                      </a:pPr>
                      <a:r>
                        <a:rPr lang="th-TH" sz="18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เยี่ยมบ้าน เยี่ยมเสริมพลัง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H SarabunPSK" panose="020B0500040200020003" pitchFamily="34" charset="-34"/>
                        <a:buChar char="–"/>
                        <a:tabLst/>
                        <a:defRPr/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สร้าง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form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/cloud/drive </a:t>
                      </a:r>
                      <a:r>
                        <a:rPr lang="th-TH" sz="18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ในการเก็บข้อมูล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H SarabunPSK" panose="020B0500040200020003" pitchFamily="34" charset="-34"/>
                        <a:buChar char="–"/>
                        <a:tabLst/>
                        <a:defRPr/>
                      </a:pPr>
                      <a:r>
                        <a:rPr lang="th-TH" sz="18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สรุปข้อมูลตามตัวชี้วัดระดับจังหวัดและระดับอำเภอ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H SarabunPSK" panose="020B0500040200020003" pitchFamily="34" charset="-34"/>
                        <a:buChar char="–"/>
                        <a:tabLst/>
                        <a:defRPr/>
                      </a:pPr>
                      <a:r>
                        <a:rPr lang="th-TH" sz="18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นำข้อมูลมาใช้วางแผนเพื่อการพัฒนาระบบ</a:t>
                      </a:r>
                      <a:endParaRPr lang="th-TH" sz="18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569826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1D10DB0-538E-4292-9E18-3968FA568992}"/>
              </a:ext>
            </a:extLst>
          </p:cNvPr>
          <p:cNvSpPr/>
          <p:nvPr/>
        </p:nvSpPr>
        <p:spPr>
          <a:xfrm>
            <a:off x="25320" y="4459170"/>
            <a:ext cx="750626" cy="23988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ระดับความ สำเร็จ</a:t>
            </a:r>
          </a:p>
        </p:txBody>
      </p:sp>
      <p:sp>
        <p:nvSpPr>
          <p:cNvPr id="19" name="สี่เหลี่ยมมุมมน 6">
            <a:extLst>
              <a:ext uri="{FF2B5EF4-FFF2-40B4-BE49-F238E27FC236}">
                <a16:creationId xmlns:a16="http://schemas.microsoft.com/office/drawing/2014/main" xmlns="" id="{F227DE31-B091-4932-8906-F222579DC0A1}"/>
              </a:ext>
            </a:extLst>
          </p:cNvPr>
          <p:cNvSpPr/>
          <p:nvPr/>
        </p:nvSpPr>
        <p:spPr>
          <a:xfrm>
            <a:off x="787669" y="1302657"/>
            <a:ext cx="11347057" cy="747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ผู้ป่วย </a:t>
            </a:r>
            <a:r>
              <a:rPr lang="en-US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Stroke, TBI, SCI </a:t>
            </a:r>
            <a:r>
              <a:rPr lang="th-TH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ในเขตสุขภาพที่ </a:t>
            </a:r>
            <a:r>
              <a:rPr lang="en-US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8</a:t>
            </a:r>
            <a:r>
              <a:rPr lang="th-TH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ทั้งหมด </a:t>
            </a:r>
            <a:r>
              <a:rPr lang="en-US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14,680 </a:t>
            </a:r>
            <a:r>
              <a:rPr lang="th-TH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คน ผ่านเกณฑ์คัดกรองขึ้นทะเบียน </a:t>
            </a:r>
            <a:r>
              <a:rPr lang="en-US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IMC</a:t>
            </a:r>
            <a:r>
              <a:rPr lang="th-TH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5,846 </a:t>
            </a:r>
            <a:r>
              <a:rPr lang="th-TH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คน คิดเป็นร้อยละ </a:t>
            </a:r>
            <a:r>
              <a:rPr lang="en-US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39.82 </a:t>
            </a:r>
            <a:endParaRPr lang="th-TH" sz="20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โรงพยาบาลระดับ </a:t>
            </a:r>
            <a:r>
              <a:rPr lang="en-US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M </a:t>
            </a:r>
            <a:r>
              <a:rPr lang="th-TH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 </a:t>
            </a:r>
            <a:r>
              <a:rPr lang="en-US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F </a:t>
            </a:r>
            <a:r>
              <a:rPr lang="th-TH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ในเขตสุขภาพที่ </a:t>
            </a:r>
            <a:r>
              <a:rPr lang="en-US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8</a:t>
            </a:r>
            <a:r>
              <a:rPr lang="th-TH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ทั้งหมด </a:t>
            </a:r>
            <a:r>
              <a:rPr lang="en-US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80 </a:t>
            </a:r>
            <a:r>
              <a:rPr lang="th-TH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โรงพยาบาล เปิดให้การบริบาล </a:t>
            </a:r>
            <a:r>
              <a:rPr lang="en-US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IMC 64 </a:t>
            </a:r>
            <a:r>
              <a:rPr lang="th-TH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โรงพยาบาล คิดเป็นร้อยละ </a:t>
            </a:r>
            <a:r>
              <a:rPr lang="en-US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80</a:t>
            </a:r>
            <a:endParaRPr lang="th-TH" sz="20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839D2CE-D3D9-4EAE-AB86-6FD5B836EEAE}"/>
              </a:ext>
            </a:extLst>
          </p:cNvPr>
          <p:cNvSpPr/>
          <p:nvPr/>
        </p:nvSpPr>
        <p:spPr>
          <a:xfrm>
            <a:off x="61211" y="2083101"/>
            <a:ext cx="687382" cy="5291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ยุทธศาสตร์/</a:t>
            </a:r>
            <a:r>
              <a:rPr lang="en-US" sz="12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12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12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มาตการ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839D2CE-D3D9-4EAE-AB86-6FD5B836EEAE}"/>
              </a:ext>
            </a:extLst>
          </p:cNvPr>
          <p:cNvSpPr/>
          <p:nvPr/>
        </p:nvSpPr>
        <p:spPr>
          <a:xfrm>
            <a:off x="83932" y="749891"/>
            <a:ext cx="672476" cy="5338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2CF3868-BE39-488C-AE46-81B4A6D4041C}"/>
              </a:ext>
            </a:extLst>
          </p:cNvPr>
          <p:cNvSpPr/>
          <p:nvPr/>
        </p:nvSpPr>
        <p:spPr>
          <a:xfrm rot="696833">
            <a:off x="10026384" y="236854"/>
            <a:ext cx="1221169" cy="3941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แผนงานที่</a:t>
            </a:r>
            <a:r>
              <a:rPr lang="en-US" sz="16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………</a:t>
            </a:r>
            <a:endParaRPr lang="th-TH" sz="16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3682" y="1030301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ตัวชี้วัด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2821" y="791441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เป้าหมาย</a:t>
            </a:r>
            <a:r>
              <a:rPr lang="en-US" sz="1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/</a:t>
            </a:r>
            <a:endParaRPr lang="th-TH" sz="12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75DBACA-A9ED-4B06-A8CB-1840A9875633}"/>
              </a:ext>
            </a:extLst>
          </p:cNvPr>
          <p:cNvSpPr/>
          <p:nvPr/>
        </p:nvSpPr>
        <p:spPr>
          <a:xfrm>
            <a:off x="0" y="136671"/>
            <a:ext cx="4235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chemeClr val="accent5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หน่วยงานหลัก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</a:t>
            </a:r>
            <a:endParaRPr lang="th-TH" sz="1600" b="1" dirty="0">
              <a:solidFill>
                <a:schemeClr val="accent5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1600" b="1" dirty="0">
                <a:solidFill>
                  <a:schemeClr val="accent5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หน่วยงานร่วม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</a:t>
            </a:r>
            <a:endParaRPr lang="th-TH" sz="1600" b="1" dirty="0">
              <a:solidFill>
                <a:schemeClr val="accent5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67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แผนผังลําดับงาน: การตัดสินใจ 12"/>
          <p:cNvSpPr/>
          <p:nvPr/>
        </p:nvSpPr>
        <p:spPr>
          <a:xfrm>
            <a:off x="6375043" y="2206062"/>
            <a:ext cx="2215166" cy="114125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วงรี 9"/>
          <p:cNvSpPr/>
          <p:nvPr/>
        </p:nvSpPr>
        <p:spPr>
          <a:xfrm>
            <a:off x="386366" y="2016589"/>
            <a:ext cx="1977266" cy="1289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 flipH="1">
            <a:off x="-1" y="19483"/>
            <a:ext cx="10547798" cy="1461588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b="1" dirty="0" smtClean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กลุ่มเป้าหมาย</a:t>
            </a:r>
            <a:r>
              <a:rPr lang="en-US" b="1" dirty="0" smtClean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Stroke, 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Traumatic Brain Injury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Spinal Cord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Injury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Fractures around hip </a:t>
            </a:r>
            <a:endParaRPr lang="en-US" sz="3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4512" y="89167"/>
            <a:ext cx="1253248" cy="57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95" y="2122513"/>
            <a:ext cx="1352808" cy="115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743" y="2406920"/>
            <a:ext cx="953037" cy="78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11267" r="10658"/>
          <a:stretch/>
        </p:blipFill>
        <p:spPr bwMode="auto">
          <a:xfrm>
            <a:off x="3606084" y="1921049"/>
            <a:ext cx="1976909" cy="142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ลูกศรขวา 2"/>
          <p:cNvSpPr/>
          <p:nvPr/>
        </p:nvSpPr>
        <p:spPr>
          <a:xfrm>
            <a:off x="2453785" y="2953284"/>
            <a:ext cx="978408" cy="33435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ลูกศรขวา 30"/>
          <p:cNvSpPr/>
          <p:nvPr/>
        </p:nvSpPr>
        <p:spPr>
          <a:xfrm>
            <a:off x="5681556" y="2603808"/>
            <a:ext cx="579355" cy="29531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ลูกศรขวา 34"/>
          <p:cNvSpPr/>
          <p:nvPr/>
        </p:nvSpPr>
        <p:spPr>
          <a:xfrm>
            <a:off x="8654601" y="2635855"/>
            <a:ext cx="682581" cy="2436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โค้ง 6"/>
          <p:cNvSpPr/>
          <p:nvPr/>
        </p:nvSpPr>
        <p:spPr>
          <a:xfrm rot="10800000" flipV="1">
            <a:off x="8416535" y="2044485"/>
            <a:ext cx="1158711" cy="249038"/>
          </a:xfrm>
          <a:prstGeom prst="bentArrow">
            <a:avLst>
              <a:gd name="adj1" fmla="val 44513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36" name="ลูกศรโค้ง 35"/>
          <p:cNvSpPr/>
          <p:nvPr/>
        </p:nvSpPr>
        <p:spPr>
          <a:xfrm rot="10800000" flipV="1">
            <a:off x="5971232" y="1921050"/>
            <a:ext cx="1562521" cy="249038"/>
          </a:xfrm>
          <a:prstGeom prst="bentArrow">
            <a:avLst>
              <a:gd name="adj1" fmla="val 44513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37" name="ลูกศรโค้ง 36"/>
          <p:cNvSpPr/>
          <p:nvPr/>
        </p:nvSpPr>
        <p:spPr>
          <a:xfrm rot="10800000" flipV="1">
            <a:off x="2363633" y="2200544"/>
            <a:ext cx="1158711" cy="249038"/>
          </a:xfrm>
          <a:prstGeom prst="bentArrow">
            <a:avLst>
              <a:gd name="adj1" fmla="val 44513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975" y="3472743"/>
            <a:ext cx="1101584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th-TH" dirty="0" err="1" smtClean="0"/>
              <a:t>รพท</a:t>
            </a:r>
            <a:r>
              <a:rPr lang="th-TH" dirty="0" smtClean="0"/>
              <a:t>/</a:t>
            </a:r>
            <a:r>
              <a:rPr lang="th-TH" dirty="0" err="1" smtClean="0"/>
              <a:t>รพศ</a:t>
            </a:r>
            <a:endParaRPr lang="th-TH" dirty="0"/>
          </a:p>
        </p:txBody>
      </p:sp>
      <p:sp>
        <p:nvSpPr>
          <p:cNvPr id="38" name="TextBox 37"/>
          <p:cNvSpPr txBox="1"/>
          <p:nvPr/>
        </p:nvSpPr>
        <p:spPr>
          <a:xfrm>
            <a:off x="4043745" y="3439249"/>
            <a:ext cx="86310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 err="1" smtClean="0"/>
              <a:t>รพช</a:t>
            </a:r>
            <a:endParaRPr lang="th-TH" dirty="0"/>
          </a:p>
        </p:txBody>
      </p:sp>
      <p:sp>
        <p:nvSpPr>
          <p:cNvPr id="39" name="TextBox 38"/>
          <p:cNvSpPr txBox="1"/>
          <p:nvPr/>
        </p:nvSpPr>
        <p:spPr>
          <a:xfrm>
            <a:off x="7072898" y="3377106"/>
            <a:ext cx="819455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th-TH" dirty="0" smtClean="0"/>
              <a:t>รพ.สต</a:t>
            </a:r>
            <a:endParaRPr lang="th-TH" dirty="0"/>
          </a:p>
        </p:txBody>
      </p:sp>
      <p:sp>
        <p:nvSpPr>
          <p:cNvPr id="40" name="TextBox 39"/>
          <p:cNvSpPr txBox="1"/>
          <p:nvPr/>
        </p:nvSpPr>
        <p:spPr>
          <a:xfrm>
            <a:off x="9771196" y="3451607"/>
            <a:ext cx="769763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th-TH" dirty="0" smtClean="0"/>
              <a:t>ชุมชน</a:t>
            </a:r>
            <a:endParaRPr lang="th-TH" dirty="0"/>
          </a:p>
        </p:txBody>
      </p:sp>
      <p:sp>
        <p:nvSpPr>
          <p:cNvPr id="43" name="วงรี 42"/>
          <p:cNvSpPr/>
          <p:nvPr/>
        </p:nvSpPr>
        <p:spPr>
          <a:xfrm>
            <a:off x="9375819" y="2068105"/>
            <a:ext cx="1545466" cy="1198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011" y="2145784"/>
            <a:ext cx="1210613" cy="105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ลูกศรขวา 14"/>
          <p:cNvSpPr/>
          <p:nvPr/>
        </p:nvSpPr>
        <p:spPr>
          <a:xfrm>
            <a:off x="746975" y="4520484"/>
            <a:ext cx="9793984" cy="965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ประเมิน </a:t>
            </a:r>
            <a:r>
              <a:rPr lang="en-US" sz="3200" b="1" dirty="0" err="1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Barthel</a:t>
            </a:r>
            <a:r>
              <a:rPr lang="en-US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Index</a:t>
            </a:r>
            <a:endParaRPr lang="th-TH" sz="3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0585" y="5853210"/>
            <a:ext cx="1882247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Admit : D/C</a:t>
            </a:r>
            <a:endParaRPr lang="th-TH" dirty="0"/>
          </a:p>
        </p:txBody>
      </p:sp>
      <p:sp>
        <p:nvSpPr>
          <p:cNvPr id="46" name="TextBox 45"/>
          <p:cNvSpPr txBox="1"/>
          <p:nvPr/>
        </p:nvSpPr>
        <p:spPr>
          <a:xfrm>
            <a:off x="3799268" y="5819716"/>
            <a:ext cx="217196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/>
              <a:t>ระหว่าง </a:t>
            </a:r>
            <a:r>
              <a:rPr lang="en-US" sz="2400" dirty="0" smtClean="0"/>
              <a:t>1 – 3 </a:t>
            </a:r>
            <a:r>
              <a:rPr lang="th-TH" sz="2400" dirty="0" smtClean="0"/>
              <a:t>เดือน</a:t>
            </a:r>
            <a:endParaRPr lang="th-TH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9923596" y="5832074"/>
            <a:ext cx="965329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 </a:t>
            </a:r>
            <a:r>
              <a:rPr lang="th-TH" dirty="0"/>
              <a:t>เดือน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542470" y="5834676"/>
            <a:ext cx="217196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/>
              <a:t>ระหว่าง </a:t>
            </a:r>
            <a:r>
              <a:rPr lang="en-US" sz="2400" dirty="0" smtClean="0"/>
              <a:t>4 – 6 </a:t>
            </a:r>
            <a:r>
              <a:rPr lang="th-TH" sz="2400" dirty="0" smtClean="0"/>
              <a:t>เดือน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29674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6" y="1368312"/>
            <a:ext cx="10547796" cy="535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09CA22DC-C8F7-441B-8D10-FE570842E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065"/>
          </a:xfrm>
          <a:solidFill>
            <a:srgbClr val="0000CC"/>
          </a:solidFill>
        </p:spPr>
        <p:txBody>
          <a:bodyPr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Node 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63 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817878" y="1821548"/>
            <a:ext cx="1316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ศรี</a:t>
            </a:r>
            <a:r>
              <a:rPr lang="th-TH" dirty="0" smtClean="0"/>
              <a:t>เชียงใหม่</a:t>
            </a:r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114521" y="2344768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สระ</a:t>
            </a:r>
            <a:r>
              <a:rPr lang="th-TH" dirty="0" smtClean="0"/>
              <a:t>ใคร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634082" y="1950337"/>
            <a:ext cx="1005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err="1"/>
              <a:t>รัตนวา</a:t>
            </a:r>
            <a:r>
              <a:rPr lang="th-TH" dirty="0" smtClean="0"/>
              <a:t>ปี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444702" y="3144852"/>
            <a:ext cx="12458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วานรนิวาส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214629" y="4868917"/>
            <a:ext cx="1566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โคกศรีสุพรรณ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821398" y="4341664"/>
            <a:ext cx="1433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สว่างแดนดิน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323278" y="5124900"/>
            <a:ext cx="1252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ศรีบุญเรือง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097786" y="4080437"/>
            <a:ext cx="990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นากลาง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036568" y="4868917"/>
            <a:ext cx="1053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กุม</a:t>
            </a:r>
            <a:r>
              <a:rPr lang="th-TH" dirty="0" err="1"/>
              <a:t>ภวา</a:t>
            </a:r>
            <a:r>
              <a:rPr lang="th-TH" dirty="0"/>
              <a:t>ปี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062326" y="4372078"/>
            <a:ext cx="1178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หนองหาน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834779" y="3765477"/>
            <a:ext cx="910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บ้าน</a:t>
            </a:r>
            <a:r>
              <a:rPr lang="th-TH" dirty="0" err="1"/>
              <a:t>ผือ</a:t>
            </a:r>
            <a:endParaRPr lang="th-TH" dirty="0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6342796" y="3362198"/>
            <a:ext cx="885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บ้าน</a:t>
            </a:r>
            <a:r>
              <a:rPr lang="th-TH" dirty="0" err="1"/>
              <a:t>ดุง</a:t>
            </a:r>
            <a:endParaRPr lang="th-TH" dirty="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5868389" y="3688203"/>
            <a:ext cx="641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เพ็ญ</a:t>
            </a: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6563315" y="3880382"/>
            <a:ext cx="981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/>
              <a:t>วังสามหมอ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127488" y="3072664"/>
            <a:ext cx="931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น้ำ</a:t>
            </a:r>
            <a:r>
              <a:rPr lang="th-TH" dirty="0" smtClean="0"/>
              <a:t>โสม</a:t>
            </a:r>
            <a:endParaRPr lang="th-TH" dirty="0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2942600" y="4211423"/>
            <a:ext cx="974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วังสะพุง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2594493" y="3368098"/>
            <a:ext cx="1019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ด่านซ้าย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2403029" y="2347175"/>
            <a:ext cx="1079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เชียงคาน</a:t>
            </a: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3430073" y="2962142"/>
            <a:ext cx="609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ท่าลี่</a:t>
            </a: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3248071" y="3782676"/>
            <a:ext cx="907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ปากชม</a:t>
            </a: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1804597" y="4204443"/>
            <a:ext cx="849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นาด้วง</a:t>
            </a: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2844535" y="4608502"/>
            <a:ext cx="973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/>
              <a:t>เอราวัณ</a:t>
            </a:r>
            <a:endParaRPr lang="th-TH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3315397" y="5124900"/>
            <a:ext cx="840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ผาขาว</a:t>
            </a: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7802031" y="1429524"/>
            <a:ext cx="1144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รพ.ศรีวิไล</a:t>
            </a: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8710921" y="1741295"/>
            <a:ext cx="1217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รพ.บุ่งคล้า</a:t>
            </a: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8169253" y="2498742"/>
            <a:ext cx="1003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รพ.เซกา</a:t>
            </a: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7053994" y="2421610"/>
            <a:ext cx="1172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/>
              <a:t>รพ.พรเจริญ</a:t>
            </a: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9134417" y="2213729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/>
              <a:t>รพ.บึงโขงหลง</a:t>
            </a:r>
          </a:p>
        </p:txBody>
      </p:sp>
      <p:sp>
        <p:nvSpPr>
          <p:cNvPr id="3072" name="สี่เหลี่ยมผืนผ้า 3071"/>
          <p:cNvSpPr/>
          <p:nvPr/>
        </p:nvSpPr>
        <p:spPr>
          <a:xfrm>
            <a:off x="6732246" y="2690712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/>
              <a:t>รพ.ปากคาด</a:t>
            </a:r>
          </a:p>
        </p:txBody>
      </p:sp>
      <p:sp>
        <p:nvSpPr>
          <p:cNvPr id="3073" name="สี่เหลี่ยมผืนผ้า 3072"/>
          <p:cNvSpPr/>
          <p:nvPr/>
        </p:nvSpPr>
        <p:spPr>
          <a:xfrm>
            <a:off x="7082632" y="1968547"/>
            <a:ext cx="912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/>
              <a:t>รพ.โซ่พิสัย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9049928" y="3246577"/>
            <a:ext cx="984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/>
              <a:t>ศรีสงคราม </a:t>
            </a:r>
          </a:p>
        </p:txBody>
      </p:sp>
      <p:sp>
        <p:nvSpPr>
          <p:cNvPr id="3075" name="สี่เหลี่ยมผืนผ้า 3074"/>
          <p:cNvSpPr/>
          <p:nvPr/>
        </p:nvSpPr>
        <p:spPr>
          <a:xfrm>
            <a:off x="9998706" y="4442064"/>
            <a:ext cx="938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/>
              <a:t>ธาตุพนม</a:t>
            </a:r>
          </a:p>
        </p:txBody>
      </p:sp>
    </p:spTree>
    <p:extLst>
      <p:ext uri="{BB962C8B-B14F-4D97-AF65-F5344CB8AC3E}">
        <p14:creationId xmlns:p14="http://schemas.microsoft.com/office/powerpoint/2010/main" val="160767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072" grpId="0"/>
      <p:bldP spid="3073" grpId="0"/>
      <p:bldP spid="7" grpId="0"/>
      <p:bldP spid="307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1785</TotalTime>
  <Words>978</Words>
  <Application>Microsoft Office PowerPoint</Application>
  <PresentationFormat>กำหนดเอง</PresentationFormat>
  <Paragraphs>203</Paragraphs>
  <Slides>19</Slides>
  <Notes>5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12</vt:i4>
      </vt:variant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19</vt:i4>
      </vt:variant>
    </vt:vector>
  </HeadingPairs>
  <TitlesOfParts>
    <vt:vector size="33" baseType="lpstr">
      <vt:lpstr>Arial</vt:lpstr>
      <vt:lpstr>Angsana New</vt:lpstr>
      <vt:lpstr>TH SarabunIT๙</vt:lpstr>
      <vt:lpstr>Calibri</vt:lpstr>
      <vt:lpstr>TH Sarabun New</vt:lpstr>
      <vt:lpstr>Calibri Light</vt:lpstr>
      <vt:lpstr>Open Sans</vt:lpstr>
      <vt:lpstr>Wingdings</vt:lpstr>
      <vt:lpstr>Helvetica</vt:lpstr>
      <vt:lpstr>Tahoma</vt:lpstr>
      <vt:lpstr>TH SarabunPSK</vt:lpstr>
      <vt:lpstr>Cordia New</vt:lpstr>
      <vt:lpstr>Office Theme</vt:lpstr>
      <vt:lpstr>Template PresentationGo</vt:lpstr>
      <vt:lpstr>งานนำเสนอ PowerPoint</vt:lpstr>
      <vt:lpstr>วาระการประชุม</vt:lpstr>
      <vt:lpstr>งานนำเสนอ PowerPoint</vt:lpstr>
      <vt:lpstr>งานนำเสนอ PowerPoint</vt:lpstr>
      <vt:lpstr>ตัวชี้วัดกระทรวงสาธารณสุขปี 2563</vt:lpstr>
      <vt:lpstr>แผนพัฒนาระบบบริการ IMC</vt:lpstr>
      <vt:lpstr>งานนำเสนอ PowerPoint</vt:lpstr>
      <vt:lpstr>งานนำเสนอ PowerPoint</vt:lpstr>
      <vt:lpstr>การวาง Node ปี 63 </vt:lpstr>
      <vt:lpstr>ผลการดำเนินงานปี 2563 ( 9 เดือน )</vt:lpstr>
      <vt:lpstr>ผลการดำเนินงาน</vt:lpstr>
      <vt:lpstr>ผลการดำเนินงานปี 2563</vt:lpstr>
      <vt:lpstr>ผลการดำเนินงานปี 2563</vt:lpstr>
      <vt:lpstr>ผลการดำเนินงานปี 2563</vt:lpstr>
      <vt:lpstr>ปัญหา อุปสรรค และข้อเสนอเชิงนโยบาย  </vt:lpstr>
      <vt:lpstr>ปัญหา อุปสรรค และข้อเสนอเชิงนโยบาย  </vt:lpstr>
      <vt:lpstr>ปัญหา อุปสรรค และข้อเสนอเชิงนโยบาย  </vt:lpstr>
      <vt:lpstr>ปัญหา อุปสรรค และข้อเสนอเชิงนโยบาย  </vt:lpstr>
      <vt:lpstr>จบการนำเสนอ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CSO_Ao</dc:creator>
  <cp:lastModifiedBy>Suriyan</cp:lastModifiedBy>
  <cp:revision>199</cp:revision>
  <dcterms:created xsi:type="dcterms:W3CDTF">2018-05-02T04:29:41Z</dcterms:created>
  <dcterms:modified xsi:type="dcterms:W3CDTF">2020-08-02T21:40:24Z</dcterms:modified>
</cp:coreProperties>
</file>