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1" r:id="rId2"/>
  </p:sldMasterIdLst>
  <p:notesMasterIdLst>
    <p:notesMasterId r:id="rId17"/>
  </p:notesMasterIdLst>
  <p:handoutMasterIdLst>
    <p:handoutMasterId r:id="rId18"/>
  </p:handoutMasterIdLst>
  <p:sldIdLst>
    <p:sldId id="824" r:id="rId3"/>
    <p:sldId id="866" r:id="rId4"/>
    <p:sldId id="869" r:id="rId5"/>
    <p:sldId id="870" r:id="rId6"/>
    <p:sldId id="871" r:id="rId7"/>
    <p:sldId id="868" r:id="rId8"/>
    <p:sldId id="873" r:id="rId9"/>
    <p:sldId id="875" r:id="rId10"/>
    <p:sldId id="876" r:id="rId11"/>
    <p:sldId id="865" r:id="rId12"/>
    <p:sldId id="877" r:id="rId13"/>
    <p:sldId id="872" r:id="rId14"/>
    <p:sldId id="864" r:id="rId15"/>
    <p:sldId id="816" r:id="rId16"/>
  </p:sldIdLst>
  <p:sldSz cx="9144000" cy="5143500" type="screen16x9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9999"/>
    <a:srgbClr val="000066"/>
    <a:srgbClr val="0000CC"/>
    <a:srgbClr val="FF3300"/>
    <a:srgbClr val="FA72D6"/>
    <a:srgbClr val="E1771F"/>
    <a:srgbClr val="33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288" autoAdjust="0"/>
  </p:normalViewPr>
  <p:slideViewPr>
    <p:cSldViewPr>
      <p:cViewPr>
        <p:scale>
          <a:sx n="95" d="100"/>
          <a:sy n="95" d="100"/>
        </p:scale>
        <p:origin x="888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ร้อยละของประชากรวัยทำงาน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18-59 ปี </a:t>
            </a:r>
          </a:p>
          <a:p>
            <a:pPr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</a:t>
            </a:r>
            <a:r>
              <a:rPr lang="th-TH" sz="900" b="1" i="0" u="none" strike="noStrike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 ปี งบประมาณ2563</a:t>
            </a:r>
            <a:endParaRPr lang="th-TH" sz="900" b="1" i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7447238366649301"/>
          <c:y val="4.60621334471608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C-46BA-A6F6-1F75274A9E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C-46BA-A6F6-1F75274A9E4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C-46BA-A6F6-1F75274A9E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46.88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4C-46BA-A6F6-1F75274A9E4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62.67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C-46BA-A6F6-1F75274A9E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45.87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4C-46BA-A6F6-1F75274A9E4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56.65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4C-46BA-A6F6-1F75274A9E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52.18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4C-46BA-A6F6-1F75274A9E4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48.73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C-46BA-A6F6-1F75274A9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886576"/>
        <c:axId val="977223808"/>
      </c:barChart>
      <c:catAx>
        <c:axId val="99188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7223808"/>
        <c:crosses val="autoZero"/>
        <c:auto val="1"/>
        <c:lblAlgn val="ctr"/>
        <c:lblOffset val="100"/>
        <c:noMultiLvlLbl val="0"/>
      </c:catAx>
      <c:valAx>
        <c:axId val="9772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99188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6396250824719E-2"/>
          <c:y val="0.84736549188454968"/>
          <c:w val="0.96585520559930005"/>
          <c:h val="0.14930673077668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05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อัตราป่วยด้วยโรคความดันโลหิตสูงต่อประชากร </a:t>
            </a:r>
          </a:p>
          <a:p>
            <a: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05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 ปีงบประมาณ 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กลุ่มอายุ 15-39 ปี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0.69</c:v>
                </c:pt>
                <c:pt idx="1">
                  <c:v>0.99</c:v>
                </c:pt>
                <c:pt idx="2">
                  <c:v>0.84</c:v>
                </c:pt>
                <c:pt idx="3">
                  <c:v>1.18</c:v>
                </c:pt>
                <c:pt idx="4">
                  <c:v>0.9</c:v>
                </c:pt>
                <c:pt idx="5">
                  <c:v>0.85</c:v>
                </c:pt>
                <c:pt idx="6">
                  <c:v>0.74</c:v>
                </c:pt>
                <c:pt idx="7">
                  <c:v>0.88</c:v>
                </c:pt>
                <c:pt idx="8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D-448C-814A-A1DA195DAB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กลุ่มอายุ 40-49 ปี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6.42</c:v>
                </c:pt>
                <c:pt idx="1">
                  <c:v>5.84</c:v>
                </c:pt>
                <c:pt idx="2">
                  <c:v>6.29</c:v>
                </c:pt>
                <c:pt idx="3">
                  <c:v>9.36</c:v>
                </c:pt>
                <c:pt idx="4">
                  <c:v>7.69</c:v>
                </c:pt>
                <c:pt idx="5">
                  <c:v>6.98</c:v>
                </c:pt>
                <c:pt idx="6">
                  <c:v>6.62</c:v>
                </c:pt>
                <c:pt idx="7">
                  <c:v>6.39</c:v>
                </c:pt>
                <c:pt idx="8">
                  <c:v>9.1300000000000008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D-448C-814A-A1DA195DAB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กลุ่มอายุ 50-59 ปี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17.86</c:v>
                </c:pt>
                <c:pt idx="1">
                  <c:v>15.66</c:v>
                </c:pt>
                <c:pt idx="2">
                  <c:v>17.059999999999999</c:v>
                </c:pt>
                <c:pt idx="3">
                  <c:v>21.61</c:v>
                </c:pt>
                <c:pt idx="4">
                  <c:v>19.48</c:v>
                </c:pt>
                <c:pt idx="5">
                  <c:v>17.95</c:v>
                </c:pt>
                <c:pt idx="6">
                  <c:v>16.89</c:v>
                </c:pt>
                <c:pt idx="7">
                  <c:v>17.96</c:v>
                </c:pt>
                <c:pt idx="8">
                  <c:v>21.85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AD-448C-814A-A1DA195DA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591952"/>
        <c:axId val="191577248"/>
      </c:barChart>
      <c:catAx>
        <c:axId val="22559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91577248"/>
        <c:crosses val="autoZero"/>
        <c:auto val="1"/>
        <c:lblAlgn val="ctr"/>
        <c:lblOffset val="100"/>
        <c:noMultiLvlLbl val="0"/>
      </c:catAx>
      <c:valAx>
        <c:axId val="1915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2559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81430446194225"/>
          <c:y val="0.90504106101143589"/>
          <c:w val="0.692371172353455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05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อัตราป่วยรายใหม่ของโรคเบาหวานต่อแสนประชากร </a:t>
            </a:r>
          </a:p>
          <a:p>
            <a: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05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 ปี งบประมาณ2563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อัตราต่อแสน(A/B)X100,000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C-4B01-82ED-1662DA2C1DE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C-4B01-82ED-1662DA2C1D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BC-4B01-82ED-1662DA2C1DE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BC-4B01-82ED-1662DA2C1D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BC-4B01-82ED-1662DA2C1DE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BC-4B01-82ED-1662DA2C1D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BC-4B01-82ED-1662DA2C1DE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BC-4B01-82ED-1662DA2C1D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489.05</c:v>
                </c:pt>
                <c:pt idx="1">
                  <c:v>445.62</c:v>
                </c:pt>
                <c:pt idx="2">
                  <c:v>471.94</c:v>
                </c:pt>
                <c:pt idx="3">
                  <c:v>564.13</c:v>
                </c:pt>
                <c:pt idx="4">
                  <c:v>465.06</c:v>
                </c:pt>
                <c:pt idx="5">
                  <c:v>391.54</c:v>
                </c:pt>
                <c:pt idx="6">
                  <c:v>417.73</c:v>
                </c:pt>
                <c:pt idx="7">
                  <c:v>457.15</c:v>
                </c:pt>
                <c:pt idx="8">
                  <c:v>404.98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BC-4B01-82ED-1662DA2C1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216464"/>
        <c:axId val="74011136"/>
      </c:barChart>
      <c:catAx>
        <c:axId val="23121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74011136"/>
        <c:crosses val="autoZero"/>
        <c:auto val="1"/>
        <c:lblAlgn val="ctr"/>
        <c:lblOffset val="100"/>
        <c:noMultiLvlLbl val="0"/>
      </c:catAx>
      <c:valAx>
        <c:axId val="7401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121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200" b="1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อัตราการป่วยด้วยโรคเบาหวาน เขตสุขภาพที่ 8</a:t>
            </a:r>
            <a:br>
              <a:rPr lang="th-TH" sz="1200" b="1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ปีงบประมาณ 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กลุ่มอายุ 15-39 ปี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0.51</c:v>
                </c:pt>
                <c:pt idx="1">
                  <c:v>0.88</c:v>
                </c:pt>
                <c:pt idx="2">
                  <c:v>0.61</c:v>
                </c:pt>
                <c:pt idx="3">
                  <c:v>0.75</c:v>
                </c:pt>
                <c:pt idx="4">
                  <c:v>0.64</c:v>
                </c:pt>
                <c:pt idx="5">
                  <c:v>0.62</c:v>
                </c:pt>
                <c:pt idx="6">
                  <c:v>0.64</c:v>
                </c:pt>
                <c:pt idx="7">
                  <c:v>0.66</c:v>
                </c:pt>
                <c:pt idx="8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9-42E5-A5B9-9CA4A451BE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กลุ่มอายุ 40-49 ปี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4.7699999999999996</c:v>
                </c:pt>
                <c:pt idx="1">
                  <c:v>4.97</c:v>
                </c:pt>
                <c:pt idx="2">
                  <c:v>4.79</c:v>
                </c:pt>
                <c:pt idx="3">
                  <c:v>6.13</c:v>
                </c:pt>
                <c:pt idx="4">
                  <c:v>5.18</c:v>
                </c:pt>
                <c:pt idx="5">
                  <c:v>5.5</c:v>
                </c:pt>
                <c:pt idx="6">
                  <c:v>5.54</c:v>
                </c:pt>
                <c:pt idx="7">
                  <c:v>5.24</c:v>
                </c:pt>
                <c:pt idx="8">
                  <c:v>4.8899999999999997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9-42E5-A5B9-9CA4A451BE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กลุ่มอายุ 50-59 ปี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12.98</c:v>
                </c:pt>
                <c:pt idx="1">
                  <c:v>12.83</c:v>
                </c:pt>
                <c:pt idx="2">
                  <c:v>12.42</c:v>
                </c:pt>
                <c:pt idx="3">
                  <c:v>13.96</c:v>
                </c:pt>
                <c:pt idx="4">
                  <c:v>13.01</c:v>
                </c:pt>
                <c:pt idx="5">
                  <c:v>13.56</c:v>
                </c:pt>
                <c:pt idx="6">
                  <c:v>12.96</c:v>
                </c:pt>
                <c:pt idx="7">
                  <c:v>13.05</c:v>
                </c:pt>
                <c:pt idx="8">
                  <c:v>11.44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9-42E5-A5B9-9CA4A451B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49312"/>
        <c:axId val="275982592"/>
      </c:barChart>
      <c:catAx>
        <c:axId val="1862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75982592"/>
        <c:crosses val="autoZero"/>
        <c:auto val="1"/>
        <c:lblAlgn val="ctr"/>
        <c:lblOffset val="100"/>
        <c:noMultiLvlLbl val="0"/>
      </c:catAx>
      <c:valAx>
        <c:axId val="2759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862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</a:t>
            </a:r>
            <a:r>
              <a:rPr lang="th-TH" sz="900" b="1" i="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วัยทำงานตอนต้น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18-29 ปี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งบประมาณ2563</a:t>
            </a:r>
          </a:p>
        </c:rich>
      </c:tx>
      <c:layout>
        <c:manualLayout>
          <c:xMode val="edge"/>
          <c:yMode val="edge"/>
          <c:x val="0.1216526684164479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5-4BD0-9E6A-BFBFE28238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5-4BD0-9E6A-BFBFE28238B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66.28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65-4BD0-9E6A-BFBFE28238B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60.75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65-4BD0-9E6A-BFBFE28238B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77.06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65-4BD0-9E6A-BFBFE28238B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60.73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65-4BD0-9E6A-BFBFE28238B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84.54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65-4BD0-9E6A-BFBFE28238B4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73.650000000000006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65-4BD0-9E6A-BFBFE28238B4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57.88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65-4BD0-9E6A-BFBFE2823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583503"/>
        <c:axId val="1345109423"/>
      </c:barChart>
      <c:catAx>
        <c:axId val="11775835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5109423"/>
        <c:crosses val="autoZero"/>
        <c:auto val="1"/>
        <c:lblAlgn val="ctr"/>
        <c:lblOffset val="100"/>
        <c:noMultiLvlLbl val="0"/>
      </c:catAx>
      <c:valAx>
        <c:axId val="134510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7758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668938722110098"/>
          <c:w val="0.99870516185476821"/>
          <c:h val="0.14820647419072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</a:t>
            </a:r>
            <a:r>
              <a:rPr lang="th-TH" sz="900" b="1" i="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วัยทำงานตอนกลาง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30-44 ปี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งบประมาณ2563</a:t>
            </a:r>
          </a:p>
        </c:rich>
      </c:tx>
      <c:layout>
        <c:manualLayout>
          <c:xMode val="edge"/>
          <c:yMode val="edge"/>
          <c:x val="0.18208333333333335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A-42A2-AA14-6E34C16788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A-42A2-AA14-6E34C167885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52.25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A-42A2-AA14-6E34C167885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50.76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A-42A2-AA14-6E34C167885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65.78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A-42A2-AA14-6E34C167885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51.23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EA-42A2-AA14-6E34C167885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62.57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EA-42A2-AA14-6E34C167885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EA-42A2-AA14-6E34C167885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51.88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EA-42A2-AA14-6E34C1678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4353791"/>
        <c:axId val="1333273215"/>
      </c:barChart>
      <c:catAx>
        <c:axId val="1254353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3273215"/>
        <c:crosses val="autoZero"/>
        <c:auto val="1"/>
        <c:lblAlgn val="ctr"/>
        <c:lblOffset val="100"/>
        <c:noMultiLvlLbl val="0"/>
      </c:catAx>
      <c:valAx>
        <c:axId val="1333273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5435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9093321668124814"/>
          <c:w val="0.9"/>
          <c:h val="7.2029746281714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</a:t>
            </a:r>
            <a:r>
              <a:rPr lang="th-TH" sz="900" b="1" i="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วัยทำงานตอนปลาย</a:t>
            </a: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45-59 ปี </a:t>
            </a:r>
          </a:p>
          <a:p>
            <a:pPr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5-4C2D-89AD-2BA8096B54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58.05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5-4C2D-89AD-2BA8096B54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44.75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5-4C2D-89AD-2BA8096B54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46.03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95-4C2D-89AD-2BA8096B54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59.08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95-4C2D-89AD-2BA8096B545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43.61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95-4C2D-89AD-2BA8096B545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95-4C2D-89AD-2BA8096B545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49.13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95-4C2D-89AD-2BA8096B545B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45.88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95-4C2D-89AD-2BA8096B5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449759"/>
        <c:axId val="1693902911"/>
      </c:barChart>
      <c:catAx>
        <c:axId val="1628449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3902911"/>
        <c:crosses val="autoZero"/>
        <c:auto val="1"/>
        <c:lblAlgn val="ctr"/>
        <c:lblOffset val="100"/>
        <c:noMultiLvlLbl val="0"/>
      </c:catAx>
      <c:valAx>
        <c:axId val="169390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2844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ร้อยละของประชากรวัยทำงาน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18 - 59 ปี </a:t>
            </a:r>
          </a:p>
          <a:p>
            <a:pPr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มีเส้นรอบเอวปกติ </a:t>
            </a: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 ปี งบประมาณ 2563</a:t>
            </a:r>
          </a:p>
        </c:rich>
      </c:tx>
      <c:layout>
        <c:manualLayout>
          <c:xMode val="edge"/>
          <c:yMode val="edge"/>
          <c:x val="0.1115277777777778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'{worksheet}'!$A$2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'{worksheet}'!$B$2</c:f>
              <c:numCache>
                <c:formatCode>General</c:formatCode>
                <c:ptCount val="1"/>
                <c:pt idx="0">
                  <c:v>63.49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5-4DAA-AD0A-9C95828DAD5C}"/>
            </c:ext>
          </c:extLst>
        </c:ser>
        <c:ser>
          <c:idx val="1"/>
          <c:order val="1"/>
          <c:tx>
            <c:strRef>
              <c:f>'{worksheet}'!$A$3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'{worksheet}'!$B$3</c:f>
              <c:numCache>
                <c:formatCode>General</c:formatCode>
                <c:ptCount val="1"/>
                <c:pt idx="0">
                  <c:v>63.28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5-4DAA-AD0A-9C95828DAD5C}"/>
            </c:ext>
          </c:extLst>
        </c:ser>
        <c:ser>
          <c:idx val="2"/>
          <c:order val="2"/>
          <c:tx>
            <c:strRef>
              <c:f>'{worksheet}'!$A$4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'{worksheet}'!$B$4</c:f>
              <c:numCache>
                <c:formatCode>General</c:formatCode>
                <c:ptCount val="1"/>
                <c:pt idx="0">
                  <c:v>52.48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A5-4DAA-AD0A-9C95828DAD5C}"/>
            </c:ext>
          </c:extLst>
        </c:ser>
        <c:ser>
          <c:idx val="3"/>
          <c:order val="3"/>
          <c:tx>
            <c:strRef>
              <c:f>'{worksheet}'!$A$5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'{worksheet}'!$B$5</c:f>
              <c:numCache>
                <c:formatCode>General</c:formatCode>
                <c:ptCount val="1"/>
                <c:pt idx="0">
                  <c:v>49.83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A5-4DAA-AD0A-9C95828DAD5C}"/>
            </c:ext>
          </c:extLst>
        </c:ser>
        <c:ser>
          <c:idx val="4"/>
          <c:order val="4"/>
          <c:tx>
            <c:strRef>
              <c:f>'{worksheet}'!$A$6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'{worksheet}'!$B$6</c:f>
              <c:numCache>
                <c:formatCode>General</c:formatCode>
                <c:ptCount val="1"/>
                <c:pt idx="0">
                  <c:v>63.72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A5-4DAA-AD0A-9C95828DAD5C}"/>
            </c:ext>
          </c:extLst>
        </c:ser>
        <c:ser>
          <c:idx val="5"/>
          <c:order val="5"/>
          <c:tx>
            <c:strRef>
              <c:f>'{worksheet}'!$A$7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'{worksheet}'!$B$7</c:f>
              <c:numCache>
                <c:formatCode>General</c:formatCode>
                <c:ptCount val="1"/>
                <c:pt idx="0">
                  <c:v>49.24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A5-4DAA-AD0A-9C95828DAD5C}"/>
            </c:ext>
          </c:extLst>
        </c:ser>
        <c:ser>
          <c:idx val="6"/>
          <c:order val="6"/>
          <c:tx>
            <c:strRef>
              <c:f>'{worksheet}'!$A$8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'{worksheet}'!$B$8</c:f>
              <c:numCache>
                <c:formatCode>General</c:formatCode>
                <c:ptCount val="1"/>
                <c:pt idx="0">
                  <c:v>55.95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A5-4DAA-AD0A-9C95828DAD5C}"/>
            </c:ext>
          </c:extLst>
        </c:ser>
        <c:ser>
          <c:idx val="7"/>
          <c:order val="7"/>
          <c:tx>
            <c:strRef>
              <c:f>'{worksheet}'!$A$9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'{worksheet}'!$B$9</c:f>
              <c:numCache>
                <c:formatCode>General</c:formatCode>
                <c:ptCount val="1"/>
                <c:pt idx="0">
                  <c:v>55.13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A5-4DAA-AD0A-9C95828DAD5C}"/>
            </c:ext>
          </c:extLst>
        </c:ser>
        <c:ser>
          <c:idx val="8"/>
          <c:order val="8"/>
          <c:tx>
            <c:strRef>
              <c:f>'{worksheet}'!$A$10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'{worksheet}'!$B$10</c:f>
              <c:numCache>
                <c:formatCode>General</c:formatCode>
                <c:ptCount val="1"/>
                <c:pt idx="0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A5-4DAA-AD0A-9C95828DA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4696447"/>
        <c:axId val="1255545359"/>
      </c:barChart>
      <c:catAx>
        <c:axId val="1254696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5545359"/>
        <c:crosses val="autoZero"/>
        <c:auto val="1"/>
        <c:lblAlgn val="ctr"/>
        <c:lblOffset val="100"/>
        <c:noMultiLvlLbl val="0"/>
      </c:catAx>
      <c:valAx>
        <c:axId val="125554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5469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71522309711283"/>
          <c:w val="0.99722222222222223"/>
          <c:h val="6.6506999125109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</a:t>
            </a:r>
            <a:r>
              <a:rPr lang="th-TH" sz="900" b="1" i="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วัยทำงานตอนต้น</a:t>
            </a: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18-29 ปี </a:t>
            </a:r>
          </a:p>
          <a:p>
            <a:pPr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มีเส้นรอบเอวปกติ เขตสุขภาพที่ 8 ปี งบประมาณ 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79.650000000000006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C-483B-9B28-CC852D02EC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C-483B-9B28-CC852D02EC5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75.44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3C-483B-9B28-CC852D02EC5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3C-483B-9B28-CC852D02EC5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79.760000000000005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C-483B-9B28-CC852D02EC5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76.23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3C-483B-9B28-CC852D02EC52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81.27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3C-483B-9B28-CC852D02EC5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78.290000000000006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3C-483B-9B28-CC852D02EC52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71.91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3C-483B-9B28-CC852D02E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392400"/>
        <c:axId val="1496185536"/>
      </c:barChart>
      <c:catAx>
        <c:axId val="1679392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6185536"/>
        <c:crosses val="autoZero"/>
        <c:auto val="1"/>
        <c:lblAlgn val="ctr"/>
        <c:lblOffset val="100"/>
        <c:noMultiLvlLbl val="0"/>
      </c:catAx>
      <c:valAx>
        <c:axId val="149618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7939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</a:t>
            </a:r>
            <a:r>
              <a:rPr lang="th-TH" sz="900" b="1" i="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วัยทำงานตอนกลาง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30-44 ปี </a:t>
            </a:r>
          </a:p>
          <a:p>
            <a:pPr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มีเส้นรอบเอวปกติ เขตสุขภาพที่ 8 ปี งบประมาณ 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F-4957-993E-13673DB6E6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F-4957-993E-13673DB6E6C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57.16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F-4957-993E-13673DB6E6C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54.01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F-4957-993E-13673DB6E6C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66.430000000000007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0F-4957-993E-13673DB6E6C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53.75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0F-4957-993E-13673DB6E6C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60.82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0F-4957-993E-13673DB6E6CA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59.47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0F-4957-993E-13673DB6E6CA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58.32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0F-4957-993E-13673DB6E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51312"/>
        <c:axId val="61722208"/>
      </c:barChart>
      <c:catAx>
        <c:axId val="186251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722208"/>
        <c:crosses val="autoZero"/>
        <c:auto val="1"/>
        <c:lblAlgn val="ctr"/>
        <c:lblOffset val="100"/>
        <c:noMultiLvlLbl val="0"/>
      </c:catAx>
      <c:valAx>
        <c:axId val="6172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862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</a:t>
            </a:r>
            <a:r>
              <a:rPr lang="th-TH" sz="900" b="1" i="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วัยทำงานตอนปลาย </a:t>
            </a:r>
            <a:r>
              <a:rPr lang="th-TH" sz="9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45-59 ปี</a:t>
            </a:r>
          </a:p>
          <a:p>
            <a:pPr>
              <a:defRPr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90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มีเส้นรอบเอวปกติ เขตสุขภาพที่ 8 ปี งบประมาณ 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'{worksheet}'!$A$2</c:f>
              <c:strCache>
                <c:ptCount val="1"/>
                <c:pt idx="0">
                  <c:v>บึงกาฬ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'{worksheet}'!$B$2</c:f>
              <c:numCache>
                <c:formatCode>General</c:formatCode>
                <c:ptCount val="1"/>
                <c:pt idx="0">
                  <c:v>61.01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C-4F49-AED5-07D98382AE96}"/>
            </c:ext>
          </c:extLst>
        </c:ser>
        <c:ser>
          <c:idx val="1"/>
          <c:order val="1"/>
          <c:tx>
            <c:strRef>
              <c:f>'{worksheet}'!$A$3</c:f>
              <c:strCache>
                <c:ptCount val="1"/>
                <c:pt idx="0">
                  <c:v>หนองบัวลำภู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'{worksheet}'!$B$3</c:f>
              <c:numCache>
                <c:formatCode>General</c:formatCode>
                <c:ptCount val="1"/>
                <c:pt idx="0">
                  <c:v>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C-4F49-AED5-07D98382AE96}"/>
            </c:ext>
          </c:extLst>
        </c:ser>
        <c:ser>
          <c:idx val="2"/>
          <c:order val="2"/>
          <c:tx>
            <c:strRef>
              <c:f>'{worksheet}'!$A$4</c:f>
              <c:strCache>
                <c:ptCount val="1"/>
                <c:pt idx="0">
                  <c:v>อุดรธานี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'{worksheet}'!$B$4</c:f>
              <c:numCache>
                <c:formatCode>General</c:formatCode>
                <c:ptCount val="1"/>
                <c:pt idx="0">
                  <c:v>49.94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C-4F49-AED5-07D98382AE96}"/>
            </c:ext>
          </c:extLst>
        </c:ser>
        <c:ser>
          <c:idx val="3"/>
          <c:order val="3"/>
          <c:tx>
            <c:strRef>
              <c:f>'{worksheet}'!$A$5</c:f>
              <c:strCache>
                <c:ptCount val="1"/>
                <c:pt idx="0">
                  <c:v>เลย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'{worksheet}'!$B$5</c:f>
              <c:numCache>
                <c:formatCode>General</c:formatCode>
                <c:ptCount val="1"/>
                <c:pt idx="0">
                  <c:v>48.26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C-4F49-AED5-07D98382AE96}"/>
            </c:ext>
          </c:extLst>
        </c:ser>
        <c:ser>
          <c:idx val="4"/>
          <c:order val="4"/>
          <c:tx>
            <c:strRef>
              <c:f>'{worksheet}'!$A$6</c:f>
              <c:strCache>
                <c:ptCount val="1"/>
                <c:pt idx="0">
                  <c:v>หนองคาย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'{worksheet}'!$B$6</c:f>
              <c:numCache>
                <c:formatCode>General</c:formatCode>
                <c:ptCount val="1"/>
                <c:pt idx="0">
                  <c:v>58.88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C-4F49-AED5-07D98382AE96}"/>
            </c:ext>
          </c:extLst>
        </c:ser>
        <c:ser>
          <c:idx val="5"/>
          <c:order val="5"/>
          <c:tx>
            <c:strRef>
              <c:f>'{worksheet}'!$A$7</c:f>
              <c:strCache>
                <c:ptCount val="1"/>
                <c:pt idx="0">
                  <c:v>สกลนคร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'{worksheet}'!$B$7</c:f>
              <c:numCache>
                <c:formatCode>General</c:formatCode>
                <c:ptCount val="1"/>
                <c:pt idx="0">
                  <c:v>46.45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C-4F49-AED5-07D98382AE96}"/>
            </c:ext>
          </c:extLst>
        </c:ser>
        <c:ser>
          <c:idx val="6"/>
          <c:order val="6"/>
          <c:tx>
            <c:strRef>
              <c:f>'{worksheet}'!$A$8</c:f>
              <c:strCache>
                <c:ptCount val="1"/>
                <c:pt idx="0">
                  <c:v>นครพนม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'{worksheet}'!$B$8</c:f>
              <c:numCache>
                <c:formatCode>General</c:formatCode>
                <c:ptCount val="1"/>
                <c:pt idx="0">
                  <c:v>52.86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1C-4F49-AED5-07D98382AE96}"/>
            </c:ext>
          </c:extLst>
        </c:ser>
        <c:ser>
          <c:idx val="7"/>
          <c:order val="7"/>
          <c:tx>
            <c:strRef>
              <c:f>'{worksheet}'!$A$9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'{worksheet}'!$B$9</c:f>
              <c:numCache>
                <c:formatCode>General</c:formatCode>
                <c:ptCount val="1"/>
                <c:pt idx="0">
                  <c:v>51.98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C-4F49-AED5-07D98382AE96}"/>
            </c:ext>
          </c:extLst>
        </c:ser>
        <c:ser>
          <c:idx val="8"/>
          <c:order val="8"/>
          <c:tx>
            <c:strRef>
              <c:f>'{worksheet}'!$A$10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'{worksheet}'!$B$1</c:f>
              <c:strCache>
                <c:ptCount val="1"/>
                <c:pt idx="0">
                  <c:v>ร้อยละ</c:v>
                </c:pt>
              </c:strCache>
            </c:strRef>
          </c:cat>
          <c:val>
            <c:numRef>
              <c:f>'{worksheet}'!$B$10</c:f>
              <c:numCache>
                <c:formatCode>General</c:formatCode>
                <c:ptCount val="1"/>
                <c:pt idx="0">
                  <c:v>51.11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1C-4F49-AED5-07D98382A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537104"/>
        <c:axId val="73990336"/>
      </c:barChart>
      <c:catAx>
        <c:axId val="21753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990336"/>
        <c:crosses val="autoZero"/>
        <c:auto val="1"/>
        <c:lblAlgn val="ctr"/>
        <c:lblOffset val="100"/>
        <c:noMultiLvlLbl val="0"/>
      </c:catAx>
      <c:valAx>
        <c:axId val="739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753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05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อัตราป่วยรายใหม่ของโรคความดันโลหิตสูงต่อแสนประชากร </a:t>
            </a:r>
          </a:p>
          <a:p>
            <a:pPr>
              <a:defRPr sz="105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050" b="1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 ปี งบประมาณ2563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อัตราต่อแสน(A/B)X100,000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A0-48A9-8F15-CBAE50DBB4C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FA0-48A9-8F15-CBAE50DBB4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A0-48A9-8F15-CBAE50DBB4C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FA0-48A9-8F15-CBAE50DBB4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A0-48A9-8F15-CBAE50DBB4C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A0-48A9-8F15-CBAE50DBB4C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A0-48A9-8F15-CBAE50DBB4C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FA0-48A9-8F15-CBAE50DBB4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 formatCode="#,##0.00">
                  <c:v>1016.77</c:v>
                </c:pt>
                <c:pt idx="1">
                  <c:v>734.84</c:v>
                </c:pt>
                <c:pt idx="2">
                  <c:v>820.35</c:v>
                </c:pt>
                <c:pt idx="3" formatCode="#,##0.00">
                  <c:v>1213.18</c:v>
                </c:pt>
                <c:pt idx="4">
                  <c:v>840.9</c:v>
                </c:pt>
                <c:pt idx="5">
                  <c:v>704.53</c:v>
                </c:pt>
                <c:pt idx="6">
                  <c:v>721.49</c:v>
                </c:pt>
                <c:pt idx="7">
                  <c:v>838</c:v>
                </c:pt>
                <c:pt idx="8">
                  <c:v>902.75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0-48A9-8F15-CBAE50DBB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652976"/>
        <c:axId val="217133936"/>
      </c:barChart>
      <c:catAx>
        <c:axId val="22165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7133936"/>
        <c:crosses val="autoZero"/>
        <c:auto val="1"/>
        <c:lblAlgn val="ctr"/>
        <c:lblOffset val="100"/>
        <c:noMultiLvlLbl val="0"/>
      </c:catAx>
      <c:valAx>
        <c:axId val="217133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216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6BC97-2964-4C23-B5AA-5F90D021C682}" type="datetimeFigureOut">
              <a:rPr lang="th-TH" smtClean="0"/>
              <a:t>19/07/63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80E2-6B84-4FE7-9784-5C01D10B66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34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B6C3D-B08A-44A4-B3A4-065B5EEE5895}" type="datetimeFigureOut">
              <a:rPr lang="th-TH" smtClean="0"/>
              <a:t>19/07/63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38374-8CF7-42AB-A928-042C4AA713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48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DFD9-F1E0-44F1-9B5B-0814849B138C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939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B93B-8C36-4B0E-A3A5-39EE0E8BD6E7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4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99D7-DB77-4DC4-8A61-C7E3C3769E99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61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9" descr="figure02_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15" y="3543300"/>
            <a:ext cx="161889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457201"/>
            <a:ext cx="7772400" cy="3200400"/>
          </a:xfr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11EF-AF6A-4963-B3C2-8A3CA2CAED1E}" type="datetime1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7/19/2020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37719-0EB9-4567-976D-5AE2BB206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4E036-6346-4A37-BE10-45ACF95B777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429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6248" y="2943225"/>
            <a:ext cx="83083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403" y="2943225"/>
            <a:ext cx="84304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094" y="2943225"/>
            <a:ext cx="84304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68718-FFB5-44DC-BB39-AB2444F78CE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161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1F2C567-F79A-479C-B042-0299DA90475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160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DD25D51-F7BA-4080-B8FF-B90DD33138A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978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2F26A-7AFB-4CF2-BB7D-DBF2CC775C9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804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E326-7F91-47AC-8E96-918CDC4629F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341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/>
          <a:lstStyle>
            <a:lvl1pPr algn="ctr">
              <a:lnSpc>
                <a:spcPct val="100000"/>
              </a:lnSpc>
              <a:defRPr sz="2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9"/>
            <a:ext cx="499586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C1710-B5B5-416E-BE6A-CD2DFD41EF4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28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3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/>
          <a:lstStyle>
            <a:lvl1pPr algn="ctr">
              <a:lnSpc>
                <a:spcPct val="100000"/>
              </a:lnSpc>
              <a:defRPr sz="21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CF2F-0410-42A6-B2A0-FC9623E0A68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93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ED31A-976D-421C-B2B2-C57672F5F9E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4398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344A-49DD-401A-B909-08FADC39CAC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117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E631-8DA8-4D90-A106-9B0DBDA42774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1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D9E6-7F5B-4FD3-8A34-5837D135EE09}" type="datetime1">
              <a:rPr lang="th-TH" smtClean="0"/>
              <a:t>19/07/63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7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B515-BBF3-4C92-8B7F-670AD5D53914}" type="datetime1">
              <a:rPr lang="th-TH" smtClean="0"/>
              <a:t>19/07/63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4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D3D5-CD73-4CBC-82BC-7C1D2A686E55}" type="datetime1">
              <a:rPr lang="th-TH" smtClean="0"/>
              <a:t>19/07/63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984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92CF-31AF-49B6-B7A2-12A3019AE8C5}" type="datetime1">
              <a:rPr lang="th-TH" smtClean="0"/>
              <a:t>19/07/63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5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609C-C5D3-4224-9855-4AECFA14B066}" type="datetime1">
              <a:rPr lang="th-TH" smtClean="0"/>
              <a:t>19/07/63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290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4247-DBC2-44BF-927F-3459481D100E}" type="datetime1">
              <a:rPr lang="th-TH" smtClean="0"/>
              <a:t>19/07/63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212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03A6-5E5F-4BBA-897B-77C9E530C27D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015B-C0F9-4670-8EAE-3982B97A9A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62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956" y="0"/>
            <a:ext cx="8230089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56" y="1200151"/>
            <a:ext cx="8230089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169" y="4767263"/>
            <a:ext cx="2085624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Angsana New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554" y="4767263"/>
            <a:ext cx="2848031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Angsana New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>
                <a:solidFill>
                  <a:prstClr val="black">
                    <a:lumMod val="65000"/>
                    <a:lumOff val="35000"/>
                  </a:prstClr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4093" y="4767263"/>
            <a:ext cx="562031" cy="273844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44DD0-3EB5-4C8B-8A39-C05F8D6E8CD2}" type="slidenum">
              <a:rPr lang="ko-KR" altLang="en-US" smtClean="0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cs typeface="Angsana New" panose="02020603050405020304" pitchFamily="18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567" y="4874419"/>
            <a:ext cx="84304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362" y="4874419"/>
            <a:ext cx="84305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/>
  <p:txStyles>
    <p:titleStyle>
      <a:lvl1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5pPr>
      <a:lvl6pPr marL="3429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6pPr>
      <a:lvl7pPr marL="6858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7pPr>
      <a:lvl8pPr marL="10287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8pPr>
      <a:lvl9pPr marL="13716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j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>
          <a:solidFill>
            <a:srgbClr val="7F7F7F"/>
          </a:solidFill>
          <a:latin typeface="+mj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j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>
          <a:solidFill>
            <a:srgbClr val="7F7F7F"/>
          </a:solidFill>
          <a:latin typeface="+mj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D\สัมมะปิ\logo MO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23" y="123478"/>
            <a:ext cx="1346448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430614" y="1705317"/>
            <a:ext cx="827906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สรุปผลการดำเนินงาน</a:t>
            </a: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</a:t>
            </a:r>
            <a:r>
              <a:rPr lang="th-TH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สาขาวัยทำงาน</a:t>
            </a:r>
            <a:endParaRPr lang="en-U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88847" y="3939902"/>
            <a:ext cx="55626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กลุ่มงานส่งเสริมสุขภาพ</a:t>
            </a:r>
            <a:br>
              <a:rPr lang="th-TH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สำนักงานสาธารณสุขจังหวัดหนองคาย</a:t>
            </a:r>
            <a:endParaRPr lang="th-TH" sz="16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4" descr="G:\งานเขตบริการสุขภาพที่ 8\Clip arts\R8 way logo.png"/>
          <p:cNvPicPr>
            <a:picLocks noChangeAspect="1" noChangeArrowheads="1"/>
          </p:cNvPicPr>
          <p:nvPr/>
        </p:nvPicPr>
        <p:blipFill rotWithShape="1">
          <a:blip r:embed="rId3"/>
          <a:srcRect t="8693" b="16539"/>
          <a:stretch/>
        </p:blipFill>
        <p:spPr bwMode="auto">
          <a:xfrm>
            <a:off x="8172400" y="4672122"/>
            <a:ext cx="873668" cy="4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433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A5094A54-35E7-4F18-A288-63E47EAD9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65172"/>
              </p:ext>
            </p:extLst>
          </p:nvPr>
        </p:nvGraphicFramePr>
        <p:xfrm>
          <a:off x="0" y="587748"/>
          <a:ext cx="9144000" cy="43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42">
                  <a:extLst>
                    <a:ext uri="{9D8B030D-6E8A-4147-A177-3AD203B41FA5}">
                      <a16:colId xmlns:a16="http://schemas.microsoft.com/office/drawing/2014/main" val="759846935"/>
                    </a:ext>
                  </a:extLst>
                </a:gridCol>
                <a:gridCol w="1923706">
                  <a:extLst>
                    <a:ext uri="{9D8B030D-6E8A-4147-A177-3AD203B41FA5}">
                      <a16:colId xmlns:a16="http://schemas.microsoft.com/office/drawing/2014/main" val="1357591926"/>
                    </a:ext>
                  </a:extLst>
                </a:gridCol>
                <a:gridCol w="2316765">
                  <a:extLst>
                    <a:ext uri="{9D8B030D-6E8A-4147-A177-3AD203B41FA5}">
                      <a16:colId xmlns:a16="http://schemas.microsoft.com/office/drawing/2014/main" val="3025971095"/>
                    </a:ext>
                  </a:extLst>
                </a:gridCol>
                <a:gridCol w="1355643">
                  <a:extLst>
                    <a:ext uri="{9D8B030D-6E8A-4147-A177-3AD203B41FA5}">
                      <a16:colId xmlns:a16="http://schemas.microsoft.com/office/drawing/2014/main" val="25834116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10020823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200085212"/>
                    </a:ext>
                  </a:extLst>
                </a:gridCol>
              </a:tblGrid>
              <a:tr h="42197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ผลงานต้นแบบ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ชุมชน/หมู่บ้านไร้พุง</a:t>
                      </a:r>
                    </a:p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คลิกน</a:t>
                      </a:r>
                      <a:r>
                        <a:rPr lang="th-TH" sz="105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ิก</a:t>
                      </a:r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คนไทย</a:t>
                      </a:r>
                    </a:p>
                    <a:p>
                      <a:pPr algn="ctr"/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ไร้พุงคุณภาพ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คลินิกคนไทยไร้พุง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องค์กรไร้พุง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52917"/>
                  </a:ext>
                </a:extLst>
              </a:tr>
              <a:tr h="48580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ชุมชนต้นแบบ/หมู่บ้านไร้พุง</a:t>
                      </a:r>
                    </a:p>
                    <a:p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บ้านดงคราม ต.ธาตุพนม อ.ธาตุพนม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รพ.โพนนาแก้ว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รพ.เต่างอย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รพ.บ้านม่วง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766443"/>
                  </a:ext>
                </a:extLst>
              </a:tr>
              <a:tr h="1032992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คลินิกคนไทยไร้พุง</a:t>
                      </a:r>
                    </a:p>
                    <a:p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รพ.สต.ท่าไฮ อ.ศรีธาตุ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1.บ้านหายโศก ต.นาสะอาด อ.สร้างคอม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2.บ้านหัวนาคำ ต.หัวนาคำ อ.ศรีธาตุ</a:t>
                      </a:r>
                    </a:p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3.บ้านศรีเจริญ ต.ศรีเจริญ อ.ศรีธาตุ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รพร.บ้านดุง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รพ.อุดรธานี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รพ.ค่ายประจักษ์</a:t>
                      </a:r>
                      <a:r>
                        <a:rPr lang="th-TH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ศิลป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าคม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รพ.สร้างคอม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รพ.ศรีธาตุ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1.รพ.สต.บ้านธาตุ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อ.เพ็ญ</a:t>
                      </a:r>
                    </a:p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2.รพ.สต.หายโศก ต.นาสะอาด อ.สร้างคอม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th-TH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.ต.วังสามหมอ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อ.วังสามหมอ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รพ.ศรีธาตุ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6983"/>
                  </a:ext>
                </a:extLst>
              </a:tr>
              <a:tr h="65562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1.บ้านหัวดอนน้อยต.ธาตุพนม อ.ธาตุพนม </a:t>
                      </a:r>
                    </a:p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2.บ้านเกษตรสมบูรณ์ ต.ธาตุพนม อ.ธาตุพนม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3.บ้านดอนหัวใหญ่ ต.ธาตุพนม อ.ธาตุพนม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4.บ้านโคกกลาง ต.เรณูใต้ อ.เรณูนคร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รพ.นครพนม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อ.เรณูนคร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69267"/>
                  </a:ext>
                </a:extLst>
              </a:tr>
              <a:tr h="353312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คลินิกคนไทยไร้พุงคุณภาพ</a:t>
                      </a:r>
                    </a:p>
                    <a:p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รพ.ปากชม อ.ปากชม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บ้านขัวไม้แดง ต.ผาอินทร์แปลง อ.เอราวัณ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รพ.ปากชม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รพ.สต.หนองใหญ่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อ.เอราวัณ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Wellness Fitness Center 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อ.เมือง เลย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365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องค์กรไร้พุง</a:t>
                      </a:r>
                    </a:p>
                    <a:p>
                      <a:pPr algn="l"/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รพร.ท่าบ่อ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1.ชุมชนป่างิ้ว ต.ท่าบ่อ อ.ท่าบ่อ</a:t>
                      </a:r>
                    </a:p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2.บ้านตัวอย่าง ต.โพนพิสัย อ.โพนพิสัย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รพร.ท่าบ่อ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1.รพ.โพนพิสัย</a:t>
                      </a:r>
                      <a:br>
                        <a:rPr lang="th-TH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2.ปเทศบาลเมืองหนองคาย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72886"/>
                  </a:ext>
                </a:extLst>
              </a:tr>
              <a:tr h="380295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หนองบัวลำภู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บ้านห้วยโจด ต.ห้วยโจด อ.เมือง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รพ.หนองบัวลำภู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68993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ตำบลส่งเสริมสุขภาพวัยทำงานตอนปลาย</a:t>
                      </a:r>
                    </a:p>
                    <a:p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ต.พรเจริญ อ.พรเจริญ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1.บ้านบุ่งคล้า ต.บุ่งคล้า อ.บุ่งคล้า</a:t>
                      </a:r>
                    </a:p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2.บ้านหนองคล้า ต.น้ำ</a:t>
                      </a:r>
                      <a:r>
                        <a:rPr lang="th-TH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จั้น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อ.</a:t>
                      </a:r>
                      <a:r>
                        <a:rPr lang="th-TH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รพ.บึงกาฬ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รพ.สต.บ้านคำบอน</a:t>
                      </a:r>
                      <a:b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r>
                        <a:rPr lang="th-TH" sz="9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รพ.ศรีวิไล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754105"/>
                  </a:ext>
                </a:extLst>
              </a:tr>
            </a:tbl>
          </a:graphicData>
        </a:graphic>
      </p:graphicFrame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22ACDE7-4C37-4C5F-9AB3-85B06423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785038B-66CD-4BA1-AFEC-63B82C0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10</a:t>
            </a:fld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4B4A63B-0BB9-4DB5-BE52-D67ED24F9E9A}"/>
              </a:ext>
            </a:extLst>
          </p:cNvPr>
          <p:cNvSpPr txBox="1"/>
          <p:nvPr/>
        </p:nvSpPr>
        <p:spPr>
          <a:xfrm>
            <a:off x="827584" y="145930"/>
            <a:ext cx="7381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การส่งเสริมสุขภาพวัยทำงาน /หน่วยบริการ/ชุมชน/ต้นแบบระดับเขตสุขภาพ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340919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C2FF16B-ED57-4CAC-8BC0-670123A5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20/07/63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2DF0D2C-9271-415B-BB9B-7A9EA7B1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11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6D69A72-DFFF-4364-BB74-2E051B2CD7B1}"/>
              </a:ext>
            </a:extLst>
          </p:cNvPr>
          <p:cNvSpPr txBox="1"/>
          <p:nvPr/>
        </p:nvSpPr>
        <p:spPr>
          <a:xfrm>
            <a:off x="1763688" y="230902"/>
            <a:ext cx="753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1.การประมวลผล เป้าหมาย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รายพื้นที่/ระดับจังหวัด/ระดับเขต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E754628-4244-4700-8C59-5032B3C11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6777"/>
            <a:ext cx="8928992" cy="3649946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036CD4AA-D2FD-4351-AF13-3591D8E5FDB1}"/>
              </a:ext>
            </a:extLst>
          </p:cNvPr>
          <p:cNvSpPr/>
          <p:nvPr/>
        </p:nvSpPr>
        <p:spPr>
          <a:xfrm>
            <a:off x="2267744" y="1419622"/>
            <a:ext cx="1656184" cy="432048"/>
          </a:xfrm>
          <a:prstGeom prst="roundRect">
            <a:avLst/>
          </a:prstGeom>
          <a:noFill/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77EE1088-1E60-4BB7-8F0E-8EF26F6235FF}"/>
              </a:ext>
            </a:extLst>
          </p:cNvPr>
          <p:cNvSpPr/>
          <p:nvPr/>
        </p:nvSpPr>
        <p:spPr>
          <a:xfrm>
            <a:off x="3995936" y="1419622"/>
            <a:ext cx="1656184" cy="432048"/>
          </a:xfrm>
          <a:prstGeom prst="roundRect">
            <a:avLst/>
          </a:prstGeom>
          <a:noFill/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DB812140-0DAD-4D06-AE40-F9DDAABBC552}"/>
              </a:ext>
            </a:extLst>
          </p:cNvPr>
          <p:cNvSpPr/>
          <p:nvPr/>
        </p:nvSpPr>
        <p:spPr>
          <a:xfrm>
            <a:off x="5724128" y="1419622"/>
            <a:ext cx="1423764" cy="432048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B453F001-A4CF-47C4-A2A8-6FA2E55EFCF2}"/>
              </a:ext>
            </a:extLst>
          </p:cNvPr>
          <p:cNvSpPr/>
          <p:nvPr/>
        </p:nvSpPr>
        <p:spPr>
          <a:xfrm>
            <a:off x="7164288" y="1416396"/>
            <a:ext cx="864096" cy="432047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800D2CA5-AB43-4407-814B-7A07E879E7B7}"/>
              </a:ext>
            </a:extLst>
          </p:cNvPr>
          <p:cNvSpPr/>
          <p:nvPr/>
        </p:nvSpPr>
        <p:spPr>
          <a:xfrm>
            <a:off x="8044780" y="1400421"/>
            <a:ext cx="864096" cy="448021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4211A3D5-2686-4A26-842B-29B83F98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609"/>
            <a:ext cx="1619672" cy="5319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สิ่งที่ต้องการสนับสนุน</a:t>
            </a:r>
          </a:p>
        </p:txBody>
      </p:sp>
    </p:spTree>
    <p:extLst>
      <p:ext uri="{BB962C8B-B14F-4D97-AF65-F5344CB8AC3E}">
        <p14:creationId xmlns:p14="http://schemas.microsoft.com/office/powerpoint/2010/main" val="323042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1ABCC1-70EA-43F5-AE50-38071B59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590800" cy="60740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สิ่งที่ต้องการสนับสนุน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8421BE-A02A-4239-A96E-86A2E7AC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AE7C868-7F92-41BA-8754-DB48439C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12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5B562F4-7DA0-4B7B-A537-0DA284BD3B3E}"/>
              </a:ext>
            </a:extLst>
          </p:cNvPr>
          <p:cNvSpPr txBox="1"/>
          <p:nvPr/>
        </p:nvSpPr>
        <p:spPr>
          <a:xfrm>
            <a:off x="1655168" y="60740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เครื่อง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Inbody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 สสจ./รพ./</a:t>
            </a:r>
            <a:r>
              <a:rPr lang="th-TH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อ./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การประมวลผล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KPI-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ระดับเขต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71145C7-5A2A-4C30-B573-14921687C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62" y="1473380"/>
            <a:ext cx="6006204" cy="3670120"/>
          </a:xfrm>
          <a:prstGeom prst="rect">
            <a:avLst/>
          </a:prstGeom>
        </p:spPr>
      </p:pic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FA661EE9-5902-445F-AFCC-F4B95739820A}"/>
              </a:ext>
            </a:extLst>
          </p:cNvPr>
          <p:cNvSpPr/>
          <p:nvPr/>
        </p:nvSpPr>
        <p:spPr>
          <a:xfrm rot="5400000">
            <a:off x="2231740" y="1458565"/>
            <a:ext cx="50405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72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55857DE-C7BF-4E70-829E-61FCC0DE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671569F-12DF-44D9-A72E-1938BA5C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13</a:t>
            </a:fld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1326317-9C3A-439D-8995-831152C44041}"/>
              </a:ext>
            </a:extLst>
          </p:cNvPr>
          <p:cNvSpPr/>
          <p:nvPr/>
        </p:nvSpPr>
        <p:spPr>
          <a:xfrm>
            <a:off x="3635896" y="423943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5.แผนปีต่อไป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35B72C-9983-49ED-B8FD-A7F01D8C624B}"/>
              </a:ext>
            </a:extLst>
          </p:cNvPr>
          <p:cNvSpPr txBox="1"/>
          <p:nvPr/>
        </p:nvSpPr>
        <p:spPr>
          <a:xfrm>
            <a:off x="1259632" y="1227833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ขับเคลื่อนการดำเนินงานตามตัวชี้วัด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กำหนดกลุ่มเป้าหมายที่ชัดเจนจากการประมวลผล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สนับสนุนให้แต่ละจังหวัดได้ขับเคลื่อนการดำเนินงาน ตามข้อตกลงแต่ละจังหวัด และศูนย์วิชาการ</a:t>
            </a:r>
          </a:p>
          <a:p>
            <a:pPr marL="457200" indent="-457200">
              <a:buFontTx/>
              <a:buChar char="-"/>
            </a:pP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ผลการค้นหารูปภาพสำหรับ คนวัยทำง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5" y="2627936"/>
            <a:ext cx="3039011" cy="19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835696" y="771550"/>
            <a:ext cx="5832648" cy="1656184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วัยทำงาน</a:t>
            </a:r>
            <a:b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ขอบคุณครับ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2315FD-45C9-448C-B639-300EC43B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497" y="198644"/>
            <a:ext cx="3926833" cy="337962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ประชากรวัยทำงาน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61DD1F3-807F-470F-9A62-38585B7E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FA114D5-57E0-4DB5-9AAD-D553C89E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2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B6BDB1E-7E61-4B31-8252-8A019426C0B2}"/>
              </a:ext>
            </a:extLst>
          </p:cNvPr>
          <p:cNvSpPr txBox="1"/>
          <p:nvPr/>
        </p:nvSpPr>
        <p:spPr>
          <a:xfrm>
            <a:off x="787759" y="716843"/>
            <a:ext cx="787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ประชากรวัยทำงาน อายุ 18 – 59 ปี ทั้งประเทศ จำนวน 26,314,209 คน</a:t>
            </a:r>
          </a:p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เขตสุขภาพที่ 8 จำนวน 2,582,921 คน คิดเป็น 9.82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pic>
        <p:nvPicPr>
          <p:cNvPr id="7" name="Picture 3" descr="D:\งานเขตบริการสุขภาพที่ 8\Clip arts\แผนที่เขตบริการสุขภาพที่ 8_แยกรายจังหวัด.png">
            <a:extLst>
              <a:ext uri="{FF2B5EF4-FFF2-40B4-BE49-F238E27FC236}">
                <a16:creationId xmlns:a16="http://schemas.microsoft.com/office/drawing/2014/main" id="{E75F9381-8A0B-455B-8A78-149C3D7D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459"/>
            <a:ext cx="9144000" cy="34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257C3CDC-2A9C-4775-9A3A-FFE45C0DEBEA}"/>
              </a:ext>
            </a:extLst>
          </p:cNvPr>
          <p:cNvSpPr txBox="1">
            <a:spLocks/>
          </p:cNvSpPr>
          <p:nvPr/>
        </p:nvSpPr>
        <p:spPr>
          <a:xfrm>
            <a:off x="181940" y="1530052"/>
            <a:ext cx="5383170" cy="33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ประชากรวัยทำงาน อายุ 18 – 59 ปี เขตสุขภาพที่ 8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26CA945-02C2-4F65-96EF-16299CDFE1BC}"/>
              </a:ext>
            </a:extLst>
          </p:cNvPr>
          <p:cNvSpPr txBox="1"/>
          <p:nvPr/>
        </p:nvSpPr>
        <p:spPr>
          <a:xfrm>
            <a:off x="3252193" y="1958588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หนองคาย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222,725 คน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42.64 %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A579CBA-A914-4CD8-8AE4-C1D0B8C185FC}"/>
              </a:ext>
            </a:extLst>
          </p:cNvPr>
          <p:cNvSpPr txBox="1"/>
          <p:nvPr/>
        </p:nvSpPr>
        <p:spPr>
          <a:xfrm>
            <a:off x="5891808" y="1737101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บึงกาฬ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179,076 คน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42.23 %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CE5852D-8802-4C25-902E-7FF3D8B988C0}"/>
              </a:ext>
            </a:extLst>
          </p:cNvPr>
          <p:cNvSpPr txBox="1"/>
          <p:nvPr/>
        </p:nvSpPr>
        <p:spPr>
          <a:xfrm>
            <a:off x="5565110" y="3159343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สกลนคร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548,174 คน</a:t>
            </a:r>
          </a:p>
          <a:p>
            <a:pPr algn="ctr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48.0 %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648479A-DA45-47D9-A3A6-4F37431BEACE}"/>
              </a:ext>
            </a:extLst>
          </p:cNvPr>
          <p:cNvSpPr txBox="1"/>
          <p:nvPr/>
        </p:nvSpPr>
        <p:spPr>
          <a:xfrm>
            <a:off x="3876771" y="3393468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อุดรธานี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755,621 คน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47.62 %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3020509-FFDC-4094-8374-CEA110DC090D}"/>
              </a:ext>
            </a:extLst>
          </p:cNvPr>
          <p:cNvSpPr txBox="1"/>
          <p:nvPr/>
        </p:nvSpPr>
        <p:spPr>
          <a:xfrm>
            <a:off x="726184" y="3226168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เลย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312,145 คน</a:t>
            </a:r>
          </a:p>
          <a:p>
            <a:pPr algn="ctr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48.55 %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E73AF7F-1F6E-4586-85FD-D03D94108C7F}"/>
              </a:ext>
            </a:extLst>
          </p:cNvPr>
          <p:cNvSpPr txBox="1"/>
          <p:nvPr/>
        </p:nvSpPr>
        <p:spPr>
          <a:xfrm>
            <a:off x="7590100" y="2600498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นครพนม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317,238 คน</a:t>
            </a:r>
          </a:p>
          <a:p>
            <a:pPr algn="ctr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44.11 %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A633BE7-6B4C-496D-9B1F-0D4B81F4E371}"/>
              </a:ext>
            </a:extLst>
          </p:cNvPr>
          <p:cNvSpPr txBox="1"/>
          <p:nvPr/>
        </p:nvSpPr>
        <p:spPr>
          <a:xfrm>
            <a:off x="2329579" y="3739866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หนองบัวลำภู</a:t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247,942 คน</a:t>
            </a:r>
          </a:p>
          <a:p>
            <a:pPr algn="ctr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48.35 %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C2E81534-0E1F-498C-8F80-11A9C75A7932}"/>
              </a:ext>
            </a:extLst>
          </p:cNvPr>
          <p:cNvSpPr txBox="1">
            <a:spLocks/>
          </p:cNvSpPr>
          <p:nvPr/>
        </p:nvSpPr>
        <p:spPr>
          <a:xfrm>
            <a:off x="-313415" y="-26663"/>
            <a:ext cx="2754052" cy="53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382645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014D5B4-897F-401B-B804-C1A689A0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16490F0-669C-435E-8486-3A974179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3</a:t>
            </a:fld>
            <a:endParaRPr lang="th-TH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3011C4D2-5837-4905-8F76-B70DB7A2F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505229"/>
              </p:ext>
            </p:extLst>
          </p:nvPr>
        </p:nvGraphicFramePr>
        <p:xfrm>
          <a:off x="0" y="843558"/>
          <a:ext cx="46440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47C87DE6-BAFF-4B1D-82BF-A3DC1A308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6980"/>
              </p:ext>
            </p:extLst>
          </p:nvPr>
        </p:nvGraphicFramePr>
        <p:xfrm>
          <a:off x="4759883" y="0"/>
          <a:ext cx="4355105" cy="189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54688166-6D42-4A1C-9579-EE834852B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17628"/>
              </p:ext>
            </p:extLst>
          </p:nvPr>
        </p:nvGraphicFramePr>
        <p:xfrm>
          <a:off x="4759883" y="1692460"/>
          <a:ext cx="4508362" cy="163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F55FA1AE-FA7B-40F5-84DB-C8D162D46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899747"/>
              </p:ext>
            </p:extLst>
          </p:nvPr>
        </p:nvGraphicFramePr>
        <p:xfrm>
          <a:off x="4759883" y="3432670"/>
          <a:ext cx="4572000" cy="171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8B824FE5-9FE5-47F6-910B-21623E6C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24" y="135567"/>
            <a:ext cx="2133600" cy="337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BMI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D76E289-F4BD-4151-BE9E-56930264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5B5063B-6372-451C-9A8C-ECFC8CE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4</a:t>
            </a:fld>
            <a:endParaRPr lang="th-TH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F78A00A6-778C-4A63-AFE7-7E2C7782B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34253"/>
              </p:ext>
            </p:extLst>
          </p:nvPr>
        </p:nvGraphicFramePr>
        <p:xfrm>
          <a:off x="20980" y="577010"/>
          <a:ext cx="4572000" cy="408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D7145029-E703-41FA-BB5B-73145E33D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125260"/>
              </p:ext>
            </p:extLst>
          </p:nvPr>
        </p:nvGraphicFramePr>
        <p:xfrm>
          <a:off x="4572000" y="136331"/>
          <a:ext cx="457200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3A5629F9-A667-4593-8E81-71E84DBF4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188015"/>
              </p:ext>
            </p:extLst>
          </p:nvPr>
        </p:nvGraphicFramePr>
        <p:xfrm>
          <a:off x="4572000" y="1680735"/>
          <a:ext cx="4572000" cy="163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9E7C024F-E112-45DE-8C72-5256AE147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00507"/>
              </p:ext>
            </p:extLst>
          </p:nvPr>
        </p:nvGraphicFramePr>
        <p:xfrm>
          <a:off x="4572000" y="3435846"/>
          <a:ext cx="4572000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98318EFB-B6B8-4683-A853-B30ED090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80" y="70136"/>
            <a:ext cx="2133600" cy="337962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รอบเอว</a:t>
            </a:r>
          </a:p>
        </p:txBody>
      </p:sp>
    </p:spTree>
    <p:extLst>
      <p:ext uri="{BB962C8B-B14F-4D97-AF65-F5344CB8AC3E}">
        <p14:creationId xmlns:p14="http://schemas.microsoft.com/office/powerpoint/2010/main" val="82607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7E8BCE1-C2A0-48BF-A4EE-BF5FE5CA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3C203EE-D868-4C5A-A861-48485AD2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5</a:t>
            </a:fld>
            <a:endParaRPr lang="th-TH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E04608A1-C845-48D6-BDCB-4D9AC1335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68376"/>
              </p:ext>
            </p:extLst>
          </p:nvPr>
        </p:nvGraphicFramePr>
        <p:xfrm>
          <a:off x="0" y="483517"/>
          <a:ext cx="4572000" cy="428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4DA4830B-296A-41C0-899F-798BC801A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47500"/>
              </p:ext>
            </p:extLst>
          </p:nvPr>
        </p:nvGraphicFramePr>
        <p:xfrm>
          <a:off x="4355976" y="483518"/>
          <a:ext cx="4572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51A70E4B-8645-413C-A0B6-8C07A811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76" y="98513"/>
            <a:ext cx="2133600" cy="337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4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8118725-347A-44D5-82D9-560898B5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CC72648-B526-44EA-A657-BE9FDF75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6</a:t>
            </a:fld>
            <a:endParaRPr lang="th-TH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64962880-D252-4BE9-B883-595497F56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038823"/>
              </p:ext>
            </p:extLst>
          </p:nvPr>
        </p:nvGraphicFramePr>
        <p:xfrm>
          <a:off x="3468" y="411510"/>
          <a:ext cx="4572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62FEAABA-E18B-495B-97D1-E0B23271C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217207"/>
              </p:ext>
            </p:extLst>
          </p:nvPr>
        </p:nvGraphicFramePr>
        <p:xfrm>
          <a:off x="4499992" y="411509"/>
          <a:ext cx="457200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200BD45B-A549-4131-9B7F-44974B94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76" y="98513"/>
            <a:ext cx="2133600" cy="337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9ED4C5-755F-4F0C-AFDE-DA5D72D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97868"/>
            <a:ext cx="4248472" cy="421556"/>
          </a:xfrm>
        </p:spPr>
        <p:txBody>
          <a:bodyPr>
            <a:noAutofit/>
          </a:bodyPr>
          <a:lstStyle/>
          <a:p>
            <a:pPr lvl="0"/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ผลงานตามตัวชี้วัด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D7503E-1846-4575-8094-681E039B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757D619-CF15-424B-BE37-83110EF8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7</a:t>
            </a:fld>
            <a:endParaRPr lang="th-TH" dirty="0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AE605CE-A4FC-4729-A20D-BCECF97D89E6}"/>
              </a:ext>
            </a:extLst>
          </p:cNvPr>
          <p:cNvSpPr/>
          <p:nvPr/>
        </p:nvSpPr>
        <p:spPr>
          <a:xfrm>
            <a:off x="226132" y="767059"/>
            <a:ext cx="81369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ร้อยละของประชากรวัยทำงานอายุ 18-59 ปี </a:t>
            </a:r>
          </a:p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งบประมาณ2563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52.18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61D42AA-04AF-4A6B-9CA5-98B4994B2D63}"/>
              </a:ext>
            </a:extLst>
          </p:cNvPr>
          <p:cNvSpPr/>
          <p:nvPr/>
        </p:nvSpPr>
        <p:spPr>
          <a:xfrm>
            <a:off x="1220472" y="1853024"/>
            <a:ext cx="7471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ร้อยละของประชากรวัยทำงานตอนต้น อายุ 18-29 ปี </a:t>
            </a:r>
          </a:p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 2563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73.65 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BE0F530-6362-4C66-A2EC-EE42C8E2D5B6}"/>
              </a:ext>
            </a:extLst>
          </p:cNvPr>
          <p:cNvSpPr/>
          <p:nvPr/>
        </p:nvSpPr>
        <p:spPr>
          <a:xfrm>
            <a:off x="1209816" y="300725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ร้อยละของประชากรวัยทำงานตอนกลาง อายุ 30-44 ปี    </a:t>
            </a:r>
          </a:p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 2563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57.1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FAB8A05-3F27-484C-B50E-839E2C0CC6B6}"/>
              </a:ext>
            </a:extLst>
          </p:cNvPr>
          <p:cNvSpPr/>
          <p:nvPr/>
        </p:nvSpPr>
        <p:spPr>
          <a:xfrm>
            <a:off x="1190776" y="4053275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ร้อยละของประชากรวัยทำงานตอนปลาย อายุ 45-59 ปี </a:t>
            </a:r>
          </a:p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มีค่าดัชนีมวลกายปกติ เขตสุขภาพที่ 8 ปี งบประมาณ 2563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49.13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6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BD054D-14AF-4C37-90D1-69D37578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" y="4986"/>
            <a:ext cx="2746648" cy="493564"/>
          </a:xfrm>
        </p:spPr>
        <p:txBody>
          <a:bodyPr>
            <a:norm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3.ปัญหาอุปสรรค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9573E58-E22A-4BA8-897B-2C3B7C6F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19/07/63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E7B9716-7334-4158-97E5-BC774125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8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2DF6FEB-09F7-4F27-BB29-60EF640BE540}"/>
              </a:ext>
            </a:extLst>
          </p:cNvPr>
          <p:cNvSpPr txBox="1"/>
          <p:nvPr/>
        </p:nvSpPr>
        <p:spPr>
          <a:xfrm>
            <a:off x="341784" y="1563638"/>
            <a:ext cx="8460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สถานการณ์การแพร่ระบาดของ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– 19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มาตรการความคุมป้องกันโรค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Distancing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กิจกรรมส่งเสริมสุขภาพเป็นกิจกรรมที่มีการรวมคน</a:t>
            </a:r>
            <a:b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ภารงานที่มุ่งเน้นการควบคุมป้องกันโรค</a:t>
            </a:r>
          </a:p>
        </p:txBody>
      </p:sp>
    </p:spTree>
    <p:extLst>
      <p:ext uri="{BB962C8B-B14F-4D97-AF65-F5344CB8AC3E}">
        <p14:creationId xmlns:p14="http://schemas.microsoft.com/office/powerpoint/2010/main" val="196422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6528E1-8909-4422-B90C-B382ED60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768" y="195486"/>
            <a:ext cx="4267512" cy="421556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4.ผลงานเด่น/นวัตกรรม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0909394-C30D-40A6-8810-3EB7D1AF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DFCB-B572-4EE9-9212-F64061262E36}" type="datetime1">
              <a:rPr lang="th-TH" smtClean="0"/>
              <a:t>20/07/63</a:t>
            </a:fld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403D49F-BD61-43A5-8AD2-325C7345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/>
              <a:t>9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673DC0E-87A8-49F4-B221-43BD9A046E27}"/>
              </a:ext>
            </a:extLst>
          </p:cNvPr>
          <p:cNvSpPr txBox="1"/>
          <p:nvPr/>
        </p:nvSpPr>
        <p:spPr>
          <a:xfrm>
            <a:off x="349696" y="649452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หนองคาย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หนองคาย ออกแฮ</a:t>
            </a:r>
            <a:r>
              <a:rPr lang="th-TH" sz="2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งแ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ยง</a:t>
            </a:r>
            <a:r>
              <a:rPr lang="th-TH" sz="2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คีง</a:t>
            </a:r>
            <a:endParaRPr lang="th-TH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สกลนคร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= Exercise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brake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ทุกวันเวลา 10.00 น. 14.00 น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เลย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= 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 “รักเลย รักสุขภาพ” * วิ่งดอกฝ้ายบาน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หนองบัวลำภู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ประกาศนโยบายครอบครัวอบอุ่นออกกำลังกาย 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ตามโครงการ 10ล้านครอบครัวไทย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บึงกาฬ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= 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ขับเคลื่อนการออกกำลังกายในสถานที่ทำงาน /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บุคคลต้นแบบ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อุดรธานี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=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ปรับเปลี่ยนพฤติกรรมสุขภาพสูตร </a:t>
            </a:r>
            <a:r>
              <a:rPr lang="th-TH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โตจีน</a:t>
            </a:r>
            <a:r>
              <a:rPr lang="th-TH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ิก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ในองค์กรไร้พุง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นครพนม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 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สร้างกระแสรักสุขภาพ 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-ไตรกีฬานาวี เฉลิมพระเกียรติ /กีฬาอาวุโสแห่งชาติ 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วิ่งข้ามโขง/มหกรรมแข่งจักรยานทางไกลประเทศไทย/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ธาตุพนมฮา</a:t>
            </a:r>
            <a:r>
              <a:rPr lang="th-TH" sz="2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ล์ฟ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มาราธอน/ก้าวเพื่อโรงพยาบาลท่าอุเทน/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ปั่นชายโขงทุกวันอาทิตย์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brake</a:t>
            </a:r>
            <a:r>
              <a:rPr lang="th-TH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brake</a:t>
            </a:r>
            <a:endParaRPr lang="th-TH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095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16521</TotalTime>
  <Words>1118</Words>
  <Application>Microsoft Office PowerPoint</Application>
  <PresentationFormat>นำเสนอทางหน้าจอ (16:9)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Tahoma</vt:lpstr>
      <vt:lpstr>TH SarabunPSK</vt:lpstr>
      <vt:lpstr>Office Theme</vt:lpstr>
      <vt:lpstr>1_Executive</vt:lpstr>
      <vt:lpstr>งานนำเสนอ PowerPoint</vt:lpstr>
      <vt:lpstr>ประชากรวัยทำงาน</vt:lpstr>
      <vt:lpstr>BMI</vt:lpstr>
      <vt:lpstr>รอบเอว</vt:lpstr>
      <vt:lpstr>HT</vt:lpstr>
      <vt:lpstr>DM</vt:lpstr>
      <vt:lpstr>2. ผลงานตามตัวชี้วัด</vt:lpstr>
      <vt:lpstr>3.ปัญหาอุปสรรค</vt:lpstr>
      <vt:lpstr>4.ผลงานเด่น/นวัตกรรม</vt:lpstr>
      <vt:lpstr>งานนำเสนอ PowerPoint</vt:lpstr>
      <vt:lpstr>สิ่งที่ต้องการสนับสนุน</vt:lpstr>
      <vt:lpstr>สิ่งที่ต้องการสนับสนุน</vt:lpstr>
      <vt:lpstr>งานนำเสนอ PowerPoint</vt:lpstr>
      <vt:lpstr>วัยทำงาน ขอบคุณครับ</vt:lpstr>
    </vt:vector>
  </TitlesOfParts>
  <Company>r8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ฉัตรฑิวัฒน์ ฝ่ายฯ</cp:lastModifiedBy>
  <cp:revision>668</cp:revision>
  <cp:lastPrinted>2016-03-09T11:31:46Z</cp:lastPrinted>
  <dcterms:created xsi:type="dcterms:W3CDTF">2014-11-03T05:44:37Z</dcterms:created>
  <dcterms:modified xsi:type="dcterms:W3CDTF">2020-07-20T01:18:37Z</dcterms:modified>
</cp:coreProperties>
</file>