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40" r:id="rId2"/>
    <p:sldId id="342" r:id="rId3"/>
    <p:sldId id="400" r:id="rId4"/>
    <p:sldId id="366" r:id="rId5"/>
    <p:sldId id="403" r:id="rId6"/>
    <p:sldId id="405" r:id="rId7"/>
    <p:sldId id="404" r:id="rId8"/>
    <p:sldId id="406" r:id="rId9"/>
    <p:sldId id="367" r:id="rId10"/>
    <p:sldId id="407" r:id="rId11"/>
    <p:sldId id="369" r:id="rId12"/>
    <p:sldId id="368" r:id="rId13"/>
    <p:sldId id="349" r:id="rId14"/>
    <p:sldId id="411" r:id="rId15"/>
    <p:sldId id="412" r:id="rId16"/>
    <p:sldId id="358" r:id="rId17"/>
    <p:sldId id="419" r:id="rId18"/>
    <p:sldId id="371" r:id="rId19"/>
    <p:sldId id="374" r:id="rId20"/>
    <p:sldId id="376" r:id="rId21"/>
    <p:sldId id="378" r:id="rId22"/>
    <p:sldId id="377" r:id="rId23"/>
    <p:sldId id="380" r:id="rId24"/>
    <p:sldId id="415" r:id="rId25"/>
    <p:sldId id="381" r:id="rId26"/>
    <p:sldId id="382" r:id="rId27"/>
    <p:sldId id="416" r:id="rId28"/>
    <p:sldId id="417" r:id="rId29"/>
    <p:sldId id="418" r:id="rId30"/>
    <p:sldId id="420" r:id="rId31"/>
    <p:sldId id="421" r:id="rId32"/>
    <p:sldId id="383" r:id="rId33"/>
    <p:sldId id="384" r:id="rId34"/>
    <p:sldId id="387" r:id="rId35"/>
    <p:sldId id="386" r:id="rId36"/>
    <p:sldId id="388" r:id="rId37"/>
    <p:sldId id="385" r:id="rId38"/>
    <p:sldId id="390" r:id="rId39"/>
    <p:sldId id="391" r:id="rId40"/>
    <p:sldId id="392" r:id="rId41"/>
    <p:sldId id="389" r:id="rId42"/>
    <p:sldId id="394" r:id="rId43"/>
    <p:sldId id="393" r:id="rId44"/>
    <p:sldId id="395" r:id="rId45"/>
    <p:sldId id="414" r:id="rId46"/>
    <p:sldId id="304" r:id="rId47"/>
    <p:sldId id="373" r:id="rId48"/>
    <p:sldId id="410" r:id="rId4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87" autoAdjust="0"/>
  </p:normalViewPr>
  <p:slideViewPr>
    <p:cSldViewPr>
      <p:cViewPr varScale="1">
        <p:scale>
          <a:sx n="65" d="100"/>
          <a:sy n="65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3585;&#3621;&#3640;&#3656;&#3617;&#3619;&#3632;&#3610;&#3634;&#3604;&#3623;&#3636;&#3607;&#3618;&#3634;&#3649;&#3621;&#3632;&#3586;&#3656;&#3634;&#3623;&#3585;&#3619;&#3629;&#3591;%20&#3626;&#3588;&#3619;.8\SAT-JIT\RTI\&#3611;&#3637;&#3651;&#3627;&#3617;&#3656;%206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tsana\Downloads\report%20(21).c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tsana\Downloads\report%20(20)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26098983352133"/>
          <c:y val="4.4454533273430914E-2"/>
          <c:w val="0.84092798540275182"/>
          <c:h val="0.85577924381073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(13)'!$L$2</c:f>
              <c:strCache>
                <c:ptCount val="1"/>
                <c:pt idx="0">
                  <c:v>ปีใหม่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'report (13)'!$M$1:$O$1</c:f>
              <c:strCache>
                <c:ptCount val="3"/>
                <c:pt idx="0">
                  <c:v>ปี 59</c:v>
                </c:pt>
                <c:pt idx="1">
                  <c:v>ปี 60</c:v>
                </c:pt>
                <c:pt idx="2">
                  <c:v>ปี 61</c:v>
                </c:pt>
              </c:strCache>
            </c:strRef>
          </c:cat>
          <c:val>
            <c:numRef>
              <c:f>'report (13)'!$M$2:$O$2</c:f>
              <c:numCache>
                <c:formatCode>General</c:formatCode>
                <c:ptCount val="3"/>
                <c:pt idx="0">
                  <c:v>47</c:v>
                </c:pt>
                <c:pt idx="1">
                  <c:v>69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B0-4337-A64E-C7B4480EA10A}"/>
            </c:ext>
          </c:extLst>
        </c:ser>
        <c:ser>
          <c:idx val="1"/>
          <c:order val="1"/>
          <c:tx>
            <c:strRef>
              <c:f>'report (13)'!$L$3</c:f>
              <c:strCache>
                <c:ptCount val="1"/>
                <c:pt idx="0">
                  <c:v>สงกรานต์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'report (13)'!$M$1:$O$1</c:f>
              <c:strCache>
                <c:ptCount val="3"/>
                <c:pt idx="0">
                  <c:v>ปี 59</c:v>
                </c:pt>
                <c:pt idx="1">
                  <c:v>ปี 60</c:v>
                </c:pt>
                <c:pt idx="2">
                  <c:v>ปี 61</c:v>
                </c:pt>
              </c:strCache>
            </c:strRef>
          </c:cat>
          <c:val>
            <c:numRef>
              <c:f>'report (13)'!$M$3:$O$3</c:f>
              <c:numCache>
                <c:formatCode>General</c:formatCode>
                <c:ptCount val="3"/>
                <c:pt idx="0">
                  <c:v>45</c:v>
                </c:pt>
                <c:pt idx="1">
                  <c:v>49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B0-4337-A64E-C7B4480EA10A}"/>
            </c:ext>
          </c:extLst>
        </c:ser>
        <c:ser>
          <c:idx val="2"/>
          <c:order val="2"/>
          <c:tx>
            <c:strRef>
              <c:f>'report (13)'!$L$5</c:f>
              <c:strCache>
                <c:ptCount val="1"/>
                <c:pt idx="0">
                  <c:v>% ช่วงเทศกาล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'report (13)'!$M$1:$O$1</c:f>
              <c:strCache>
                <c:ptCount val="3"/>
                <c:pt idx="0">
                  <c:v>ปี 59</c:v>
                </c:pt>
                <c:pt idx="1">
                  <c:v>ปี 60</c:v>
                </c:pt>
                <c:pt idx="2">
                  <c:v>ปี 61</c:v>
                </c:pt>
              </c:strCache>
            </c:strRef>
          </c:cat>
          <c:val>
            <c:numRef>
              <c:f>'report (13)'!$M$5:$O$5</c:f>
              <c:numCache>
                <c:formatCode>0.00</c:formatCode>
                <c:ptCount val="3"/>
                <c:pt idx="0">
                  <c:v>14.719999999999999</c:v>
                </c:pt>
                <c:pt idx="1">
                  <c:v>11.534701857282501</c:v>
                </c:pt>
                <c:pt idx="2">
                  <c:v>8.3661417322834648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B0-4337-A64E-C7B4480EA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90534016"/>
        <c:axId val="198849280"/>
      </c:barChart>
      <c:catAx>
        <c:axId val="190534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8849280"/>
        <c:crosses val="autoZero"/>
        <c:auto val="1"/>
        <c:lblAlgn val="ctr"/>
        <c:lblOffset val="100"/>
        <c:noMultiLvlLbl val="0"/>
      </c:catAx>
      <c:valAx>
        <c:axId val="1988492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จำนวน/ร้อยละ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737242128121607E-2"/>
              <c:y val="0.342364096379844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0534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425134966171366"/>
          <c:y val="1.9021541226265641E-2"/>
          <c:w val="0.39403307824554329"/>
          <c:h val="0.1331280887186399"/>
        </c:manualLayout>
      </c:layout>
      <c:overlay val="0"/>
      <c:txPr>
        <a:bodyPr/>
        <a:lstStyle/>
        <a:p>
          <a:pPr>
            <a:defRPr sz="2000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24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15233784940072"/>
          <c:y val="3.4913583915218142E-2"/>
          <c:w val="0.79852933007443616"/>
          <c:h val="0.79649977715049769"/>
        </c:manualLayout>
      </c:layout>
      <c:lineChart>
        <c:grouping val="standard"/>
        <c:varyColors val="0"/>
        <c:ser>
          <c:idx val="0"/>
          <c:order val="0"/>
          <c:tx>
            <c:strRef>
              <c:f>'report (21)'!$H$1</c:f>
              <c:strCache>
                <c:ptCount val="1"/>
                <c:pt idx="0">
                  <c:v>บาดเจ็บ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'report (21)'!$B$2:$B$8</c:f>
              <c:numCache>
                <c:formatCode>d\-mmm\-yy</c:formatCode>
                <c:ptCount val="7"/>
                <c:pt idx="0">
                  <c:v>241528</c:v>
                </c:pt>
                <c:pt idx="1">
                  <c:v>241529</c:v>
                </c:pt>
                <c:pt idx="2">
                  <c:v>241530</c:v>
                </c:pt>
                <c:pt idx="3">
                  <c:v>241531</c:v>
                </c:pt>
                <c:pt idx="4">
                  <c:v>241532</c:v>
                </c:pt>
                <c:pt idx="5">
                  <c:v>241533</c:v>
                </c:pt>
                <c:pt idx="6">
                  <c:v>241534</c:v>
                </c:pt>
              </c:numCache>
            </c:numRef>
          </c:cat>
          <c:val>
            <c:numRef>
              <c:f>'report (21)'!$H$2:$H$8</c:f>
              <c:numCache>
                <c:formatCode>General</c:formatCode>
                <c:ptCount val="7"/>
                <c:pt idx="0">
                  <c:v>300</c:v>
                </c:pt>
                <c:pt idx="1">
                  <c:v>388</c:v>
                </c:pt>
                <c:pt idx="2">
                  <c:v>577</c:v>
                </c:pt>
                <c:pt idx="3">
                  <c:v>476</c:v>
                </c:pt>
                <c:pt idx="4">
                  <c:v>399</c:v>
                </c:pt>
                <c:pt idx="5">
                  <c:v>259</c:v>
                </c:pt>
                <c:pt idx="6">
                  <c:v>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4B-477C-ACFA-20940241C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882432"/>
        <c:axId val="198884352"/>
      </c:lineChart>
      <c:lineChart>
        <c:grouping val="standard"/>
        <c:varyColors val="0"/>
        <c:ser>
          <c:idx val="1"/>
          <c:order val="1"/>
          <c:tx>
            <c:strRef>
              <c:f>'report (21)'!$I$1</c:f>
              <c:strCache>
                <c:ptCount val="1"/>
                <c:pt idx="0">
                  <c:v>เสียชีวิต</c:v>
                </c:pt>
              </c:strCache>
            </c:strRef>
          </c:tx>
          <c:spPr>
            <a:ln w="34925"/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'report (21)'!$B$2:$B$8</c:f>
              <c:numCache>
                <c:formatCode>d\-mmm\-yy</c:formatCode>
                <c:ptCount val="7"/>
                <c:pt idx="0">
                  <c:v>241528</c:v>
                </c:pt>
                <c:pt idx="1">
                  <c:v>241529</c:v>
                </c:pt>
                <c:pt idx="2">
                  <c:v>241530</c:v>
                </c:pt>
                <c:pt idx="3">
                  <c:v>241531</c:v>
                </c:pt>
                <c:pt idx="4">
                  <c:v>241532</c:v>
                </c:pt>
                <c:pt idx="5">
                  <c:v>241533</c:v>
                </c:pt>
                <c:pt idx="6">
                  <c:v>241534</c:v>
                </c:pt>
              </c:numCache>
            </c:numRef>
          </c:cat>
          <c:val>
            <c:numRef>
              <c:f>'report (21)'!$I$2:$I$8</c:f>
              <c:numCache>
                <c:formatCode>General</c:formatCode>
                <c:ptCount val="7"/>
                <c:pt idx="0">
                  <c:v>7</c:v>
                </c:pt>
                <c:pt idx="1">
                  <c:v>9</c:v>
                </c:pt>
                <c:pt idx="2">
                  <c:v>8</c:v>
                </c:pt>
                <c:pt idx="3">
                  <c:v>4</c:v>
                </c:pt>
                <c:pt idx="4">
                  <c:v>6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4B-477C-ACFA-20940241C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707840"/>
        <c:axId val="198706304"/>
      </c:lineChart>
      <c:dateAx>
        <c:axId val="198882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วันที่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2510035594350892"/>
              <c:y val="0.93331748625761402"/>
            </c:manualLayout>
          </c:layout>
          <c:overlay val="0"/>
        </c:title>
        <c:numFmt formatCode="d\-mmm\-yy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th-TH"/>
          </a:p>
        </c:txPr>
        <c:crossAx val="198884352"/>
        <c:crosses val="autoZero"/>
        <c:auto val="1"/>
        <c:lblOffset val="100"/>
        <c:baseTimeUnit val="days"/>
      </c:dateAx>
      <c:valAx>
        <c:axId val="1988843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จำนวน (ราย)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2494423889001169E-2"/>
              <c:y val="0.325113158025058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8882432"/>
        <c:crosses val="autoZero"/>
        <c:crossBetween val="between"/>
      </c:valAx>
      <c:valAx>
        <c:axId val="1987063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98707840"/>
        <c:crosses val="max"/>
        <c:crossBetween val="between"/>
      </c:valAx>
      <c:dateAx>
        <c:axId val="198707840"/>
        <c:scaling>
          <c:orientation val="minMax"/>
        </c:scaling>
        <c:delete val="1"/>
        <c:axPos val="b"/>
        <c:numFmt formatCode="d\-mmm\-yy" sourceLinked="1"/>
        <c:majorTickMark val="out"/>
        <c:minorTickMark val="none"/>
        <c:tickLblPos val="nextTo"/>
        <c:crossAx val="198706304"/>
        <c:crosses val="autoZero"/>
        <c:auto val="1"/>
        <c:lblOffset val="100"/>
        <c:baseTimeUnit val="days"/>
      </c:dateAx>
    </c:plotArea>
    <c:legend>
      <c:legendPos val="r"/>
      <c:layout>
        <c:manualLayout>
          <c:xMode val="edge"/>
          <c:yMode val="edge"/>
          <c:x val="0.49579644854784999"/>
          <c:y val="2.4896498786708268E-2"/>
          <c:w val="0.25609999137055539"/>
          <c:h val="0.113729015005199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0819908899011"/>
          <c:y val="4.5526141217803497E-2"/>
          <c:w val="0.8423272170538556"/>
          <c:h val="0.66354281891384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(20)'!$K$1</c:f>
              <c:strCache>
                <c:ptCount val="1"/>
                <c:pt idx="0">
                  <c:v>ร้อยละ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'report (20)'!$B$2:$B$9</c:f>
              <c:strCache>
                <c:ptCount val="8"/>
                <c:pt idx="0">
                  <c:v>จักรยานยนต์ </c:v>
                </c:pt>
                <c:pt idx="1">
                  <c:v>ไม่มี/ล้มเอง </c:v>
                </c:pt>
                <c:pt idx="2">
                  <c:v>ปิคอัพ</c:v>
                </c:pt>
                <c:pt idx="3">
                  <c:v>รถเก๋ง/แท็กซี่ </c:v>
                </c:pt>
                <c:pt idx="4">
                  <c:v>สามล้อเครื่อง   </c:v>
                </c:pt>
                <c:pt idx="5">
                  <c:v>รถบรรทุก </c:v>
                </c:pt>
                <c:pt idx="6">
                  <c:v>รถโดยสารใหญ่ (บัส</c:v>
                </c:pt>
                <c:pt idx="7">
                  <c:v>รถจักรยาน </c:v>
                </c:pt>
              </c:strCache>
            </c:strRef>
          </c:cat>
          <c:val>
            <c:numRef>
              <c:f>'report (20)'!$K$2:$K$9</c:f>
              <c:numCache>
                <c:formatCode>0.00</c:formatCode>
                <c:ptCount val="8"/>
                <c:pt idx="0">
                  <c:v>76.19047619047619</c:v>
                </c:pt>
                <c:pt idx="1">
                  <c:v>11.904761904761903</c:v>
                </c:pt>
                <c:pt idx="2">
                  <c:v>2.3809523809523809</c:v>
                </c:pt>
                <c:pt idx="3">
                  <c:v>2.3809523809523809</c:v>
                </c:pt>
                <c:pt idx="4">
                  <c:v>2.3809523809523809</c:v>
                </c:pt>
                <c:pt idx="5">
                  <c:v>2.3809523809523809</c:v>
                </c:pt>
                <c:pt idx="6">
                  <c:v>2.3809523809523809</c:v>
                </c:pt>
                <c:pt idx="7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8-47FB-87D7-C3DE452E4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98729088"/>
        <c:axId val="198743552"/>
      </c:barChart>
      <c:catAx>
        <c:axId val="198729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ประเภทพาหนะ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1133965134478234"/>
              <c:y val="0.9382620315105241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th-TH"/>
          </a:p>
        </c:txPr>
        <c:crossAx val="198743552"/>
        <c:crosses val="autoZero"/>
        <c:auto val="1"/>
        <c:lblAlgn val="ctr"/>
        <c:lblOffset val="100"/>
        <c:noMultiLvlLbl val="0"/>
      </c:catAx>
      <c:valAx>
        <c:axId val="1987435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th-TH" sz="1800" dirty="0"/>
                  <a:t>สัดส่วน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1.2560129771156029E-2"/>
              <c:y val="0.3832997955269127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th-TH"/>
          </a:p>
        </c:txPr>
        <c:crossAx val="198729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312AC-C097-4248-B10D-BE2DF2F950BC}" type="datetimeFigureOut">
              <a:rPr lang="th-TH" smtClean="0"/>
              <a:pPr/>
              <a:t>09/04/62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2F26B-FAF2-4C40-93B7-1E631A8EBC3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619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วัตถุประสงค์ของการสอบสวนการบาดเจ็บคือ</a:t>
            </a:r>
          </a:p>
          <a:p>
            <a:r>
              <a:rPr lang="en-US" dirty="0"/>
              <a:t>1</a:t>
            </a:r>
            <a:r>
              <a:rPr lang="th-TH" dirty="0"/>
              <a:t>เพื่อให้ทราบสาเหตุ</a:t>
            </a:r>
            <a:r>
              <a:rPr lang="th-TH" baseline="0" dirty="0"/>
              <a:t> ปัจจัย และปัญหา ทั้งก่อนเกิดเหตุ ช่วงเกิดเหตุ หลังเกิดเหตุ  ครอบคลุมทั้งด้าน คน รถ ถนน </a:t>
            </a:r>
          </a:p>
          <a:p>
            <a:r>
              <a:rPr lang="en-US" baseline="0" dirty="0"/>
              <a:t>2 </a:t>
            </a:r>
            <a:r>
              <a:rPr lang="th-TH" baseline="0" dirty="0"/>
              <a:t>เพื่อให้มีข้อมูลไปวางแผนป้องกันการบาดเจ็บจากอุบัติเหตุ ทั้งภายในกระบวนการด้านสาธารณสุขเอง คือการบริการการแพทย์ฉุกเฉินและการรักษา</a:t>
            </a:r>
          </a:p>
          <a:p>
            <a:r>
              <a:rPr lang="th-TH" baseline="0" dirty="0"/>
              <a:t>    และร่วมกับหน่วยงานอื่นๆ ในด้านการลดปัจจัยเสี่ยง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C96BE-6044-4D06-AF34-4F13962BB6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56" indent="-228556"/>
            <a:r>
              <a:rPr lang="th-TH" dirty="0"/>
              <a:t>ความแตกต่างทางกระบวนการ</a:t>
            </a:r>
            <a:r>
              <a:rPr lang="th-TH" baseline="0" dirty="0"/>
              <a:t> วิชาการและคดี  และความร่วมมือ</a:t>
            </a:r>
            <a:endParaRPr lang="th-TH" dirty="0"/>
          </a:p>
          <a:p>
            <a:pPr marL="228556" indent="-228556">
              <a:buAutoNum type="arabicPeriod"/>
            </a:pPr>
            <a:r>
              <a:rPr lang="th-TH" dirty="0"/>
              <a:t>การพัฒนางานสอบสวนแบบ</a:t>
            </a:r>
            <a:r>
              <a:rPr lang="th-TH" dirty="0" err="1"/>
              <a:t>บูรณา</a:t>
            </a:r>
            <a:r>
              <a:rPr lang="th-TH" dirty="0"/>
              <a:t>การ จะดำเนินการเป็นระบบภายใต้อนุกรรมการที่ </a:t>
            </a:r>
            <a:r>
              <a:rPr lang="en-US" dirty="0"/>
              <a:t>6</a:t>
            </a:r>
            <a:r>
              <a:rPr lang="th-TH" baseline="0" dirty="0"/>
              <a:t> ด้านพัฒนาระบบข้อมูล</a:t>
            </a:r>
          </a:p>
          <a:p>
            <a:pPr marL="228556" indent="-228556">
              <a:buAutoNum type="arabicPeriod"/>
            </a:pPr>
            <a:r>
              <a:rPr lang="th-TH" baseline="0" dirty="0"/>
              <a:t>โดยเน้นไปที่การสอบสวนเพื่อพัฒนาองค์ความรู้ทางด้านวิชาการ และทำข้อเสนอสู่นโยบาย ผ่านทาง </a:t>
            </a:r>
            <a:r>
              <a:rPr lang="th-TH" baseline="0" dirty="0" err="1"/>
              <a:t>ศปถ</a:t>
            </a:r>
            <a:endParaRPr lang="th-TH" baseline="0" dirty="0"/>
          </a:p>
          <a:p>
            <a:pPr marL="228556" indent="-228556">
              <a:buAutoNum type="arabicPeriod"/>
            </a:pPr>
            <a:r>
              <a:rPr lang="th-TH" baseline="0" dirty="0"/>
              <a:t>ส่วนการสอบสวนโดยตำรวจ จะเน้นไปทางด้านการทำคดีก่อน </a:t>
            </a:r>
          </a:p>
          <a:p>
            <a:pPr marL="228556" indent="-228556">
              <a:buAutoNum type="arabicPeriod"/>
            </a:pPr>
            <a:r>
              <a:rPr lang="th-TH" baseline="0" dirty="0"/>
              <a:t>แต่ในแง่วิชาการ หากมีข้อมูลที่สามารถแลกเปลี่ยนกันได้ก็จะดำเนินการร่วมกัน  ข้อมูลส่วนคดีที่ไม่อาจเปิดเผยได้ ทีมวิชาการจะไม่เข้าไปแทรกแซง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C784-B6EF-419C-AA99-D16ECCB116D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</a:t>
            </a:r>
            <a:r>
              <a:rPr lang="th-TH" dirty="0"/>
              <a:t>ทีมสอบสวนสาธารณสุข</a:t>
            </a:r>
            <a:r>
              <a:rPr lang="th-TH" baseline="0" dirty="0"/>
              <a:t> จะเน้นไปที่ข้อมูลด้านคนและปัจจัยที่ก่อให้เกิดการบาดเจ็บ</a:t>
            </a:r>
            <a:r>
              <a:rPr lang="en-US" baseline="0" dirty="0"/>
              <a:t>/</a:t>
            </a:r>
            <a:r>
              <a:rPr lang="th-TH" baseline="0" dirty="0"/>
              <a:t>เสียชีวิต เป็นหลัก แต่จำเป็นต้องมีข้อมูลด้าน รถและถนน บางส่วนเพื่อนำมาเชื่อมโยงกัน</a:t>
            </a:r>
            <a:endParaRPr lang="en-US" baseline="0" dirty="0"/>
          </a:p>
          <a:p>
            <a:r>
              <a:rPr lang="en-US" baseline="0" dirty="0"/>
              <a:t>2.</a:t>
            </a:r>
            <a:r>
              <a:rPr lang="th-TH" baseline="0" dirty="0"/>
              <a:t> ข้อมูลรายละเอียดเชิงลึก ส่วน รถและถนน จะเป็นส่วนที่ผู้เชี่ยวชาญในด้านนั้นๆ เช่น ขนส่งและกรมทางเป็นผู้สอบสวนหาข้อมูล</a:t>
            </a:r>
          </a:p>
          <a:p>
            <a:r>
              <a:rPr lang="en-US" baseline="0" dirty="0"/>
              <a:t>3. </a:t>
            </a:r>
            <a:r>
              <a:rPr lang="th-TH" baseline="0" dirty="0"/>
              <a:t>เมื่อทั้งสามส่วนมาประกอบกัน จะทำให้ได้ข้อมูลเชิงลึกครบถ้วน</a:t>
            </a:r>
          </a:p>
          <a:p>
            <a:r>
              <a:rPr lang="en-US" baseline="0" dirty="0"/>
              <a:t>4.</a:t>
            </a:r>
            <a:r>
              <a:rPr lang="th-TH" baseline="0" dirty="0"/>
              <a:t> ปัจจุบันทีมสอบสวน</a:t>
            </a:r>
            <a:r>
              <a:rPr lang="th-TH" baseline="0" dirty="0" err="1"/>
              <a:t>บูรณา</a:t>
            </a:r>
            <a:r>
              <a:rPr lang="th-TH" baseline="0" dirty="0"/>
              <a:t>การ มีการดำเนินการพัฒนาในระดับส่วนกลางก่อน  แต่หากพื้นที่ใดมีความพร้อม สามารถดำเนินการในลักษณะนี้ได้เช่นเดียวกัน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138E3-4623-481A-B082-4E86D2D124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09/04/62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09/04/62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09/04/62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DEB2AA-D4ED-425D-ACBA-0A4C89608BF1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462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09/04/62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09/04/62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09/04/62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09/04/62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09/04/62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09/04/62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09/04/62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09/04/62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008A-D7B0-4147-992B-31FC1BED70FE}" type="datetimeFigureOut">
              <a:rPr lang="th-TH" smtClean="0"/>
              <a:pPr/>
              <a:t>09/04/62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512168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การสอบสวนการบาดเจ็บจากอุบัติเหตุทางถนน</a:t>
            </a:r>
          </a:p>
        </p:txBody>
      </p:sp>
      <p:pic>
        <p:nvPicPr>
          <p:cNvPr id="3" name="Picture 2" descr="C:\Users\Kitsana\Downloads\Global-Research-Businessman-Strategy-Illustration-Concept\1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t="21987" r="13775" b="24688"/>
          <a:stretch/>
        </p:blipFill>
        <p:spPr bwMode="auto">
          <a:xfrm>
            <a:off x="1043610" y="2060849"/>
            <a:ext cx="4580055" cy="32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360985" y="5733257"/>
            <a:ext cx="7488832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นายกฤษณะ  สุกาวงค์ </a:t>
            </a:r>
          </a:p>
          <a:p>
            <a:pPr algn="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สำนักงานป้องกันควบคุมโรคที่ 8 จ.อุดรธานี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52728" b="3434"/>
          <a:stretch/>
        </p:blipFill>
        <p:spPr>
          <a:xfrm>
            <a:off x="6732240" y="1922337"/>
            <a:ext cx="1907704" cy="33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40960" cy="10081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การป้องกันควบคุมการบาดเจ็บและเสียชีวิต จากอุบัติเหตุทางถนน โดยใช้ประโยชน์จากปัจจัยสามทางระบาดวิทยา ของการบาดเจ็บ </a:t>
            </a:r>
          </a:p>
        </p:txBody>
      </p:sp>
      <p:sp>
        <p:nvSpPr>
          <p:cNvPr id="4" name="สามเหลี่ยมหน้าจั่ว 3"/>
          <p:cNvSpPr/>
          <p:nvPr/>
        </p:nvSpPr>
        <p:spPr>
          <a:xfrm>
            <a:off x="3779912" y="3645024"/>
            <a:ext cx="1728192" cy="122413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2060819" y="3645024"/>
            <a:ext cx="517547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ามเหลี่ยมหน้าจั่ว 8"/>
          <p:cNvSpPr/>
          <p:nvPr/>
        </p:nvSpPr>
        <p:spPr>
          <a:xfrm>
            <a:off x="2060817" y="2398969"/>
            <a:ext cx="1728192" cy="122413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ามเหลี่ยมหน้าจั่ว 11"/>
          <p:cNvSpPr/>
          <p:nvPr/>
        </p:nvSpPr>
        <p:spPr>
          <a:xfrm>
            <a:off x="5508104" y="2394636"/>
            <a:ext cx="1728192" cy="122413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Content Placeholder 10"/>
          <p:cNvSpPr>
            <a:spLocks noGrp="1"/>
          </p:cNvSpPr>
          <p:nvPr>
            <p:ph sz="half" idx="4294967295"/>
          </p:nvPr>
        </p:nvSpPr>
        <p:spPr>
          <a:xfrm>
            <a:off x="7171993" y="1276370"/>
            <a:ext cx="1951048" cy="503295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Host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การเพิ่มความต้านทานให้แก่คน (ลดความไว) ได้แก่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การให้ความรู้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การใช้อุปกรณ์ป้องกัน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การออกกำลังกาย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การพักผ่อน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ลดการเข้าถึง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Alc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Content Placeholder 10"/>
          <p:cNvSpPr>
            <a:spLocks noGrp="1"/>
          </p:cNvSpPr>
          <p:nvPr>
            <p:ph sz="half" idx="4294967295"/>
          </p:nvPr>
        </p:nvSpPr>
        <p:spPr>
          <a:xfrm>
            <a:off x="226128" y="2564904"/>
            <a:ext cx="2185632" cy="169218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Energy agent</a:t>
            </a:r>
          </a:p>
          <a:p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ลดปริมาณพลังงาน</a:t>
            </a:r>
          </a:p>
          <a:p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จำกัดความเร็ว </a:t>
            </a:r>
          </a:p>
          <a:p>
            <a:endParaRPr lang="th-TH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Content Placeholder 10"/>
          <p:cNvSpPr>
            <a:spLocks noGrp="1"/>
          </p:cNvSpPr>
          <p:nvPr>
            <p:ph sz="half" idx="4294967295"/>
          </p:nvPr>
        </p:nvSpPr>
        <p:spPr>
          <a:xfrm>
            <a:off x="1691680" y="4581128"/>
            <a:ext cx="2592288" cy="208823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Environment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ปรับปรุงสภาพถนน/สภาพแวดล้อม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จัดการจุดเสี่ยง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Content Placeholder 10"/>
          <p:cNvSpPr>
            <a:spLocks noGrp="1"/>
          </p:cNvSpPr>
          <p:nvPr>
            <p:ph sz="half" idx="4294967295"/>
          </p:nvPr>
        </p:nvSpPr>
        <p:spPr>
          <a:xfrm>
            <a:off x="3789011" y="980728"/>
            <a:ext cx="1935119" cy="237626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Vehicle </a:t>
            </a:r>
          </a:p>
          <a:p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ปรับปรุงยานพาหนะให้เหมาะสม</a:t>
            </a:r>
          </a:p>
        </p:txBody>
      </p:sp>
    </p:spTree>
    <p:extLst>
      <p:ext uri="{BB962C8B-B14F-4D97-AF65-F5344CB8AC3E}">
        <p14:creationId xmlns:p14="http://schemas.microsoft.com/office/powerpoint/2010/main" val="31239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914399"/>
            <a:ext cx="7239000" cy="609100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ศูนย์อำนวยการความปลอดภัยทางถนน   (ศปถ) </a:t>
            </a:r>
          </a:p>
        </p:txBody>
      </p:sp>
      <p:graphicFrame>
        <p:nvGraphicFramePr>
          <p:cNvPr id="7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5763"/>
              </p:ext>
            </p:extLst>
          </p:nvPr>
        </p:nvGraphicFramePr>
        <p:xfrm>
          <a:off x="304803" y="1689967"/>
          <a:ext cx="8458199" cy="252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27"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                            5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เสาหลัก (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6 </a:t>
                      </a:r>
                      <a:r>
                        <a:rPr lang="th-TH" sz="2800" baseline="0" dirty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คณะ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อนุกรรมการ</a:t>
                      </a:r>
                      <a:r>
                        <a:rPr lang="th-TH" sz="2800" baseline="0" dirty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)</a:t>
                      </a:r>
                      <a:endParaRPr lang="th-TH" sz="2800" dirty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3" marB="4570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bg1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3" marB="4570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Pillar 1</a:t>
                      </a:r>
                    </a:p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ปภ</a:t>
                      </a:r>
                      <a:r>
                        <a:rPr lang="th-TH" sz="1900" b="1" dirty="0">
                          <a:solidFill>
                            <a:schemeClr val="bg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.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3" marB="4570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Pillar 2</a:t>
                      </a:r>
                      <a:endParaRPr lang="th-TH" sz="2000" b="1" dirty="0"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algn="ctr"/>
                      <a:r>
                        <a:rPr lang="th-TH" sz="2400" b="0" dirty="0"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ทางหลวง</a:t>
                      </a:r>
                      <a:endParaRPr lang="en-US" sz="2400" b="0" dirty="0"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3" marB="45703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CC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Pillar 3</a:t>
                      </a:r>
                    </a:p>
                    <a:p>
                      <a:pPr algn="ctr"/>
                      <a:r>
                        <a:rPr lang="th-TH" sz="2400" b="0" dirty="0">
                          <a:solidFill>
                            <a:srgbClr val="FFFFCC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ขนส่งทางบก</a:t>
                      </a:r>
                      <a:endParaRPr lang="en-US" sz="2400" b="0" dirty="0">
                        <a:solidFill>
                          <a:srgbClr val="FFFFCC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3" marB="4570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Pillar 4</a:t>
                      </a:r>
                    </a:p>
                    <a:p>
                      <a:pPr algn="ctr"/>
                      <a:r>
                        <a:rPr lang="th-TH" sz="2400" b="0" dirty="0"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สตช.</a:t>
                      </a:r>
                      <a:endParaRPr lang="en-US" sz="2400" b="0" dirty="0"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3" marB="45703">
                    <a:solidFill>
                      <a:srgbClr val="8FC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Pillar 5</a:t>
                      </a:r>
                    </a:p>
                    <a:p>
                      <a:pPr algn="ctr"/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สธ.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3" marB="4570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baseline="0" dirty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อนุ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6</a:t>
                      </a:r>
                    </a:p>
                    <a:p>
                      <a:pPr algn="ctr"/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กรม คร.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3" marB="45703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0" i="0" dirty="0">
                          <a:solidFill>
                            <a:schemeClr val="bg1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การบริหารจัดการความปลอดภัย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0" i="0" dirty="0">
                          <a:solidFill>
                            <a:schemeClr val="bg1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ทางถนน </a:t>
                      </a:r>
                    </a:p>
                  </a:txBody>
                  <a:tcPr marT="45703" marB="4570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ถนนและ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การสัญจร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อย่างปลอดภัย</a:t>
                      </a:r>
                      <a:endParaRPr lang="th-TH" sz="2000" b="1" i="0" dirty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3" marB="45703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dirty="0">
                          <a:solidFill>
                            <a:schemeClr val="bg1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ยานพาหนะปลอดภัย </a:t>
                      </a:r>
                      <a:endParaRPr lang="th-TH" sz="2400" b="1" i="0" dirty="0">
                        <a:solidFill>
                          <a:schemeClr val="bg1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algn="ctr"/>
                      <a:endParaRPr lang="th-TH" sz="2400" b="0" dirty="0">
                        <a:solidFill>
                          <a:srgbClr val="FFFFCC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3" marB="4570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dirty="0">
                          <a:solidFill>
                            <a:schemeClr val="bg1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ผู้ใช้รถใช้ถนนปลอดภัย</a:t>
                      </a:r>
                    </a:p>
                    <a:p>
                      <a:pPr algn="ctr"/>
                      <a:endParaRPr lang="th-TH" sz="1900" b="0" dirty="0"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3" marB="45703">
                    <a:solidFill>
                      <a:srgbClr val="8FCC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การตอบสนองหลังเกิดอุบัติเหตุ</a:t>
                      </a:r>
                    </a:p>
                  </a:txBody>
                  <a:tcPr marT="45703" marB="4570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พัฒนาระบบข้อมูล </a:t>
                      </a:r>
                      <a:endParaRPr lang="th-TH" sz="2000" b="1" i="0" dirty="0">
                        <a:solidFill>
                          <a:schemeClr val="tx1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3" marB="45703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3528" y="80519"/>
            <a:ext cx="84249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โครงสร้างการสอบสวนเชิงลึก “อุบัติเหตุทางถนน”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847805" y="4342606"/>
            <a:ext cx="457200" cy="1588"/>
          </a:xfrm>
          <a:prstGeom prst="straightConnector1">
            <a:avLst/>
          </a:prstGeom>
          <a:ln w="5715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81400" y="4572003"/>
            <a:ext cx="5486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Core team </a:t>
            </a:r>
            <a:r>
              <a:rPr lang="th-TH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สอบสวนเชิงลึกอุบัติเหตุ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366274"/>
              </p:ext>
            </p:extLst>
          </p:nvPr>
        </p:nvGraphicFramePr>
        <p:xfrm>
          <a:off x="3962400" y="5334000"/>
          <a:ext cx="51054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ถนน</a:t>
                      </a:r>
                      <a:endParaRPr lang="en-US" sz="3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รถ</a:t>
                      </a:r>
                      <a:endParaRPr lang="en-US" sz="3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endParaRPr lang="en-US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ทางหลวง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??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ขนส่ง</a:t>
                      </a:r>
                      <a:endParaRPr lang="en-US" sz="3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สธ</a:t>
                      </a:r>
                      <a:endParaRPr lang="en-US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434701" y="5399781"/>
            <a:ext cx="2576346" cy="10772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ตำรวจ </a:t>
            </a:r>
            <a:r>
              <a:rPr lang="th-TH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(คดี )</a:t>
            </a:r>
            <a:endParaRPr lang="th-TH" sz="28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ระบบสอบสวนของตำรวจ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200400" y="5867402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410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823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แนวทางการสอบสวนการบาดเจ็บและอุบัติเหตุ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29983"/>
              </p:ext>
            </p:extLst>
          </p:nvPr>
        </p:nvGraphicFramePr>
        <p:xfrm>
          <a:off x="4000765" y="1843512"/>
          <a:ext cx="4640636" cy="577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2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80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รถ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ถนน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การบาดเจ็บ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8093" y="6096003"/>
            <a:ext cx="4911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ทีมสอบสวน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(เครือข่ายอุบัติเหตุ)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8" y="1268760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เครือข่ายสาธารณสุข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2687" y="3284984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กรมทางหลวง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83745" y="3573016"/>
            <a:ext cx="0" cy="18596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60986" y="3573016"/>
            <a:ext cx="0" cy="18596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21660" y="4457702"/>
            <a:ext cx="0" cy="9749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83793"/>
              </p:ext>
            </p:extLst>
          </p:nvPr>
        </p:nvGraphicFramePr>
        <p:xfrm>
          <a:off x="611560" y="2996952"/>
          <a:ext cx="4032448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รถ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ถนน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671737"/>
              </p:ext>
            </p:extLst>
          </p:nvPr>
        </p:nvGraphicFramePr>
        <p:xfrm>
          <a:off x="3131840" y="3843536"/>
          <a:ext cx="345638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รถ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ถนน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84200" y="2420888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ตำรวจ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5273" y="2401724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ขนส่ง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0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609428"/>
              </p:ext>
            </p:extLst>
          </p:nvPr>
        </p:nvGraphicFramePr>
        <p:xfrm>
          <a:off x="540668" y="5518196"/>
          <a:ext cx="7887157" cy="577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1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80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รถ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ถนน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การบาดเจ็บ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6" name="Straight Arrow Connector 14"/>
          <p:cNvCxnSpPr/>
          <p:nvPr/>
        </p:nvCxnSpPr>
        <p:spPr>
          <a:xfrm>
            <a:off x="7328004" y="2420888"/>
            <a:ext cx="0" cy="30117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4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เกณฑ์การแจ้งเหตุการณ์และสอบสวนการบาดเจ็บ</a:t>
            </a:r>
            <a:b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จากอุบัติเหตุจราจร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925143"/>
          </a:xfrm>
        </p:spPr>
        <p:txBody>
          <a:bodyPr>
            <a:normAutofit lnSpcReduction="10000"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ทีมสอบสวนระดับประเทศ และระดับเขต</a:t>
            </a:r>
          </a:p>
          <a:p>
            <a:pPr marL="457200" lvl="1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เสียชีวิตตั้งแต่ 4 รายขึ้นไป </a:t>
            </a:r>
          </a:p>
          <a:p>
            <a:pPr marL="457200" lvl="1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บาดเจ็บตั้งแต่ 10 รายขึ้นไป</a:t>
            </a:r>
          </a:p>
          <a:p>
            <a:pPr marL="457200" lvl="1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เสียชีวิตและบาดเจ็บรวมกัน ตั้งแต่ 5 รายขึ้นไป </a:t>
            </a:r>
          </a:p>
          <a:p>
            <a:pPr marL="457200" lvl="1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4) เหตุการณ์ที่น่าสนใจ เกิดซ้ำตั้งแต่ 3-5 เหตุการณ์ต่อเดือน </a:t>
            </a:r>
          </a:p>
          <a:p>
            <a:pPr marL="1200150" lvl="2" indent="-342900">
              <a:buFont typeface="Wingdings" pitchFamily="2" charset="2"/>
              <a:buChar char="Ø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รถโดยสารสาธารณะ </a:t>
            </a:r>
          </a:p>
          <a:p>
            <a:pPr marL="1200150" lvl="2" indent="-342900">
              <a:buFont typeface="Wingdings" pitchFamily="2" charset="2"/>
              <a:buChar char="Ø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รถตู้ </a:t>
            </a:r>
          </a:p>
          <a:p>
            <a:pPr marL="1200150" lvl="2" indent="-342900">
              <a:buFont typeface="Wingdings" pitchFamily="2" charset="2"/>
              <a:buChar char="Ø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รถนักเรียน </a:t>
            </a:r>
          </a:p>
          <a:p>
            <a:pPr marL="1200150" lvl="2" indent="-342900">
              <a:buFont typeface="Wingdings" pitchFamily="2" charset="2"/>
              <a:buChar char="Ø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รถยนต์กระบะ (มีผู้โดยสารท้ายกระบะ) </a:t>
            </a:r>
          </a:p>
          <a:p>
            <a:pPr marL="1200150" lvl="2" indent="-342900">
              <a:buFont typeface="Wingdings" pitchFamily="2" charset="2"/>
              <a:buChar char="Ø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 ที่ได้รับมอบหมาย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70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เกณฑ์การแจ้งเหตุการณ์ และสอบสวนการบาดเจ็บ</a:t>
            </a:r>
            <a:b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จากอุบัติเหตุทางถนน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ทีมสอบสวนระดับจังหวัด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1)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เสียชีวิตตั้งแต่ 2 รายขึ้นไป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2)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บาดเจ็บตั้งแต่ 10 รายขึ้นไป หรือมีผู้เสียชีวิตและบาดเจ็บรวมกัน ตั้งแต่ 5 รายขึ้นไป 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3)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เหตุการณ์ที่น่าสนใจ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เกิดซ้ำตั้งแต่ 3-5 เหตุการณ์ต่อเดือน เช่น รถโดยสารสาธารณะ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รถตู้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รถนักเรียน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รถกระบะที่มีผู้โดยสารท้ายกระบะ 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4) รถพยาบาล 1 เหตุการณ์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5) รถขนสารเคมี วัตถุอันตราย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6) จุดเกิดเหตุทำให้มีบาดเจ็บหรือเสียชีวิต มากกว่า 2 ครั้ง ในเวลาเดียวกัน 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	จุดอันตราย หมายถึง ระยะทางบนถนนสายเดียวกัน ห่างไม่เกิน 200-300 เมตร 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7) รถจักรยานยนต์ กรณีเสียชีวิตแม้รายเดียว/ บาดเจ็บ ตั้งแต่ 3 ราย / บาดเจ็บ+เสียชีวิต ตั้งแต่ 3 ราย หรือเกิดที่เดิมซ้ำๆ 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8) กรณีรถราชการ รถหน่วยงานและบุคลากรสาธารณสุข</a:t>
            </a:r>
          </a:p>
        </p:txBody>
      </p:sp>
    </p:spTree>
    <p:extLst>
      <p:ext uri="{BB962C8B-B14F-4D97-AF65-F5344CB8AC3E}">
        <p14:creationId xmlns:p14="http://schemas.microsoft.com/office/powerpoint/2010/main" val="362546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81128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ทีมสอบสวนระดับอำเภอ</a:t>
            </a:r>
          </a:p>
          <a:p>
            <a:pPr marL="457200" lvl="1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1) เสียชีวิตทุกราย</a:t>
            </a:r>
          </a:p>
          <a:p>
            <a:pPr marL="457200" lvl="1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2) เหตุการณ์ที่น่าสนใจ เกิดซ้ำตั้งแต่ 2-3 เหตุการณ์ต่อเดือน </a:t>
            </a:r>
          </a:p>
          <a:p>
            <a:pPr marL="1200150" lvl="2" indent="-342900">
              <a:buFont typeface="Wingdings" pitchFamily="2" charset="2"/>
              <a:buChar char="Ø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รถโดยสารสาธารณะ </a:t>
            </a:r>
          </a:p>
          <a:p>
            <a:pPr marL="1200150" lvl="2" indent="-342900">
              <a:buFont typeface="Wingdings" pitchFamily="2" charset="2"/>
              <a:buChar char="Ø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รถตู้ </a:t>
            </a:r>
          </a:p>
          <a:p>
            <a:pPr marL="1200150" lvl="2" indent="-342900">
              <a:buFont typeface="Wingdings" pitchFamily="2" charset="2"/>
              <a:buChar char="Ø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รถนักเรียน </a:t>
            </a:r>
          </a:p>
          <a:p>
            <a:pPr marL="1200150" lvl="2" indent="-342900">
              <a:buFont typeface="Wingdings" pitchFamily="2" charset="2"/>
              <a:buChar char="Ø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รถยนต์กระบะ (มีผู้โดยสารท้ายกระบะ) </a:t>
            </a:r>
          </a:p>
          <a:p>
            <a:pPr marL="1200150" lvl="2" indent="-342900">
              <a:buFont typeface="Wingdings" pitchFamily="2" charset="2"/>
              <a:buChar char="Ø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 ที่ได้รับมอบหมาย</a:t>
            </a:r>
          </a:p>
          <a:p>
            <a:pPr marL="457200" lvl="1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3) ปฏิบัติงานร่วมสอบสวนกับทีมทุกระดับ</a:t>
            </a: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เกณฑ์การแจ้งเหตุการณ์ และสอบสวนการบาดเจ็บ</a:t>
            </a:r>
            <a:b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จากอุบัติเหตุทางถนน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962608" y="6219598"/>
            <a:ext cx="7315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“ออกปฏิบัติการสอบสวนหลังได้รับแจ้งภายใน 48 ชั่วโมง” </a:t>
            </a:r>
          </a:p>
        </p:txBody>
      </p:sp>
    </p:spTree>
    <p:extLst>
      <p:ext uri="{BB962C8B-B14F-4D97-AF65-F5344CB8AC3E}">
        <p14:creationId xmlns:p14="http://schemas.microsoft.com/office/powerpoint/2010/main" val="136360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412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ขั้นตอนการสอบสวน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12168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การเตรียมทีมปฏิบัติการ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JIT/ SRRT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ยืนยันการวินิจฉัย และยืนยันการระบาด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ค้นหาผู้ป่วย/บาดเจ็บเพิ่มเติม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การศึกษาระบาดวิทยาเชิงพรรณนา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สร้างสมมติฐาน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การศึกษาระบาดวิทยาเชิงวิเคราะห์ (ถ้ามี)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การศึกษาเพิ่มเติม (การศึกษาสิ่งแวดล้อม ยานพานะ การเก็บตัวอย่าง)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กำหนดมาตรการป้องกันควบคุมอุบัติเหตุ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การคืนข้อมูล ติดตาม และประเมินผลมาตรการ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7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การเตรียมทีม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 และรวบรวมข้อมูลที่จำเป็น (เกิดอะไร ที่ไหน เมื่อไหร่ เกิดกับกลุ่มใด และจะดำเนินการอย่างไร)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ประสานเครือข่ายสอบสวนการบาดเจ็บจากอุบัติเหตุทางถนน ในพื้นที่ 5 เสาหลัก + กรมควบคุมโรค (สคร.8) 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เตรียมวัสดุอุปกรณ์ 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อุปกรณ์เพื่อความปลอดภัย  ได้แก่ เสื้อสะท้อนแสง กรวยจราจร รถยนต์ 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อุปกรณ์การวัด ได้แก่ ตลับเมตรยาว เทปวัด ไม้วัดระยะ 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อุปกรณ์บันทึก  ได้แก่ กล้องถ่ายรูป  แบบสอบสวน  เครื่องบันทึกเสียง </a:t>
            </a:r>
            <a:endParaRPr 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63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ยืนยันการเกิดอุบัติเหตุ และยืนยันการระบาด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ช่องทางการรายงาน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การแจ้งข่าวจากเครือข่าย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EMS,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ข่าว,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ER,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รพ., สสจ.,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Facebook, Line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เข้าเกณฑ์สอบสวน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23809" r="39538" b="16271"/>
          <a:stretch/>
        </p:blipFill>
        <p:spPr bwMode="auto">
          <a:xfrm>
            <a:off x="2915816" y="2962448"/>
            <a:ext cx="6120680" cy="385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21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เก็บรวบรวมข้อมูลผู้ป่วย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ข้อมูลทั่วไป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Age, gender, race, occupation 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ข้อมูลทางคลินิก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อาการ ลักษณะการบาดเจ็บ วัน เวลาที่ได้รับบาดเจ็บ วัน เวลาที่เสียชีวิต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ผลตรวจร่างกาย 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ปัจจัยเสี่ยงและปัจจัยป้องกัน </a:t>
            </a:r>
          </a:p>
          <a:p>
            <a:pPr lvl="1">
              <a:buFont typeface="Wingdings" pitchFamily="2" charset="2"/>
              <a:buChar char="Ø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ประเภทของการเดินทาง (ขับ ซ้อน นั่งท้ายกระบะ เดิน) </a:t>
            </a:r>
          </a:p>
          <a:p>
            <a:pPr lvl="1">
              <a:buFont typeface="Wingdings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การสวมใส่อุปกรณ์ป้องกันร่างกาย </a:t>
            </a:r>
          </a:p>
          <a:p>
            <a:pPr lvl="1">
              <a:buFont typeface="Wingdings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การพักผ่อน ความชำนาญเส้นทาง </a:t>
            </a:r>
          </a:p>
          <a:p>
            <a:pPr lvl="1">
              <a:buFont typeface="Wingdings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การดื่มสุราก่อนขับ/เดินทาง </a:t>
            </a:r>
          </a:p>
        </p:txBody>
      </p:sp>
    </p:spTree>
    <p:extLst>
      <p:ext uri="{BB962C8B-B14F-4D97-AF65-F5344CB8AC3E}">
        <p14:creationId xmlns:p14="http://schemas.microsoft.com/office/powerpoint/2010/main" val="35054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648"/>
            <a:ext cx="8520112" cy="838200"/>
          </a:xfrm>
          <a:solidFill>
            <a:schemeClr val="bg1"/>
          </a:solidFill>
        </p:spPr>
        <p:txBody>
          <a:bodyPr/>
          <a:lstStyle/>
          <a:p>
            <a:r>
              <a:rPr lang="af-ZA" sz="4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ระบาดวิทยา</a:t>
            </a:r>
            <a:r>
              <a:rPr lang="en-US" sz="4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(Epidemiology</a:t>
            </a:r>
            <a:r>
              <a:rPr lang="af-ZA" sz="4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800" b="1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3025" y="1607347"/>
            <a:ext cx="8574843" cy="4656486"/>
            <a:chOff x="368784" y="1916114"/>
            <a:chExt cx="8574843" cy="4656485"/>
          </a:xfrm>
        </p:grpSpPr>
        <p:sp>
          <p:nvSpPr>
            <p:cNvPr id="43011" name="Text Box 3"/>
            <p:cNvSpPr txBox="1">
              <a:spLocks noChangeArrowheads="1"/>
            </p:cNvSpPr>
            <p:nvPr/>
          </p:nvSpPr>
          <p:spPr bwMode="auto">
            <a:xfrm>
              <a:off x="368784" y="4001870"/>
              <a:ext cx="1908175" cy="646331"/>
            </a:xfrm>
            <a:prstGeom prst="rect">
              <a:avLst/>
            </a:prstGeom>
            <a:solidFill>
              <a:srgbClr val="FF99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th-TH" sz="36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ระบาดวิทยา</a:t>
              </a:r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2157413" y="2636839"/>
              <a:ext cx="3097212" cy="1295400"/>
              <a:chOff x="1359" y="1661"/>
              <a:chExt cx="1951" cy="816"/>
            </a:xfrm>
          </p:grpSpPr>
          <p:sp>
            <p:nvSpPr>
              <p:cNvPr id="43031" name="Text Box 5"/>
              <p:cNvSpPr txBox="1">
                <a:spLocks noChangeArrowheads="1"/>
              </p:cNvSpPr>
              <p:nvPr/>
            </p:nvSpPr>
            <p:spPr bwMode="auto">
              <a:xfrm>
                <a:off x="1359" y="1661"/>
                <a:ext cx="1951" cy="407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th-TH" sz="3600" b="1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การกระจายของโรค</a:t>
                </a:r>
              </a:p>
            </p:txBody>
          </p:sp>
          <p:sp>
            <p:nvSpPr>
              <p:cNvPr id="43032" name="AutoShape 6"/>
              <p:cNvSpPr>
                <a:spLocks noChangeArrowheads="1"/>
              </p:cNvSpPr>
              <p:nvPr/>
            </p:nvSpPr>
            <p:spPr bwMode="auto">
              <a:xfrm rot="-1999408">
                <a:off x="1429" y="2251"/>
                <a:ext cx="771" cy="2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2 w 21600"/>
                  <a:gd name="T13" fmla="*/ 5448 h 21600"/>
                  <a:gd name="T14" fmla="*/ 18911 w 21600"/>
                  <a:gd name="T15" fmla="*/ 161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981202" y="4800599"/>
              <a:ext cx="3457575" cy="1247775"/>
              <a:chOff x="1292" y="2734"/>
              <a:chExt cx="2178" cy="786"/>
            </a:xfrm>
          </p:grpSpPr>
          <p:sp>
            <p:nvSpPr>
              <p:cNvPr id="43029" name="Text Box 8"/>
              <p:cNvSpPr txBox="1">
                <a:spLocks noChangeArrowheads="1"/>
              </p:cNvSpPr>
              <p:nvPr/>
            </p:nvSpPr>
            <p:spPr bwMode="auto">
              <a:xfrm>
                <a:off x="1292" y="3113"/>
                <a:ext cx="2178" cy="407"/>
              </a:xfrm>
              <a:prstGeom prst="rect">
                <a:avLst/>
              </a:prstGeom>
              <a:solidFill>
                <a:srgbClr val="66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th-TH" sz="3600" b="1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ปัจจัยที่มีอิทธิพลต่อโรค</a:t>
                </a:r>
              </a:p>
            </p:txBody>
          </p:sp>
          <p:sp>
            <p:nvSpPr>
              <p:cNvPr id="43030" name="AutoShape 9"/>
              <p:cNvSpPr>
                <a:spLocks noChangeArrowheads="1"/>
              </p:cNvSpPr>
              <p:nvPr/>
            </p:nvSpPr>
            <p:spPr bwMode="auto">
              <a:xfrm rot="1714386">
                <a:off x="1454" y="2734"/>
                <a:ext cx="862" cy="2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3 w 21600"/>
                  <a:gd name="T13" fmla="*/ 5448 h 21600"/>
                  <a:gd name="T14" fmla="*/ 18894 w 21600"/>
                  <a:gd name="T15" fmla="*/ 161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5292725" y="1916114"/>
              <a:ext cx="2952750" cy="936625"/>
              <a:chOff x="3334" y="1207"/>
              <a:chExt cx="1860" cy="590"/>
            </a:xfrm>
          </p:grpSpPr>
          <p:sp>
            <p:nvSpPr>
              <p:cNvPr id="43027" name="Text Box 11"/>
              <p:cNvSpPr txBox="1">
                <a:spLocks noChangeArrowheads="1"/>
              </p:cNvSpPr>
              <p:nvPr/>
            </p:nvSpPr>
            <p:spPr bwMode="auto">
              <a:xfrm>
                <a:off x="3606" y="1207"/>
                <a:ext cx="1588" cy="368"/>
              </a:xfrm>
              <a:prstGeom prst="rect">
                <a:avLst/>
              </a:prstGeom>
              <a:solidFill>
                <a:srgbClr val="66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 err="1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เวลา</a:t>
                </a:r>
                <a:r>
                  <a:rPr lang="en-US" sz="3200" b="1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2800" b="1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(Time)</a:t>
                </a:r>
              </a:p>
            </p:txBody>
          </p:sp>
          <p:sp>
            <p:nvSpPr>
              <p:cNvPr id="43028" name="Line 12"/>
              <p:cNvSpPr>
                <a:spLocks noChangeShapeType="1"/>
              </p:cNvSpPr>
              <p:nvPr/>
            </p:nvSpPr>
            <p:spPr bwMode="auto">
              <a:xfrm flipV="1">
                <a:off x="3334" y="1480"/>
                <a:ext cx="226" cy="317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th-TH" sz="280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5292726" y="2997199"/>
              <a:ext cx="3024188" cy="584201"/>
              <a:chOff x="3334" y="1888"/>
              <a:chExt cx="1905" cy="368"/>
            </a:xfrm>
          </p:grpSpPr>
          <p:sp>
            <p:nvSpPr>
              <p:cNvPr id="43025" name="Text Box 14"/>
              <p:cNvSpPr txBox="1">
                <a:spLocks noChangeArrowheads="1"/>
              </p:cNvSpPr>
              <p:nvPr/>
            </p:nvSpPr>
            <p:spPr bwMode="auto">
              <a:xfrm>
                <a:off x="3651" y="1888"/>
                <a:ext cx="1588" cy="368"/>
              </a:xfrm>
              <a:prstGeom prst="rect">
                <a:avLst/>
              </a:prstGeom>
              <a:solidFill>
                <a:srgbClr val="33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 err="1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บุคคล</a:t>
                </a:r>
                <a:r>
                  <a:rPr lang="en-US" sz="3200" b="1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</a:t>
                </a:r>
                <a:r>
                  <a:rPr lang="en-US" sz="2800" b="1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(Person)</a:t>
                </a:r>
              </a:p>
            </p:txBody>
          </p:sp>
          <p:sp>
            <p:nvSpPr>
              <p:cNvPr id="43026" name="Line 15"/>
              <p:cNvSpPr>
                <a:spLocks noChangeShapeType="1"/>
              </p:cNvSpPr>
              <p:nvPr/>
            </p:nvSpPr>
            <p:spPr bwMode="auto">
              <a:xfrm>
                <a:off x="3334" y="1933"/>
                <a:ext cx="272" cy="181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th-TH" sz="280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5292726" y="3141665"/>
              <a:ext cx="3024188" cy="1447800"/>
              <a:chOff x="3334" y="1979"/>
              <a:chExt cx="1905" cy="912"/>
            </a:xfrm>
          </p:grpSpPr>
          <p:sp>
            <p:nvSpPr>
              <p:cNvPr id="43023" name="Text Box 17"/>
              <p:cNvSpPr txBox="1">
                <a:spLocks noChangeArrowheads="1"/>
              </p:cNvSpPr>
              <p:nvPr/>
            </p:nvSpPr>
            <p:spPr bwMode="auto">
              <a:xfrm>
                <a:off x="3651" y="2523"/>
                <a:ext cx="1588" cy="368"/>
              </a:xfrm>
              <a:prstGeom prst="rect">
                <a:avLst/>
              </a:prstGeom>
              <a:solidFill>
                <a:srgbClr val="FF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 err="1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สถานที่</a:t>
                </a:r>
                <a:r>
                  <a:rPr lang="en-US" sz="3200" b="1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</a:t>
                </a:r>
                <a:r>
                  <a:rPr lang="en-US" sz="2800" b="1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(Place)</a:t>
                </a:r>
              </a:p>
            </p:txBody>
          </p:sp>
          <p:sp>
            <p:nvSpPr>
              <p:cNvPr id="43024" name="Line 18"/>
              <p:cNvSpPr>
                <a:spLocks noChangeShapeType="1"/>
              </p:cNvSpPr>
              <p:nvPr/>
            </p:nvSpPr>
            <p:spPr bwMode="auto">
              <a:xfrm>
                <a:off x="3334" y="1979"/>
                <a:ext cx="272" cy="680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th-TH" sz="280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5581650" y="5948711"/>
              <a:ext cx="3361977" cy="623888"/>
              <a:chOff x="3516" y="3808"/>
              <a:chExt cx="2263" cy="393"/>
            </a:xfrm>
          </p:grpSpPr>
          <p:sp>
            <p:nvSpPr>
              <p:cNvPr id="43021" name="Text Box 23"/>
              <p:cNvSpPr txBox="1">
                <a:spLocks noChangeArrowheads="1"/>
              </p:cNvSpPr>
              <p:nvPr/>
            </p:nvSpPr>
            <p:spPr bwMode="auto">
              <a:xfrm>
                <a:off x="3807" y="3871"/>
                <a:ext cx="1972" cy="330"/>
              </a:xfrm>
              <a:prstGeom prst="rect">
                <a:avLst/>
              </a:prstGeom>
              <a:solidFill>
                <a:srgbClr val="33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th-TH" b="1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ปัจจัยเสี่ยง</a:t>
                </a:r>
                <a:r>
                  <a:rPr lang="en-US" b="1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(Risk factor)</a:t>
                </a:r>
              </a:p>
            </p:txBody>
          </p:sp>
          <p:sp>
            <p:nvSpPr>
              <p:cNvPr id="43022" name="Line 24"/>
              <p:cNvSpPr>
                <a:spLocks noChangeShapeType="1"/>
              </p:cNvSpPr>
              <p:nvPr/>
            </p:nvSpPr>
            <p:spPr bwMode="auto">
              <a:xfrm>
                <a:off x="3516" y="3808"/>
                <a:ext cx="272" cy="181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th-TH" sz="280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5581650" y="5049840"/>
              <a:ext cx="2952750" cy="611189"/>
              <a:chOff x="3334" y="1186"/>
              <a:chExt cx="1860" cy="385"/>
            </a:xfrm>
          </p:grpSpPr>
          <p:sp>
            <p:nvSpPr>
              <p:cNvPr id="43019" name="Text Box 26"/>
              <p:cNvSpPr txBox="1">
                <a:spLocks noChangeArrowheads="1"/>
              </p:cNvSpPr>
              <p:nvPr/>
            </p:nvSpPr>
            <p:spPr bwMode="auto">
              <a:xfrm>
                <a:off x="3606" y="1186"/>
                <a:ext cx="1588" cy="368"/>
              </a:xfrm>
              <a:prstGeom prst="rect">
                <a:avLst/>
              </a:prstGeom>
              <a:solidFill>
                <a:srgbClr val="66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th-TH" sz="3200" b="1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สาเหตุ</a:t>
                </a:r>
                <a:r>
                  <a:rPr lang="en-US" sz="3200" b="1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2800" b="1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(Cause)</a:t>
                </a:r>
              </a:p>
            </p:txBody>
          </p:sp>
          <p:sp>
            <p:nvSpPr>
              <p:cNvPr id="43020" name="Line 27"/>
              <p:cNvSpPr>
                <a:spLocks noChangeShapeType="1"/>
              </p:cNvSpPr>
              <p:nvPr/>
            </p:nvSpPr>
            <p:spPr bwMode="auto">
              <a:xfrm flipV="1">
                <a:off x="3334" y="1370"/>
                <a:ext cx="226" cy="201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th-TH" sz="280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37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การค้นหาผู้ป่วย/บาดเจ็บเพิ่มเติม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ตรวจสอบข้อมูลที่มีอยู่แล้ว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Passive case)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ER, OPD, IPD log book in hospital  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ค้นหาผู้ป่วยในชุมชน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Active case finding)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Door to door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9" name="Picture 3" descr="E:\งานระบาด สคร.1\มาตรฐาน SRRT\องค์ประกอบด้านผลงาน 12_13_14_16_17\รายงานสอบ57\สอบสวนอับัตเหตุ ฮอด เชียงใหม่\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845883"/>
            <a:ext cx="3971593" cy="29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2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การศึกษาระบาดวิทยาเชิงพรรณนา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sz="4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ข้อมูลผู้บาดเจ็บ และเสียชีวิต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จากการสอบสวนเหตุการณ์ครั้งนี้ พบผู้ประสบเหตุจำนวน 39 ราย จำแนกเป็นผู้เสียชีวิต 22 ราย บาดเจ็บ 17 ราย สัดส่วนเพศหญิงต่อเพศชายเท่ากับ 3.83 : 1 (หญิง 23 ราย, ชาย 6 ราย) อายุระหว่าง  14 – 80 ปี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median = 60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ปี)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เมื่อจำแนกผู้บาดเจ็บและเสียชีวิต พบผู้บาดเจ็บจำนวน 17 ราย สัดส่วนเพศหญิงต่อเพศชายเท่ากับ 2.4 : 1 (หญิง 12 ราย, ชาย 5 ราย) อายุระหว่าง 14 – 77 ปี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median = 58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ปี) ผู้ป่วยใน 14 ราย ผู้ป่วยนอก 3 ราย และผู้เสียชีวิต จำนวน 22 ราย อัตราส่วนเพศหญิงต่อเพศชายเท่ากับ  21 : 1 อายุระหว่าง 30 – 80 ปี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median = 60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ปี) เสียชีวิต ณ จุดเกิดเหตุ 21 ราย เสียชีวิตที่โรงพยาบาล 1 ราย (เสียชีวิตหลังจากส่งต่อไปรับการรักษาที่โรงพยาบาลลำปางด้วยอาการม้ามแตก/ฉีกขาด)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สาเหตุของการเสียชีวิตส่วนใหญ่เกิดจากการบาดเจ็บที่ศีรษะ ร้อยละ 68.18 (14 ราย) รองลงมา ได้แก่ การบาดเจ็บที่ช่องอก ร้อยละ 13.64 (4 ราย) การบาดเจ็บกระดูกต้นคอ ร้อยละ 9.06  (3 ราย) และ การบาดเจ็บที่ช่องท้อง ร้อยละ 4.55 (1 ราย) ผู้เสียชีวิตส่วนใหญ่จะนั่งอยู่ฝั่งขวาของรถโดยเป็นฝั่งเดียวกับคนขับรถ</a:t>
            </a:r>
          </a:p>
        </p:txBody>
      </p:sp>
    </p:spTree>
    <p:extLst>
      <p:ext uri="{BB962C8B-B14F-4D97-AF65-F5344CB8AC3E}">
        <p14:creationId xmlns:p14="http://schemas.microsoft.com/office/powerpoint/2010/main" val="261594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6" t="23810" r="32065" b="16469"/>
          <a:stretch/>
        </p:blipFill>
        <p:spPr bwMode="auto">
          <a:xfrm>
            <a:off x="12779" y="1772816"/>
            <a:ext cx="4915378" cy="451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การศึกษาระบาดวิทยาเชิงพรรณนา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half" idx="4294967295"/>
          </p:nvPr>
        </p:nvSpPr>
        <p:spPr>
          <a:xfrm>
            <a:off x="5580112" y="1772816"/>
            <a:ext cx="2664296" cy="64807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การกระจายตาม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3" name="Picture 3" descr="E:\งานระบาด สคร.1\มาตรฐาน SRRT\องค์ประกอบด้านผลงาน 12_13_14_16_17\รายงานสอบ57\สอบสวนอับัตเหตุ ฮอด เชียงใหม่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81" y="2708920"/>
            <a:ext cx="4116110" cy="215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8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การศึกษาระบาดวิทยาเชิงพรรณนา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half" idx="4294967295"/>
          </p:nvPr>
        </p:nvSpPr>
        <p:spPr>
          <a:xfrm>
            <a:off x="467544" y="1507115"/>
            <a:ext cx="8280920" cy="55373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การกระจายตาม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6161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7"/>
            <a:ext cx="8564132" cy="461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0640" y="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การศึกษาระบาดวิทยาเชิงพรรณนา</a:t>
            </a: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467544" y="1132459"/>
            <a:ext cx="8280920" cy="5537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การกระจายตาม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4" t="11007" r="25211" b="30072"/>
          <a:stretch/>
        </p:blipFill>
        <p:spPr bwMode="auto">
          <a:xfrm>
            <a:off x="945764" y="1686194"/>
            <a:ext cx="7324480" cy="491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096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สมมติฐาน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6161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36111" r="24144" b="8901"/>
          <a:stretch/>
        </p:blipFill>
        <p:spPr bwMode="auto">
          <a:xfrm>
            <a:off x="480088" y="1700807"/>
            <a:ext cx="8196368" cy="493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389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การศึกษาสิ่งแวดล้อม และยานพาหนะ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6161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218" name="Picture 2" descr="E:\งานระบาด สคร.1\มาตรฐาน SRRT\องค์ประกอบด้านผลงาน 12_13_14_16_17\รายงานสอบ57\สอบสวนอับัตเหตุ ฮอด เชียงใหม่\145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6"/>
            <a:ext cx="4032448" cy="53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งานระบาด สคร.1\มาตรฐาน SRRT\องค์ประกอบด้านผลงาน 12_13_14_16_17\รายงานสอบ57\สอบสวนอับัตเหตุ ฮอด เชียงใหม่\1456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75" y="1470929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งานระบาด สคร.1\มาตรฐาน SRRT\องค์ประกอบด้านผลงาน 12_13_14_16_17\รายงานสอบ57\สอบสวนอับัตเหตุ ฮอด เชียงใหม่\1457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63" y="3429000"/>
            <a:ext cx="2583400" cy="34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งานระบาด สคร.1\มาตรฐาน SRRT\องค์ประกอบด้านผลงาน 12_13_14_16_17\รายงานสอบ57\สอบสวนอับัตเหตุ ฮอด เชียงใหม่\1457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319" y="1454451"/>
            <a:ext cx="2249742" cy="29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:\งานระบาด สคร.1\มาตรฐาน SRRT\องค์ประกอบด้านผลงาน 12_13_14_16_17\รายงานสอบ57\สอบสวนอับัตเหตุ ฮอด เชียงใหม่\1457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91" y="4509527"/>
            <a:ext cx="1818365" cy="242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74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3752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เรื่องราว...จากภาพถ่าย ... 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301608" cy="3384376"/>
          </a:xfrm>
        </p:spPr>
        <p:txBody>
          <a:bodyPr/>
          <a:lstStyle/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การเก็บข้อมูลในที่เกิดเหตุบางครั้งอาจมีข้อมูลบางอย่างตกหล่นไป </a:t>
            </a:r>
          </a:p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ภาพถ่ายจาก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สถานที่เกิดเหตุ </a:t>
            </a:r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รถที่เกิดอุบัติเหตุ </a:t>
            </a:r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มีส่วนสําคัญในการศึกษารูปแบบการชน หรือการฟื้นฟูสภาพการเกิดอุบัติเหตุ </a:t>
            </a:r>
          </a:p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การถ่ายภาพที่สามารถแสดงให้เห็นถึงองค์ประกอบต่างๆ เพื่อต่อ เรื่องราวและเหตุการณ์ที่เกิดขึ้นมีส่วนช่วยให้การวิเคราะห์มีความแม่นยํา เพราะองค์ประกอบต่างๆ ได้ถูกบันทึกไว้หมดแล้ว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8893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t="21081" r="24267" b="15037"/>
          <a:stretch/>
        </p:blipFill>
        <p:spPr bwMode="auto">
          <a:xfrm>
            <a:off x="395536" y="476672"/>
            <a:ext cx="839791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142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5" t="12500" r="28044" b="23551"/>
          <a:stretch/>
        </p:blipFill>
        <p:spPr bwMode="auto">
          <a:xfrm>
            <a:off x="395536" y="404664"/>
            <a:ext cx="8424936" cy="633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9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424936" cy="1143000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หลักคิดสำคัญทางระบาดวิทยา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530085"/>
            <a:ext cx="8208912" cy="4683224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จุดมุ่งหมายของระบาดวิทยา เพื่อการส่งเสริมสุขภาพ ป้องกันและควบคุมโรคในประชากร  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หลักคิดที่สำคัญ เพื่อเราจะได้พยายามหาข้อมูลและข้อความรู้ที่เกี่ยวข้องกับการเกิดขึ้น ตั้งอยู่ และดับไปของโรค หรือภัยที่คุกคามสุขภาพอย่างน้อยใน 3 ด้าน คือ </a:t>
            </a:r>
          </a:p>
          <a:p>
            <a:pPr>
              <a:buFontTx/>
              <a:buChar char="-"/>
            </a:pPr>
            <a:r>
              <a:rPr lang="th-TH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เหตุปัจจัยที่ทำให้เกิดโรค/ภัยสุขภาพ  (</a:t>
            </a:r>
            <a:r>
              <a:rPr lang="en-US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Determinants)</a:t>
            </a:r>
            <a:endParaRPr lang="th-TH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Char char="-"/>
            </a:pPr>
            <a:r>
              <a:rPr lang="th-TH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การกระจาย  (</a:t>
            </a:r>
            <a:r>
              <a:rPr lang="en-US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Distribution) </a:t>
            </a:r>
            <a:endParaRPr lang="th-TH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Char char="-"/>
            </a:pPr>
            <a:r>
              <a:rPr lang="th-TH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ธรรมชาติของโรค (</a:t>
            </a:r>
            <a:r>
              <a:rPr lang="en-US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Natural history of diseases)</a:t>
            </a:r>
            <a:endParaRPr lang="th-TH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B2AA-D4ED-425D-ACBA-0A4C89608BF1}" type="slidenum">
              <a:rPr lang="en-US" smtClean="0">
                <a:latin typeface="TH SarabunPSK" pitchFamily="34" charset="-34"/>
                <a:cs typeface="TH SarabunPSK" pitchFamily="34" charset="-34"/>
              </a:rPr>
              <a:pPr/>
              <a:t>3</a:t>
            </a:fld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304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3752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การเก็บสิงตรวจทางห้องปฏิบัติการ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73616" cy="525658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ผู้ขับขี่ที่สถานพยาบาลทำการตรวจวัดระดับแอลกอฮอล์ในเลือด คือ ผู้ขับขี่ที่เจ้าพนักงานจราจร พนักงานสอบสวน หรือพนักงานเจ้าหน้าที่ใช้อำนาจตามพระราชบัญญัติจราจรทางบก พ.ศ. 2522 และกฎกระทรวงฉบับที่ 21 (พ.ศ.2560) และการใช้อำนาจของพนักงานสอบสวนตามประมวลวิธีพิจารณาความอาญา มาตรา 131 และ มาตรา 131/1 ร้องขอหรือส่งตัวโดยมีใบนำส่งผู้บาดเจ็บหรือศพให้แพทย์ตรวจชันสูตร (ค.8-ต.65) มาให้สถานพยาบาลตรวจวัด แอลกอฮอล์ในเลือด ในกรณีที่ไม่สามารถตรวจวัดระดับแอลกอฮอล์โดยการเป่าทางลมหายใจได้ </a:t>
            </a:r>
          </a:p>
          <a:p>
            <a:pPr marL="514350" indent="-514350">
              <a:buAutoNum type="arabicPeriod"/>
            </a:pP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ระยะเวลาดำเนินการ  ในช่วงเทศกาลและช่วงปกติตลอดปี  ตั้งแต่เวลา 00.00 น. วันที่ 17 ธันวาคม 2561 – เวลา 24.00 น. 30 พฤศจิกายน 2562 </a:t>
            </a:r>
          </a:p>
        </p:txBody>
      </p:sp>
    </p:spTree>
    <p:extLst>
      <p:ext uri="{BB962C8B-B14F-4D97-AF65-F5344CB8AC3E}">
        <p14:creationId xmlns:p14="http://schemas.microsoft.com/office/powerpoint/2010/main" val="2796891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3752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การเก็บสิงตรวจทางห้องปฏิบัติการ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73616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3. เกณฑ์การสนับสนุนค่าใช้จ่ายในการตรวจทางห้องปฏิบัติการของกระทรวงสาธารณสุข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  - ต้องเป็นผู้ขับขี่รถต้นเหตุหรือรถคู่กรณี ทั้ง 2 ฝ่าย ในกรณีที่อุบัติเหตุในครั้งนั้นท าให้มี  ผู้ได้รับบาดเจ็บหรือเสียชีวิต 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  - ต้องเป็นผู้ขับขี่ที่เจ้าพนักงานจราจร พนักงานสอบสวน หรือพนักงานเจ้าหน้าที่ฯ) - กรณีอื่นๆ ที่ไม่ใช่ผู้ขับขี่หรือไม่เข้าเกณฑ์การสนับสนุนค่าใช้จ่ายของกระทรวงสาธารณสุข      ให้เบิก ค่าใช้จ่ายจากหน่วยงานเอง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  - ผู้ขับขี่ที่ส่งตรวจแอลกอฮอล์  โรงพยาบาลต้องท าการบันทึกข้อมูลผู้ขับขี่ในระบบรายงานการ บาดเจ็บและเสียชีวิตของกระทรวงสาธารณสุข (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pher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 accident 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IS Online)</a:t>
            </a:r>
            <a:endParaRPr lang="th-TH" sz="2800" dirty="0">
              <a:solidFill>
                <a:schemeClr val="tx1">
                  <a:lumMod val="85000"/>
                  <a:lumOff val="1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4. การส่งตรวจทางห้องปฏิบัติการ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  -  หากโรงพยาบาลไม่สามารถตรวจเองได้  ให้นำส่งศูนย์วิทยาศาสตร์ การแพทย์ กรมวิทยาศาสตร์การแพทย์ กระทรวงสาธารณสุข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3735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การวิเคราะห์ปัจจัยที่เกี่ยวข้อง โดยใช้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Haddon‘s Matrix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706323"/>
              </p:ext>
            </p:extLst>
          </p:nvPr>
        </p:nvGraphicFramePr>
        <p:xfrm>
          <a:off x="106016" y="1268760"/>
          <a:ext cx="896784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3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4110">
                <a:tc>
                  <a:txBody>
                    <a:bodyPr/>
                    <a:lstStyle/>
                    <a:p>
                      <a:endParaRPr lang="th-TH" sz="28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endParaRPr lang="en-US" sz="28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(Host)</a:t>
                      </a:r>
                      <a:endParaRPr lang="th-TH" sz="28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ยานพาหนะ</a:t>
                      </a:r>
                      <a:endParaRPr lang="en-US" sz="28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(Vector)</a:t>
                      </a:r>
                      <a:endParaRPr lang="th-TH" sz="28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สิ่งแวดล้อม</a:t>
                      </a:r>
                      <a:endParaRPr lang="en-US" sz="28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(Environment)</a:t>
                      </a:r>
                      <a:endParaRPr lang="th-TH" sz="28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33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ก่อนเกิดเหตุการณ์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b="1" u="none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th-TH" sz="2400" b="1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มีความเสี่ยง ใดๆ ก่อนเกิดเหตุ</a:t>
                      </a:r>
                      <a:r>
                        <a:rPr lang="th-TH" sz="2400" b="1" u="non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u="none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พฤติกรรม</a:t>
                      </a:r>
                      <a:r>
                        <a:rPr lang="th-TH" sz="2400" b="1" u="non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u="none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การรับรู้ข่าวสาร</a:t>
                      </a:r>
                      <a:r>
                        <a:rPr lang="th-TH" sz="2400" b="1" u="non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มาตรการ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รถมีความเร็ว</a:t>
                      </a:r>
                      <a:r>
                        <a:rPr lang="th-TH" sz="2400" b="1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/มีพลังงานสูงหรือไม่ 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สิ่งแวดล้อมเสี่ยง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ต่อการบาดเจ็บ หรือเป็นปัจจัยช่วย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ปัจจัยเสี่ยงหรือไม่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33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ระหว่างเกิดเหตุการณ์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คนมีการ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ใช้อุปกรณ์ป้องกัน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ความปลอดภัยหรือไม่ และทนทานต่อพลังงานหรือไม่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พาหนะมีอุปกรณ์ป้องกันความปลอดภัย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อะไรบ้าง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สิ่งแวดล้อม</a:t>
                      </a:r>
                      <a:r>
                        <a:rPr lang="th-TH" sz="24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มีส่วนในการบาดเจ็บ</a:t>
                      </a:r>
                      <a:r>
                        <a:rPr lang="th-TH" sz="24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หรือไม่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812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หลังเกิดเหตุการณ์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คนมีปัจจัยส่งผลให้การบาดเจ็บรุนแรงมากขึ้นหรือไม่</a:t>
                      </a:r>
                    </a:p>
                    <a:p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มีการบาดเจ็บมากน้อยเพียงใด ส่วนไหนบ้าง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หลังเกิดเหตุ พาหนะมีส่วนทำให้การบาดเจ็บรุนแรงเพิ่มขึ้นหรือไม่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สิ่งแวดล้อมมีส่วนทำให้การบาดเจ็บรุนแรงเพิ่มมากขึ้นหรือไม่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31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อุบัติเหตุทางถนน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https://youtu.be/5681GeV2WrY</a:t>
            </a:r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24008" r="42886" b="29762"/>
          <a:stretch/>
        </p:blipFill>
        <p:spPr bwMode="auto">
          <a:xfrm>
            <a:off x="899592" y="2132856"/>
            <a:ext cx="752839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728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ต่อยอด โดยใช้</a:t>
            </a:r>
            <a:r>
              <a:rPr lang="th-TH" sz="73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 </a:t>
            </a:r>
            <a:r>
              <a:rPr lang="th-TH" sz="5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นำทาง </a:t>
            </a:r>
            <a:r>
              <a:rPr lang="th-TH" sz="73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endParaRPr lang="th-TH" sz="4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33730" r="32733" b="14484"/>
          <a:stretch/>
        </p:blipFill>
        <p:spPr bwMode="auto">
          <a:xfrm>
            <a:off x="2051720" y="1676400"/>
            <a:ext cx="665398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15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 </a:t>
            </a:r>
            <a:r>
              <a:rPr lang="th-TH" sz="6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</a:t>
            </a:r>
            <a:endParaRPr lang="th-TH" sz="4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3429000"/>
            <a:ext cx="8229600" cy="1584176"/>
          </a:xfrm>
        </p:spPr>
        <p:txBody>
          <a:bodyPr/>
          <a:lstStyle/>
          <a:p>
            <a:pPr marL="0" indent="0" algn="ctr">
              <a:buNone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ไปให้ถึง</a:t>
            </a:r>
            <a:r>
              <a:rPr lang="th-TH" sz="6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รากของปัญหา </a:t>
            </a:r>
          </a:p>
        </p:txBody>
      </p:sp>
    </p:spTree>
    <p:extLst>
      <p:ext uri="{BB962C8B-B14F-4D97-AF65-F5344CB8AC3E}">
        <p14:creationId xmlns:p14="http://schemas.microsoft.com/office/powerpoint/2010/main" val="216797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73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ต่อยอด </a:t>
            </a:r>
            <a:r>
              <a:rPr lang="th-TH" sz="5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เพื่อหา</a:t>
            </a:r>
            <a:r>
              <a:rPr lang="th-TH" sz="73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th-TH" sz="5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ไปใช้ในมิติต่างๆ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33532" r="24144" b="12103"/>
          <a:stretch/>
        </p:blipFill>
        <p:spPr bwMode="auto">
          <a:xfrm>
            <a:off x="467544" y="1700808"/>
            <a:ext cx="822284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9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30953" r="26041" b="16468"/>
          <a:stretch/>
        </p:blipFill>
        <p:spPr bwMode="auto">
          <a:xfrm>
            <a:off x="323528" y="1196752"/>
            <a:ext cx="8559441" cy="527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การเขียนรายงานข้อมูลที่ได้จากการสอบสวน</a:t>
            </a:r>
          </a:p>
        </p:txBody>
      </p:sp>
    </p:spTree>
    <p:extLst>
      <p:ext uri="{BB962C8B-B14F-4D97-AF65-F5344CB8AC3E}">
        <p14:creationId xmlns:p14="http://schemas.microsoft.com/office/powerpoint/2010/main" val="20255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32341" r="24590" b="8929"/>
          <a:stretch/>
        </p:blipFill>
        <p:spPr bwMode="auto">
          <a:xfrm>
            <a:off x="179512" y="1034152"/>
            <a:ext cx="8856984" cy="55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15256" y="53752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การเขียนรายงานข้อมูลที่ได้จากการสอบสวน</a:t>
            </a:r>
          </a:p>
        </p:txBody>
      </p:sp>
    </p:spTree>
    <p:extLst>
      <p:ext uri="{BB962C8B-B14F-4D97-AF65-F5344CB8AC3E}">
        <p14:creationId xmlns:p14="http://schemas.microsoft.com/office/powerpoint/2010/main" val="238388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15256" y="44624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การเขียนรายงานข้อมูลที่ได้จากการสอบสวน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27183" r="25594" b="12103"/>
          <a:stretch/>
        </p:blipFill>
        <p:spPr bwMode="auto">
          <a:xfrm>
            <a:off x="395536" y="1089880"/>
            <a:ext cx="8280920" cy="556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0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40960" cy="100811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ปัจจัยสามทางระบาดวิทยา ของการบาดเจ็บจากอุบัติเหตุทางถนน</a:t>
            </a:r>
          </a:p>
        </p:txBody>
      </p:sp>
      <p:sp>
        <p:nvSpPr>
          <p:cNvPr id="4" name="สามเหลี่ยมหน้าจั่ว 3"/>
          <p:cNvSpPr/>
          <p:nvPr/>
        </p:nvSpPr>
        <p:spPr>
          <a:xfrm>
            <a:off x="3779912" y="3645024"/>
            <a:ext cx="1728192" cy="122413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2060819" y="3645024"/>
            <a:ext cx="517547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ามเหลี่ยมหน้าจั่ว 8"/>
          <p:cNvSpPr/>
          <p:nvPr/>
        </p:nvSpPr>
        <p:spPr>
          <a:xfrm>
            <a:off x="2060817" y="2398969"/>
            <a:ext cx="1728192" cy="122413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ามเหลี่ยมหน้าจั่ว 11"/>
          <p:cNvSpPr/>
          <p:nvPr/>
        </p:nvSpPr>
        <p:spPr>
          <a:xfrm>
            <a:off x="5508104" y="2394636"/>
            <a:ext cx="1728192" cy="122413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Content Placeholder 10"/>
          <p:cNvSpPr>
            <a:spLocks noGrp="1"/>
          </p:cNvSpPr>
          <p:nvPr>
            <p:ph sz="half" idx="4294967295"/>
          </p:nvPr>
        </p:nvSpPr>
        <p:spPr>
          <a:xfrm>
            <a:off x="7243128" y="1788037"/>
            <a:ext cx="1800200" cy="473730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Host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เพศ อายุ อาชีพ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พันธุกรรม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ภูมิต้านทาน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ความแข็งแรงร่างกาย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การเข้าถึงบริการ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Content Placeholder 10"/>
          <p:cNvSpPr>
            <a:spLocks noGrp="1"/>
          </p:cNvSpPr>
          <p:nvPr>
            <p:ph sz="half" idx="4294967295"/>
          </p:nvPr>
        </p:nvSpPr>
        <p:spPr>
          <a:xfrm>
            <a:off x="226128" y="2564904"/>
            <a:ext cx="2185632" cy="136815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Energy agent</a:t>
            </a:r>
          </a:p>
          <a:p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พลังงาน</a:t>
            </a:r>
          </a:p>
          <a:p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ความเร็ว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half" idx="4294967295"/>
          </p:nvPr>
        </p:nvSpPr>
        <p:spPr>
          <a:xfrm>
            <a:off x="1691680" y="4437112"/>
            <a:ext cx="2232248" cy="208823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Environment </a:t>
            </a:r>
          </a:p>
          <a:p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ถนน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สภาพอากาศ </a:t>
            </a:r>
          </a:p>
          <a:p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ความส่องสว่าง</a:t>
            </a:r>
          </a:p>
          <a:p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ต้นไม้ ที่กั้น</a:t>
            </a:r>
          </a:p>
          <a:p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Content Placeholder 10"/>
          <p:cNvSpPr>
            <a:spLocks noGrp="1"/>
          </p:cNvSpPr>
          <p:nvPr>
            <p:ph sz="half" idx="4294967295"/>
          </p:nvPr>
        </p:nvSpPr>
        <p:spPr>
          <a:xfrm>
            <a:off x="3789011" y="980728"/>
            <a:ext cx="1935119" cy="237626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Vehicle </a:t>
            </a:r>
          </a:p>
          <a:p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รถยนต์ </a:t>
            </a:r>
          </a:p>
          <a:p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จักรยานยนต์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รถบรรทุก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รถโดยสาร ฯ</a:t>
            </a:r>
          </a:p>
        </p:txBody>
      </p:sp>
    </p:spTree>
    <p:extLst>
      <p:ext uri="{BB962C8B-B14F-4D97-AF65-F5344CB8AC3E}">
        <p14:creationId xmlns:p14="http://schemas.microsoft.com/office/powerpoint/2010/main" val="319897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41167"/>
          </a:xfrm>
        </p:spPr>
        <p:txBody>
          <a:bodyPr>
            <a:no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มุมมองการ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ข้อมูลปัญหา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อุบัติเหตุ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– คน รถ ถนน 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– การกระจายตัวของกลุ่มปัญหา เช่น อายุ พื้นที่ ประเภทพาหนะ เวลาเกิดเหตุ 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 ควรสร้างการวิเคราะห์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รากของปัญหา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จากสถิติ 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 ข้อมูลอุบัติเหตุ มีได้หลายแหล่ง  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– ให้ประโยชน์ที่แตกต่าง ตามจุดเด่นของหน่วยงาน คน รถ ถนน (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PHER Accident = 3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– ควรนำมา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วิเคราะห์ร่วมกัน </a:t>
            </a:r>
            <a:endParaRPr 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ข้อมูลอุบัติเหตุสามารถเกิดขึ้นได้ทุกระดับ 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– การ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ใช้ข้อมูล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ในระดับเล็ก ยิ่งทำให้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เกิดการมีส่วนร่วม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แก้ปัญหา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ได้มาก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445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2109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การเขียนข้อเสนอแนะ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แยกประเด็นให้ชัดเจน </a:t>
            </a:r>
            <a:endParaRPr lang="th-TH" sz="38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– คน รถ ถนน การรักษา 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ปรึกษาหารือในรายละเอียดและแนวทางการแก้ปัญหากับหน่วยงานที่ เกี่ยวข้อง ในเรื่องนั้นๆ 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 เรียงลำดับตามความเร่งด่วน และ ยาก ง่าย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อย่าลืม !!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แนวทางการติดตามผลการดำเนินการ</a:t>
            </a:r>
          </a:p>
        </p:txBody>
      </p:sp>
    </p:spTree>
    <p:extLst>
      <p:ext uri="{BB962C8B-B14F-4D97-AF65-F5344CB8AC3E}">
        <p14:creationId xmlns:p14="http://schemas.microsoft.com/office/powerpoint/2010/main" val="165491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19444" r="23921" b="10317"/>
          <a:stretch/>
        </p:blipFill>
        <p:spPr bwMode="auto">
          <a:xfrm>
            <a:off x="4936" y="0"/>
            <a:ext cx="9139064" cy="69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318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9412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รากของปัญหา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18652" r="30837" b="17658"/>
          <a:stretch/>
        </p:blipFill>
        <p:spPr bwMode="auto">
          <a:xfrm>
            <a:off x="899592" y="1124744"/>
            <a:ext cx="7153122" cy="561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03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ผลการติดตามประเมินผล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3" t="36111" r="23779" b="7738"/>
          <a:stretch/>
        </p:blipFill>
        <p:spPr bwMode="auto">
          <a:xfrm>
            <a:off x="511088" y="1340768"/>
            <a:ext cx="8165368" cy="496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92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สามเหลี่ยมเขยื้อนภูเขา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3131840" y="2420888"/>
            <a:ext cx="3168352" cy="223224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การสื่อสาร</a:t>
            </a:r>
          </a:p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ช่องทาง รูปแบบที่เหมาะสม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944" y="1628800"/>
            <a:ext cx="1296144" cy="6480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นโยบาย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1412776"/>
            <a:ext cx="2664296" cy="14041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อำนวยการ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ผู้เกี่ยวข้อง</a:t>
            </a:r>
          </a:p>
          <a:p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ประสาน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ภาคีเครือข่าย</a:t>
            </a:r>
          </a:p>
          <a:p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บริหารงบประมาณ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4208" y="4005064"/>
            <a:ext cx="1872208" cy="6480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ชุมชน/ประชาชน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2120" y="4704388"/>
            <a:ext cx="3312368" cy="20626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รับรู้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ความเสี่ยง 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ร่วมคิด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มาตรการ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ที่เหมาะสมกับบริบทพื้นที่ </a:t>
            </a:r>
          </a:p>
          <a:p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ร่วมแก้ไข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ปัญหา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4005064"/>
            <a:ext cx="2592288" cy="6480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ทีมสอบสวน/ทีมวิชาการ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4706144"/>
            <a:ext cx="3960440" cy="20608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จัดการ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“ข้อมูล”        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สถานการณ์ + เชิงลึก </a:t>
            </a:r>
          </a:p>
          <a:p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เลือก 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“ข้อมูลที่สำคัญ”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เสนอมาตรการ 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ระบาดวิทยา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กำหนดกลุ่มเป้าหมาย” </a:t>
            </a:r>
          </a:p>
        </p:txBody>
      </p:sp>
    </p:spTree>
    <p:extLst>
      <p:ext uri="{BB962C8B-B14F-4D97-AF65-F5344CB8AC3E}">
        <p14:creationId xmlns:p14="http://schemas.microsoft.com/office/powerpoint/2010/main" val="9906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57200" y="1066800"/>
            <a:ext cx="83820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ผนึกกำลัง ข้อมูลเชิงคุณภาพ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&amp;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14738"/>
            <a:ext cx="3727648" cy="19381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ข้อมูลสถานการณ์และเฝ้าระวัง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 ในและนอก สธ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ทราบขนาดปัญหา กลุ่มเป้าหมาย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1275428"/>
            <a:ext cx="365564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ข้อมูลเชิงลึก</a:t>
            </a:r>
            <a:endParaRPr lang="th-TH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การสอบสวนการบาดเจ็บ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ข้อมูลสร้างความสะเทือนใจ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ข้อมูลรายละเอียดเฉพาะรายที่สำคัญ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565465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การแก้ปัญหา ป้องกัน ควบคุม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ผ่านทางศูนย์อำนวยการความปลอดภัยทางถนน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ศปถ.) ระดับพื้นที่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2" y="5177138"/>
            <a:ext cx="17556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การแก้ไขความเสี่ยง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1" y="4643738"/>
            <a:ext cx="29466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มาตรการชุมชน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มาตรการองค์กร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5710538"/>
            <a:ext cx="156645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บังคับใช้กฏหมาย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8338" y="6279703"/>
            <a:ext cx="8483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3963194" y="2966541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43400" y="2357735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8600" y="4572000"/>
            <a:ext cx="1295400" cy="2133600"/>
          </a:xfrm>
          <a:prstGeom prst="rect">
            <a:avLst/>
          </a:prstGeom>
          <a:solidFill>
            <a:srgbClr val="007434"/>
          </a:solidFill>
          <a:ln>
            <a:solidFill>
              <a:srgbClr val="00B050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</a:t>
            </a:r>
          </a:p>
          <a:p>
            <a:pPr algn="ctr"/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สาธารณสุข</a:t>
            </a:r>
            <a:endParaRPr 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12776" y="4586070"/>
            <a:ext cx="251222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อปท.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หน่วยราชการ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12776" y="5167534"/>
            <a:ext cx="1489510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การทาง </a:t>
            </a:r>
            <a:r>
              <a:rPr lang="en-US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ขนส่ง</a:t>
            </a:r>
            <a:endPara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12776" y="5729909"/>
            <a:ext cx="716863" cy="461665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ตำรวจ</a:t>
            </a:r>
            <a:endPara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12776" y="6269914"/>
            <a:ext cx="1135247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ศปถ. </a:t>
            </a:r>
            <a:r>
              <a:rPr lang="en-US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ผู้ว่า</a:t>
            </a:r>
            <a:endPara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1333500" y="5752306"/>
            <a:ext cx="1752600" cy="1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2"/>
          <p:cNvGrpSpPr/>
          <p:nvPr/>
        </p:nvGrpSpPr>
        <p:grpSpPr>
          <a:xfrm>
            <a:off x="1524000" y="4874571"/>
            <a:ext cx="2590800" cy="1754830"/>
            <a:chOff x="1524000" y="4874571"/>
            <a:chExt cx="2590800" cy="175482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524000" y="5715000"/>
              <a:ext cx="533400" cy="158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86000" y="5486400"/>
              <a:ext cx="1295400" cy="158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286000" y="5942012"/>
              <a:ext cx="1295400" cy="158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8" idx="1"/>
            </p:cNvCxnSpPr>
            <p:nvPr/>
          </p:nvCxnSpPr>
          <p:spPr>
            <a:xfrm flipV="1">
              <a:off x="2209800" y="4874571"/>
              <a:ext cx="685801" cy="223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223868" y="6619604"/>
              <a:ext cx="1890932" cy="9796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676404" y="5334003"/>
            <a:ext cx="85151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1" y="6167738"/>
            <a:ext cx="95090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การรักษา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410200" y="64135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58C2-9239-457D-B51F-C0F312B016CC}" type="slidenum">
              <a:rPr lang="en-US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47</a:t>
            </a:fld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ทฤษฎีการสื่อสารเพื่อการโน้มน้าวใจ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16" y="1702593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Tx/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กระบวนการสื่อสาร  ประกอบด้วยองค์ประกอบพื้นฐานที่สำคัญ  คือ  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55587" y="3460753"/>
            <a:ext cx="2087563" cy="504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ผู้ส่งสาร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479550" y="4325940"/>
            <a:ext cx="1008062" cy="503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198691" y="5189539"/>
            <a:ext cx="3095625" cy="5762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80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สื่อหรือช่องทางในการสื่อสาร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567112" y="6126164"/>
            <a:ext cx="2159000" cy="503237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ผู้รับสาร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687387" y="39655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687387" y="461327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1622425" y="4829175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1622429" y="54784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2774950" y="5765802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2774950" y="64135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 flipV="1">
            <a:off x="6172200" y="3713603"/>
            <a:ext cx="0" cy="273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2362200" y="3733800"/>
            <a:ext cx="417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4887912" y="3586164"/>
            <a:ext cx="1665288" cy="833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Feedback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87912" y="1321604"/>
            <a:ext cx="3872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 อาจารย์วิภา 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ประดิษฐ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ผลพานิช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26312" y="3352800"/>
            <a:ext cx="1665288" cy="1447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ปรับเปลี่ยน</a:t>
            </a:r>
          </a:p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629400" y="3962402"/>
            <a:ext cx="5334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1284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1760" y="332656"/>
            <a:ext cx="4300538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Thank you </a:t>
            </a:r>
            <a:endParaRPr lang="th-TH" sz="6000" b="1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38CA-4577-4EF7-A7C2-9626A001C264}" type="slidenum">
              <a:rPr lang="th-TH" smtClean="0"/>
              <a:pPr/>
              <a:t>48</a:t>
            </a:fld>
            <a:endParaRPr lang="th-TH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23047" r="33807" b="6249"/>
          <a:stretch/>
        </p:blipFill>
        <p:spPr bwMode="auto">
          <a:xfrm>
            <a:off x="2628333" y="1988839"/>
            <a:ext cx="4679972" cy="44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:\งานสาธารณสุขชายแดน\ด่านควบคุมโรค\สคร.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36912"/>
            <a:ext cx="1530276" cy="1406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51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สถานการณ์การเสียชีวิต จากอุบัติเหตุทางถนน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45267" y="6043935"/>
            <a:ext cx="888548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จำนวนผู้เสียชีวิตจากอุบัติเหตุทางถนน เขตสุขภาพที่ 8 ในช่วงเทศกาลปีใหม่/สงกรานต์</a:t>
            </a:r>
            <a:r>
              <a:rPr lang="en-US" alt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ปี 59 – 61 </a:t>
            </a:r>
            <a:r>
              <a:rPr lang="th-TH" altLang="th-TH" sz="22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thaiDist" eaLnBrk="1" hangingPunct="1">
              <a:buFont typeface="Wingdings 2" pitchFamily="18" charset="2"/>
              <a:buNone/>
            </a:pPr>
            <a:r>
              <a:rPr lang="th-TH" altLang="th-TH" sz="2200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กองสาธารณสุขฉุกเฉิน และศปถ. กระทรวงมหาดไทย ณ วันที่ 3 กุมภาพันธ์ 2562  </a:t>
            </a:r>
            <a:endParaRPr lang="th-TH" altLang="th-TH" sz="22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871453"/>
              </p:ext>
            </p:extLst>
          </p:nvPr>
        </p:nvGraphicFramePr>
        <p:xfrm>
          <a:off x="323528" y="1268760"/>
          <a:ext cx="8568952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72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14314"/>
              </p:ext>
            </p:extLst>
          </p:nvPr>
        </p:nvGraphicFramePr>
        <p:xfrm>
          <a:off x="323528" y="1556792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>
            <a:normAutofit fontScale="90000"/>
          </a:bodyPr>
          <a:lstStyle/>
          <a:p>
            <a:pPr algn="l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จำนวนผู้บาดเจ็บ และเสียชีวิตจากอุบัติเหตุทางถนน จำแนกตามวัน ในช่วงเทศกาลสงกรานต์ ปี 2561</a:t>
            </a:r>
          </a:p>
        </p:txBody>
      </p:sp>
    </p:spTree>
    <p:extLst>
      <p:ext uri="{BB962C8B-B14F-4D97-AF65-F5344CB8AC3E}">
        <p14:creationId xmlns:p14="http://schemas.microsoft.com/office/powerpoint/2010/main" val="357647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768231"/>
              </p:ext>
            </p:extLst>
          </p:nvPr>
        </p:nvGraphicFramePr>
        <p:xfrm>
          <a:off x="323528" y="1196752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>
            <a:normAutofit fontScale="90000"/>
          </a:bodyPr>
          <a:lstStyle/>
          <a:p>
            <a:pPr algn="l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จำนวนผู้เสียชีวิตจากอุบัติเหตุทางถนน จำแนกตามประเภทยานพาหนะ ในช่วงเทศกาลสงกรานต์ ปี 2561 </a:t>
            </a:r>
          </a:p>
        </p:txBody>
      </p:sp>
    </p:spTree>
    <p:extLst>
      <p:ext uri="{BB962C8B-B14F-4D97-AF65-F5344CB8AC3E}">
        <p14:creationId xmlns:p14="http://schemas.microsoft.com/office/powerpoint/2010/main" val="94917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" y="908720"/>
            <a:ext cx="9052496" cy="5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2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9361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วัตถุประสงค์ของการสอบสวนการบาดเจ็บของหน่วยงานสาธารณสุข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525963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เพื่อให้ทราบสาเหตุและปัจจัยที่ทำให้เกิดการบาดเจ็บหรือเสียชีวิตจากอุบัติเหตุ</a:t>
            </a:r>
          </a:p>
          <a:p>
            <a:pPr lvl="1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ปัจจัยด้าน คน รถ ถนน การรักษาพยาบาลหลังเกิดเหตุ</a:t>
            </a:r>
          </a:p>
          <a:p>
            <a:pPr lvl="1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เพื่อให้ได้ข้อมูลมาวางแผนแก้ไขและป้องกันการบาดเจ็บหรือเสียชีวิตจากอุบัติเหตุ</a:t>
            </a:r>
          </a:p>
          <a:p>
            <a:pPr lvl="1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ภายในระบบด้านสาธารณสุข</a:t>
            </a:r>
          </a:p>
          <a:p>
            <a:pPr lvl="1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ร่วมกับหน่วยงานด้านอื่นๆ</a:t>
            </a:r>
          </a:p>
        </p:txBody>
      </p:sp>
    </p:spTree>
    <p:extLst>
      <p:ext uri="{BB962C8B-B14F-4D97-AF65-F5344CB8AC3E}">
        <p14:creationId xmlns:p14="http://schemas.microsoft.com/office/powerpoint/2010/main" val="244176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8655</TotalTime>
  <Words>2394</Words>
  <Application>Microsoft Office PowerPoint</Application>
  <PresentationFormat>นำเสนอทางหน้าจอ (4:3)</PresentationFormat>
  <Paragraphs>343</Paragraphs>
  <Slides>48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48</vt:i4>
      </vt:variant>
    </vt:vector>
  </HeadingPairs>
  <TitlesOfParts>
    <vt:vector size="55" baseType="lpstr">
      <vt:lpstr>Arial</vt:lpstr>
      <vt:lpstr>Calibri</vt:lpstr>
      <vt:lpstr>FreesiaUPC</vt:lpstr>
      <vt:lpstr>TH SarabunPSK</vt:lpstr>
      <vt:lpstr>Wingdings</vt:lpstr>
      <vt:lpstr>Wingdings 2</vt:lpstr>
      <vt:lpstr>Office Theme</vt:lpstr>
      <vt:lpstr>การสอบสวนการบาดเจ็บจากอุบัติเหตุทางถนน</vt:lpstr>
      <vt:lpstr>ระบาดวิทยา (Epidemiology)</vt:lpstr>
      <vt:lpstr>หลักคิดสำคัญทางระบาดวิทยา </vt:lpstr>
      <vt:lpstr>ปัจจัยสามทางระบาดวิทยา ของการบาดเจ็บจากอุบัติเหตุทางถนน</vt:lpstr>
      <vt:lpstr>สถานการณ์การเสียชีวิต จากอุบัติเหตุทางถนน</vt:lpstr>
      <vt:lpstr>จำนวนผู้บาดเจ็บ และเสียชีวิตจากอุบัติเหตุทางถนน จำแนกตามวัน ในช่วงเทศกาลสงกรานต์ ปี 2561</vt:lpstr>
      <vt:lpstr>จำนวนผู้เสียชีวิตจากอุบัติเหตุทางถนน จำแนกตามประเภทยานพาหนะ ในช่วงเทศกาลสงกรานต์ ปี 2561 </vt:lpstr>
      <vt:lpstr>งานนำเสนอ PowerPoint</vt:lpstr>
      <vt:lpstr>วัตถุประสงค์ของการสอบสวนการบาดเจ็บของหน่วยงานสาธารณสุข</vt:lpstr>
      <vt:lpstr>การป้องกันควบคุมการบาดเจ็บและเสียชีวิต จากอุบัติเหตุทางถนน โดยใช้ประโยชน์จากปัจจัยสามทางระบาดวิทยา ของการบาดเจ็บ </vt:lpstr>
      <vt:lpstr>งานนำเสนอ PowerPoint</vt:lpstr>
      <vt:lpstr>แนวทางการสอบสวนการบาดเจ็บและอุบัติเหตุ</vt:lpstr>
      <vt:lpstr>เกณฑ์การแจ้งเหตุการณ์และสอบสวนการบาดเจ็บ จากอุบัติเหตุจราจร</vt:lpstr>
      <vt:lpstr>เกณฑ์การแจ้งเหตุการณ์ และสอบสวนการบาดเจ็บ จากอุบัติเหตุทางถนน</vt:lpstr>
      <vt:lpstr>เกณฑ์การแจ้งเหตุการณ์ และสอบสวนการบาดเจ็บ จากอุบัติเหตุทางถนน</vt:lpstr>
      <vt:lpstr>ขั้นตอนการสอบสวน </vt:lpstr>
      <vt:lpstr>การเตรียมทีม</vt:lpstr>
      <vt:lpstr>ยืนยันการเกิดอุบัติเหตุ และยืนยันการระบาด</vt:lpstr>
      <vt:lpstr>เก็บรวบรวมข้อมูลผู้ป่วย</vt:lpstr>
      <vt:lpstr>การค้นหาผู้ป่วย/บาดเจ็บเพิ่มเติม</vt:lpstr>
      <vt:lpstr>การศึกษาระบาดวิทยาเชิงพรรณนา</vt:lpstr>
      <vt:lpstr>การศึกษาระบาดวิทยาเชิงพรรณนา</vt:lpstr>
      <vt:lpstr>การศึกษาระบาดวิทยาเชิงพรรณนา</vt:lpstr>
      <vt:lpstr>การศึกษาระบาดวิทยาเชิงพรรณนา</vt:lpstr>
      <vt:lpstr>สมมติฐาน</vt:lpstr>
      <vt:lpstr>การศึกษาสิ่งแวดล้อม และยานพาหนะ</vt:lpstr>
      <vt:lpstr>เรื่องราว...จากภาพถ่าย ... </vt:lpstr>
      <vt:lpstr>งานนำเสนอ PowerPoint</vt:lpstr>
      <vt:lpstr>งานนำเสนอ PowerPoint</vt:lpstr>
      <vt:lpstr>การเก็บสิงตรวจทางห้องปฏิบัติการ</vt:lpstr>
      <vt:lpstr>การเก็บสิงตรวจทางห้องปฏิบัติการ</vt:lpstr>
      <vt:lpstr>การวิเคราะห์ปัจจัยที่เกี่ยวข้อง โดยใช้ Haddon‘s Matrix</vt:lpstr>
      <vt:lpstr>ตัวอย่าง อุบัติเหตุทางถนน</vt:lpstr>
      <vt:lpstr>ต่อยอด โดยใช้ความคิด นำทาง ข้อมูล</vt:lpstr>
      <vt:lpstr>วิเคราะห์ สถิติ</vt:lpstr>
      <vt:lpstr>ต่อยอด เพื่อหาข้อมูลไปใช้ในมิติต่างๆ</vt:lpstr>
      <vt:lpstr>ตัวอย่าง การเขียนรายงานข้อมูลที่ได้จากการสอบสวน</vt:lpstr>
      <vt:lpstr>ตัวอย่าง การเขียนรายงานข้อมูลที่ได้จากการสอบสวน</vt:lpstr>
      <vt:lpstr>ตัวอย่าง การเขียนรายงานข้อมูลที่ได้จากการสอบสวน</vt:lpstr>
      <vt:lpstr>สรุป</vt:lpstr>
      <vt:lpstr>การเขียนข้อเสนอแนะ</vt:lpstr>
      <vt:lpstr>งานนำเสนอ PowerPoint</vt:lpstr>
      <vt:lpstr>รากของปัญหา</vt:lpstr>
      <vt:lpstr>ผลการติดตามประเมินผล</vt:lpstr>
      <vt:lpstr>สามเหลี่ยมเขยื้อนภูเขา</vt:lpstr>
      <vt:lpstr>ผนึกกำลัง ข้อมูลเชิงคุณภาพ &amp; ปริมาณ</vt:lpstr>
      <vt:lpstr>ทฤษฎีการสื่อสารเพื่อการโน้มน้าวใจ</vt:lpstr>
      <vt:lpstr>Thank you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FETP_32_11</dc:creator>
  <cp:lastModifiedBy>Superman</cp:lastModifiedBy>
  <cp:revision>348</cp:revision>
  <dcterms:created xsi:type="dcterms:W3CDTF">2013-06-07T07:20:25Z</dcterms:created>
  <dcterms:modified xsi:type="dcterms:W3CDTF">2019-04-08T23:50:35Z</dcterms:modified>
</cp:coreProperties>
</file>